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54.xml" ContentType="application/vnd.openxmlformats-officedocument.presentationml.tags+xml"/>
  <Override PartName="/ppt/notesSlides/notesSlide1.xml" ContentType="application/vnd.openxmlformats-officedocument.presentationml.notesSlide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6.xml" ContentType="application/vnd.openxmlformats-officedocument.presentationml.notesSlide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9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10.xml" ContentType="application/vnd.openxmlformats-officedocument.presentationml.notesSlide+xml"/>
  <Override PartName="/ppt/tags/tag174.xml" ContentType="application/vnd.openxmlformats-officedocument.presentationml.tags+xml"/>
  <Override PartName="/ppt/notesSlides/notesSlide11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5.xml" ContentType="application/vnd.openxmlformats-officedocument.presentationml.notesSlide+xml"/>
  <Override PartName="/ppt/tags/tag204.xml" ContentType="application/vnd.openxmlformats-officedocument.presentationml.tags+xml"/>
  <Override PartName="/ppt/notesSlides/notesSlide16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18.xml" ContentType="application/vnd.openxmlformats-officedocument.presentationml.notesSlide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19.xml" ContentType="application/vnd.openxmlformats-officedocument.presentationml.notesSlide+xml"/>
  <Override PartName="/ppt/tags/tag397.xml" ContentType="application/vnd.openxmlformats-officedocument.presentationml.tags+xml"/>
  <Override PartName="/ppt/notesSlides/notesSlide20.xml" ContentType="application/vnd.openxmlformats-officedocument.presentationml.notesSlide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704" r:id="rId1"/>
    <p:sldMasterId id="2147483714" r:id="rId2"/>
    <p:sldMasterId id="2147483724" r:id="rId3"/>
  </p:sldMasterIdLst>
  <p:notesMasterIdLst>
    <p:notesMasterId r:id="rId43"/>
  </p:notesMasterIdLst>
  <p:handoutMasterIdLst>
    <p:handoutMasterId r:id="rId44"/>
  </p:handoutMasterIdLst>
  <p:sldIdLst>
    <p:sldId id="596" r:id="rId4"/>
    <p:sldId id="815" r:id="rId5"/>
    <p:sldId id="816" r:id="rId6"/>
    <p:sldId id="858" r:id="rId7"/>
    <p:sldId id="852" r:id="rId8"/>
    <p:sldId id="894" r:id="rId9"/>
    <p:sldId id="822" r:id="rId10"/>
    <p:sldId id="821" r:id="rId11"/>
    <p:sldId id="820" r:id="rId12"/>
    <p:sldId id="901" r:id="rId13"/>
    <p:sldId id="756" r:id="rId14"/>
    <p:sldId id="895" r:id="rId15"/>
    <p:sldId id="823" r:id="rId16"/>
    <p:sldId id="824" r:id="rId17"/>
    <p:sldId id="829" r:id="rId18"/>
    <p:sldId id="830" r:id="rId19"/>
    <p:sldId id="831" r:id="rId20"/>
    <p:sldId id="832" r:id="rId21"/>
    <p:sldId id="833" r:id="rId22"/>
    <p:sldId id="834" r:id="rId23"/>
    <p:sldId id="786" r:id="rId24"/>
    <p:sldId id="896" r:id="rId25"/>
    <p:sldId id="900" r:id="rId26"/>
    <p:sldId id="835" r:id="rId27"/>
    <p:sldId id="889" r:id="rId28"/>
    <p:sldId id="890" r:id="rId29"/>
    <p:sldId id="906" r:id="rId30"/>
    <p:sldId id="907" r:id="rId31"/>
    <p:sldId id="891" r:id="rId32"/>
    <p:sldId id="899" r:id="rId33"/>
    <p:sldId id="897" r:id="rId34"/>
    <p:sldId id="908" r:id="rId35"/>
    <p:sldId id="893" r:id="rId36"/>
    <p:sldId id="905" r:id="rId37"/>
    <p:sldId id="898" r:id="rId38"/>
    <p:sldId id="875" r:id="rId39"/>
    <p:sldId id="760" r:id="rId40"/>
    <p:sldId id="790" r:id="rId41"/>
    <p:sldId id="757" r:id="rId42"/>
  </p:sldIdLst>
  <p:sldSz cx="12190413" cy="6858000"/>
  <p:notesSz cx="6794500" cy="99060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466481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932962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1399443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1865925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6pPr>
    <a:lvl7pPr marL="2798887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7pPr>
    <a:lvl8pPr marL="3265368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8pPr>
    <a:lvl9pPr marL="3731849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68" userDrawn="1">
          <p15:clr>
            <a:srgbClr val="A4A3A4"/>
          </p15:clr>
        </p15:guide>
        <p15:guide id="2" pos="2928" userDrawn="1">
          <p15:clr>
            <a:srgbClr val="A4A3A4"/>
          </p15:clr>
        </p15:guide>
        <p15:guide id="3" orient="horz" pos="3120" userDrawn="1">
          <p15:clr>
            <a:srgbClr val="A4A3A4"/>
          </p15:clr>
        </p15:guide>
        <p15:guide id="4" pos="214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E1E2"/>
    <a:srgbClr val="AF0101"/>
    <a:srgbClr val="800020"/>
    <a:srgbClr val="8C001A"/>
    <a:srgbClr val="CFCFCF"/>
    <a:srgbClr val="8E8E8E"/>
    <a:srgbClr val="D90000"/>
    <a:srgbClr val="F5F5F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5837" autoAdjust="0"/>
  </p:normalViewPr>
  <p:slideViewPr>
    <p:cSldViewPr snapToGrid="0">
      <p:cViewPr>
        <p:scale>
          <a:sx n="75" d="100"/>
          <a:sy n="75" d="100"/>
        </p:scale>
        <p:origin x="604" y="4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-6980"/>
    </p:cViewPr>
  </p:sorterViewPr>
  <p:notesViewPr>
    <p:cSldViewPr snapToGrid="0">
      <p:cViewPr varScale="1">
        <p:scale>
          <a:sx n="60" d="100"/>
          <a:sy n="60" d="100"/>
        </p:scale>
        <p:origin x="2563" y="53"/>
      </p:cViewPr>
      <p:guideLst>
        <p:guide orient="horz" pos="4668"/>
        <p:guide pos="2928"/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53988" y="396875"/>
            <a:ext cx="7102476" cy="399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8931" y="4558145"/>
            <a:ext cx="6396638" cy="129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8017" y="9526073"/>
            <a:ext cx="18755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+mn-lt"/>
                <a:sym typeface="+mn-lt"/>
              </a:defRPr>
            </a:lvl1pPr>
          </a:lstStyle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‹#›</a:t>
            </a:fld>
            <a:endParaRPr lang="en-US" dirty="0">
              <a:latin typeface="ABBvoiceOffice" panose="020D0603020503020204" pitchFamily="34" charset="0"/>
            </a:endParaRPr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595504" y="11025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  <a:sym typeface="+mn-lt"/>
              </a:defRPr>
            </a:lvl1pPr>
          </a:lstStyle>
          <a:p>
            <a:pPr>
              <a:defRPr/>
            </a:pPr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defRPr sz="1632" kern="1200">
        <a:solidFill>
          <a:schemeClr val="tx1"/>
        </a:solidFill>
        <a:latin typeface="ABBvoiceOffice" panose="020D0603020503020204" pitchFamily="34" charset="0"/>
        <a:ea typeface="+mn-ea"/>
        <a:cs typeface="+mn-cs"/>
        <a:sym typeface="ABBvoiceOffice" panose="020D0603020503020204" pitchFamily="34" charset="0"/>
      </a:defRPr>
    </a:lvl1pPr>
    <a:lvl2pPr marL="119860" indent="-118241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32" kern="1200">
        <a:solidFill>
          <a:schemeClr val="tx1"/>
        </a:solidFill>
        <a:latin typeface="ABBvoiceOffice" panose="020D0603020503020204" pitchFamily="34" charset="0"/>
        <a:ea typeface="+mn-ea"/>
        <a:cs typeface="+mn-cs"/>
        <a:sym typeface="ABBvoiceOffice" panose="020D0603020503020204" pitchFamily="34" charset="0"/>
      </a:defRPr>
    </a:lvl2pPr>
    <a:lvl3pPr marL="306129" indent="-18464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32" kern="1200">
        <a:solidFill>
          <a:schemeClr val="tx1"/>
        </a:solidFill>
        <a:latin typeface="ABBvoiceOffice" panose="020D0603020503020204" pitchFamily="34" charset="0"/>
        <a:ea typeface="+mn-ea"/>
        <a:cs typeface="+mn-cs"/>
        <a:sym typeface="ABBvoiceOffice" panose="020D0603020503020204" pitchFamily="34" charset="0"/>
      </a:defRPr>
    </a:lvl3pPr>
    <a:lvl4pPr marL="435707" indent="-12795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32" kern="1200">
        <a:solidFill>
          <a:schemeClr val="tx1"/>
        </a:solidFill>
        <a:latin typeface="ABBvoiceOffice" panose="020D0603020503020204" pitchFamily="34" charset="0"/>
        <a:ea typeface="+mn-ea"/>
        <a:cs typeface="+mn-cs"/>
        <a:sym typeface="ABBvoiceOffice" panose="020D0603020503020204" pitchFamily="34" charset="0"/>
      </a:defRPr>
    </a:lvl4pPr>
    <a:lvl5pPr marL="553946" indent="-116620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32" kern="1200">
        <a:solidFill>
          <a:schemeClr val="tx1"/>
        </a:solidFill>
        <a:latin typeface="ABBvoiceOffice" panose="020D0603020503020204" pitchFamily="34" charset="0"/>
        <a:ea typeface="+mn-ea"/>
        <a:cs typeface="+mn-cs"/>
        <a:sym typeface="ABBvoiceOffice" panose="020D0603020503020204" pitchFamily="34" charset="0"/>
      </a:defRPr>
    </a:lvl5pPr>
    <a:lvl6pPr marL="2332406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887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5368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1849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4176" y="4417894"/>
            <a:ext cx="6886848" cy="251159"/>
          </a:xfrm>
        </p:spPr>
        <p:txBody>
          <a:bodyPr/>
          <a:lstStyle/>
          <a:p>
            <a:endParaRPr lang="en-US" dirty="0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065" y="9227281"/>
            <a:ext cx="84959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1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50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98931" y="4558145"/>
            <a:ext cx="6396638" cy="251159"/>
          </a:xfrm>
        </p:spPr>
        <p:txBody>
          <a:bodyPr/>
          <a:lstStyle/>
          <a:p>
            <a:endParaRPr lang="en-US" dirty="0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07403" y="9526073"/>
            <a:ext cx="88166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11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0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12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6104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4176" y="4417894"/>
            <a:ext cx="6886848" cy="251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065" y="9227281"/>
            <a:ext cx="84959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16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8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4176" y="4417894"/>
            <a:ext cx="6886848" cy="251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065" y="9227281"/>
            <a:ext cx="84959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18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235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A9097-FA00-4CFA-851F-84F66270BA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6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751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4176" y="4417894"/>
            <a:ext cx="6886848" cy="251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065" y="9227281"/>
            <a:ext cx="84959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24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613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28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0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211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33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1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2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03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822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6775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4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23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83793" y="4251221"/>
            <a:ext cx="6920245" cy="2510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24380" y="8590863"/>
            <a:ext cx="79656" cy="184571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altLang="ja-JP" smtClean="0"/>
              <a:pPr>
                <a:defRPr/>
              </a:pPr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5696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7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6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99024" y="4568372"/>
            <a:ext cx="6399627" cy="251159"/>
          </a:xfrm>
        </p:spPr>
        <p:txBody>
          <a:bodyPr/>
          <a:lstStyle/>
          <a:p>
            <a:endParaRPr lang="en-US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20104" y="9547860"/>
            <a:ext cx="78547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8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384175"/>
            <a:ext cx="6886575" cy="3875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99024" y="4568372"/>
            <a:ext cx="6399627" cy="251159"/>
          </a:xfrm>
        </p:spPr>
        <p:txBody>
          <a:bodyPr/>
          <a:lstStyle/>
          <a:p>
            <a:endParaRPr lang="en-US" dirty="0">
              <a:latin typeface="ABBvoiceOffice" panose="020D06030205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13691" y="9547860"/>
            <a:ext cx="84960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9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60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3625" y="4249887"/>
            <a:ext cx="6547588" cy="251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69460" y="8869353"/>
            <a:ext cx="81753" cy="184666"/>
          </a:xfrm>
        </p:spPr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latin typeface="ABBvoiceOffice" panose="020D0603020503020204" pitchFamily="34" charset="0"/>
              </a:rPr>
              <a:pPr>
                <a:defRPr/>
              </a:pPr>
              <a:t>10</a:t>
            </a:fld>
            <a:endParaRPr lang="en-US" dirty="0">
              <a:latin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emf"/><Relationship Id="rId2" Type="http://schemas.openxmlformats.org/officeDocument/2006/relationships/tags" Target="../tags/tag4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emf"/><Relationship Id="rId2" Type="http://schemas.openxmlformats.org/officeDocument/2006/relationships/tags" Target="../tags/tag4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5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16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7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2838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031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471113"/>
            <a:ext cx="11629504" cy="215444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>
                <a:latin typeface="+mn-lt"/>
              </a:defRPr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430887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307777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273808" y="6489341"/>
            <a:ext cx="1162800" cy="118192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9C6B989B-27E4-4699-A604-AE4C36D57F83}" type="datetime1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440941" y="6207919"/>
            <a:ext cx="8599905" cy="5905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739366" y="6473853"/>
            <a:ext cx="676800" cy="132744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7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61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471113"/>
            <a:ext cx="11629504" cy="215444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>
                <a:latin typeface="+mn-lt"/>
              </a:defRPr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769441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430887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307777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273808" y="6489341"/>
            <a:ext cx="1162800" cy="118192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9C6B989B-27E4-4699-A604-AE4C36D57F83}" type="datetime1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440941" y="6207919"/>
            <a:ext cx="8599905" cy="5905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739366" y="6473853"/>
            <a:ext cx="676800" cy="132744"/>
          </a:xfrm>
          <a:prstGeom prst="rect">
            <a:avLst/>
          </a:prstGeom>
        </p:spPr>
        <p:txBody>
          <a:bodyPr/>
          <a:lstStyle>
            <a:lvl1pPr>
              <a:defRPr>
                <a:noFill/>
                <a:latin typeface="+mn-lt"/>
                <a:sym typeface="ABBvoiceOffice" panose="020D0603020503020204" pitchFamily="34" charset="0"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62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9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white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277166" y="4724365"/>
            <a:ext cx="11438804" cy="76944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lang="x-none" sz="5000" b="1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277167" y="5449618"/>
            <a:ext cx="11438804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2800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6415" y="37255"/>
            <a:ext cx="401668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1067" dirty="0" smtClean="0">
              <a:solidFill>
                <a:srgbClr val="FFFFFF"/>
              </a:solidFill>
              <a:latin typeface="ABBvoiceOffice"/>
            </a:endParaRP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471113"/>
            <a:ext cx="11629504" cy="215444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307777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62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09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471113"/>
            <a:ext cx="11629504" cy="215444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769441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430887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718145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91510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9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4047" y="51833"/>
            <a:ext cx="894036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193681"/>
            <a:endParaRPr lang="en-US" sz="1067" dirty="0">
              <a:solidFill>
                <a:srgbClr val="808080"/>
              </a:solidFill>
              <a:latin typeface="ABBvoiceOffice"/>
            </a:endParaRPr>
          </a:p>
        </p:txBody>
      </p:sp>
    </p:spTree>
    <p:extLst>
      <p:ext uri="{BB962C8B-B14F-4D97-AF65-F5344CB8AC3E}">
        <p14:creationId xmlns:p14="http://schemas.microsoft.com/office/powerpoint/2010/main" val="36535657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488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3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8067675" y="4430714"/>
            <a:ext cx="3838501" cy="149251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invGray">
          <a:xfrm>
            <a:off x="279400" y="459581"/>
            <a:ext cx="8208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5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99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81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279400" y="1816571"/>
            <a:ext cx="11629215" cy="16414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79400" y="1120928"/>
            <a:ext cx="11648389" cy="307777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79400" y="637075"/>
            <a:ext cx="11648389" cy="4108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05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1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29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57845" y="1120928"/>
            <a:ext cx="11648389" cy="307777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F7BD2C3-4265-4E29-AAEA-54890CFB4547}" type="datetime4">
              <a:rPr lang="en-US" smtClean="0"/>
              <a:pPr/>
              <a:t>October 19,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4968972"/>
              </p:ext>
            </p:extLst>
          </p:nvPr>
        </p:nvGraphicFramePr>
        <p:xfrm>
          <a:off x="2162" y="1622"/>
          <a:ext cx="2158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2"/>
                        <a:ext cx="2158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white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277166" y="4724365"/>
            <a:ext cx="11438804" cy="76944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lang="x-none" sz="5000" b="1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smtClean="0"/>
              <a:t>Click to edit Master title style</a:t>
            </a:r>
            <a:endParaRPr lang="x-none" noProof="0" dirty="0" smtClean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277167" y="5449618"/>
            <a:ext cx="11438804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2800" cap="none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smtClean="0"/>
              <a:t>Click to edit Master subtitle style</a:t>
            </a:r>
            <a:endParaRPr lang="x-none" noProof="0" dirty="0" smtClean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6415" y="37255"/>
            <a:ext cx="401668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712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6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5542" y="1819425"/>
            <a:ext cx="11630692" cy="4093946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3pPr>
            <a:lvl4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4pPr>
            <a:lvl5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3EF050F-B85E-4E30-B69F-9970B4AED387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277019" y="1816571"/>
            <a:ext cx="11629215" cy="409686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57845" y="1120928"/>
            <a:ext cx="11648389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57845" y="637075"/>
            <a:ext cx="11648389" cy="4108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0F7C878-2F48-47C1-A60E-F6C764D931DE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2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153149" y="3886200"/>
            <a:ext cx="5753085" cy="20272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57845" y="1120928"/>
            <a:ext cx="11648389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57845" y="637075"/>
            <a:ext cx="11648389" cy="4108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0F7C878-2F48-47C1-A60E-F6C764D931DE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/>
          </p:nvPr>
        </p:nvSpPr>
        <p:spPr bwMode="gray">
          <a:xfrm>
            <a:off x="6153149" y="1816571"/>
            <a:ext cx="5753085" cy="20272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6047581" y="1816571"/>
            <a:ext cx="0" cy="4096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9"/>
          </p:nvPr>
        </p:nvSpPr>
        <p:spPr bwMode="gray">
          <a:xfrm>
            <a:off x="257845" y="3886200"/>
            <a:ext cx="5753085" cy="20272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/>
          </p:nvPr>
        </p:nvSpPr>
        <p:spPr bwMode="gray">
          <a:xfrm>
            <a:off x="257845" y="1816571"/>
            <a:ext cx="5753085" cy="20272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279400" y="3886200"/>
            <a:ext cx="56590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 bwMode="gray">
          <a:xfrm>
            <a:off x="6153149" y="3886200"/>
            <a:ext cx="56590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 bwMode="gray">
          <a:xfrm>
            <a:off x="279400" y="1816571"/>
            <a:ext cx="56590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6153149" y="1816571"/>
            <a:ext cx="56590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57845" y="1120928"/>
            <a:ext cx="11648389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04723B6-2C37-4C03-92C2-AA6C4A469955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75" y="4430714"/>
            <a:ext cx="3838501" cy="149251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79400" y="459581"/>
            <a:ext cx="8208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A2D5558-364E-49CF-BD1C-98EA466A7C24}" type="datetime4">
              <a:rPr lang="en-US" smtClean="0"/>
              <a:pPr/>
              <a:t>October 19, 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for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97" t="7605" r="-97" b="171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/>
              <a:t>Event, date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/>
              <a:t>Speaker, position</a:t>
            </a:r>
          </a:p>
          <a:p>
            <a:pPr lvl="1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Month DD, YYYY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837312"/>
            <a:ext cx="12190413" cy="791085"/>
          </a:xfrm>
        </p:spPr>
        <p:txBody>
          <a:bodyPr lIns="252000" tIns="36000" rIns="257234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98" b="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3298" b="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3298" b="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98" b="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98" b="0">
                <a:solidFill>
                  <a:schemeClr val="accent1"/>
                </a:solidFill>
              </a:defRPr>
            </a:lvl5pPr>
            <a:lvl6pPr marL="0" indent="0">
              <a:lnSpc>
                <a:spcPct val="90000"/>
              </a:lnSpc>
              <a:buFont typeface="Arial" pitchFamily="34" charset="0"/>
              <a:buNone/>
              <a:defRPr sz="3298" b="0">
                <a:solidFill>
                  <a:schemeClr val="accent1"/>
                </a:solidFill>
              </a:defRPr>
            </a:lvl6pPr>
            <a:lvl7pPr marL="0" indent="0">
              <a:lnSpc>
                <a:spcPct val="90000"/>
              </a:lnSpc>
              <a:buFont typeface="Arial" pitchFamily="34" charset="0"/>
              <a:buNone/>
              <a:defRPr sz="3298" b="0">
                <a:solidFill>
                  <a:schemeClr val="accent1"/>
                </a:solidFill>
              </a:defRPr>
            </a:lvl7pPr>
            <a:lvl8pPr marL="0" indent="0">
              <a:lnSpc>
                <a:spcPct val="90000"/>
              </a:lnSpc>
              <a:buNone/>
              <a:defRPr sz="3298" b="0">
                <a:solidFill>
                  <a:schemeClr val="accent1"/>
                </a:solidFill>
              </a:defRPr>
            </a:lvl8pPr>
            <a:lvl9pPr marL="0" indent="0">
              <a:lnSpc>
                <a:spcPct val="90000"/>
              </a:lnSpc>
              <a:buFont typeface="Arial" pitchFamily="34" charset="0"/>
              <a:buNone/>
              <a:defRPr sz="3298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4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© ABB Group </a:t>
            </a:r>
          </a:p>
          <a:p>
            <a:pPr>
              <a:defRPr/>
            </a:pPr>
            <a:fld id="{CBB01469-8899-4A80-9CC0-B9FD1769B85E}" type="datetime4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October 19, 2017</a:t>
            </a:fld>
            <a:r>
              <a:rPr lang="en-US">
                <a:solidFill>
                  <a:srgbClr val="000000">
                    <a:tint val="75000"/>
                  </a:srgbClr>
                </a:solidFill>
              </a:rPr>
              <a:t> | Slide </a:t>
            </a:r>
            <a:fld id="{6149061E-53AF-4E26-9617-881DFE528FD4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3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7019" y="1816571"/>
            <a:ext cx="11629215" cy="40968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 bwMode="gray">
          <a:xfrm>
            <a:off x="277019" y="1120928"/>
            <a:ext cx="11651456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73807" y="637075"/>
            <a:ext cx="11654667" cy="410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0F7C878-2F48-47C1-A60E-F6C764D931DE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 dirty="0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 dirty="0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62386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102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233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1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4047" y="51833"/>
            <a:ext cx="894036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193681"/>
            <a:endParaRPr lang="x-none" sz="1067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3100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41210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26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8067675" y="4430714"/>
            <a:ext cx="3838501" cy="14925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invGray">
          <a:xfrm>
            <a:off x="279400" y="459581"/>
            <a:ext cx="8208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47649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008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6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49039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50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279400" y="1816571"/>
            <a:ext cx="11629215" cy="40968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79400" y="1120928"/>
            <a:ext cx="11648389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79400" y="637075"/>
            <a:ext cx="11648389" cy="410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5732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74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7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31207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065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57845" y="1120928"/>
            <a:ext cx="11648389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26" Type="http://schemas.openxmlformats.org/officeDocument/2006/relationships/tags" Target="../tags/tag1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1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5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24" Type="http://schemas.openxmlformats.org/officeDocument/2006/relationships/tags" Target="../tags/tag14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23" Type="http://schemas.openxmlformats.org/officeDocument/2006/relationships/tags" Target="../tags/tag13.xml"/><Relationship Id="rId28" Type="http://schemas.openxmlformats.org/officeDocument/2006/relationships/tags" Target="../tags/tag18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Relationship Id="rId22" Type="http://schemas.openxmlformats.org/officeDocument/2006/relationships/tags" Target="../tags/tag12.xml"/><Relationship Id="rId27" Type="http://schemas.openxmlformats.org/officeDocument/2006/relationships/tags" Target="../tags/tag1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" Type="http://schemas.openxmlformats.org/officeDocument/2006/relationships/slideLayout" Target="../slideLayouts/slideLayout12.xml"/><Relationship Id="rId21" Type="http://schemas.openxmlformats.org/officeDocument/2006/relationships/tags" Target="../tags/tag37.xml"/><Relationship Id="rId7" Type="http://schemas.openxmlformats.org/officeDocument/2006/relationships/slideLayout" Target="../slideLayouts/slideLayout16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oleObject" Target="../embeddings/oleObject11.bin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vmlDrawing" Target="../drawings/vmlDrawing11.vml"/><Relationship Id="rId24" Type="http://schemas.openxmlformats.org/officeDocument/2006/relationships/tags" Target="../tags/tag40.xml"/><Relationship Id="rId5" Type="http://schemas.openxmlformats.org/officeDocument/2006/relationships/slideLayout" Target="../slideLayouts/slideLayout14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tags" Target="../tags/tag44.xml"/><Relationship Id="rId10" Type="http://schemas.openxmlformats.org/officeDocument/2006/relationships/theme" Target="../theme/theme2.xml"/><Relationship Id="rId19" Type="http://schemas.openxmlformats.org/officeDocument/2006/relationships/tags" Target="../tags/tag35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Relationship Id="rId30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029761900"/>
              </p:ext>
            </p:extLst>
          </p:nvPr>
        </p:nvGraphicFramePr>
        <p:xfrm>
          <a:off x="0" y="0"/>
          <a:ext cx="215951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48" name="think-cell Slide" r:id="rId29" imgW="270" imgH="270" progId="TCLayout.ActiveDocument.1">
                  <p:embed/>
                </p:oleObj>
              </mc:Choice>
              <mc:Fallback>
                <p:oleObj name="think-cell Slide" r:id="rId2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51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9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1403849" y="6397296"/>
            <a:ext cx="504523" cy="195001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 bwMode="ltGray">
          <a:xfrm>
            <a:off x="279400" y="6094413"/>
            <a:ext cx="1162675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 bwMode="inv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 bwMode="invGray">
          <a:xfrm>
            <a:off x="275713" y="6327549"/>
            <a:ext cx="337902" cy="88364"/>
            <a:chOff x="61913" y="5218113"/>
            <a:chExt cx="3138487" cy="820737"/>
          </a:xfrm>
          <a:solidFill>
            <a:schemeClr val="accent4"/>
          </a:solidFill>
        </p:grpSpPr>
        <p:sp>
          <p:nvSpPr>
            <p:cNvPr id="85" name="Freeform 16"/>
            <p:cNvSpPr>
              <a:spLocks noEditPoints="1"/>
            </p:cNvSpPr>
            <p:nvPr userDrawn="1"/>
          </p:nvSpPr>
          <p:spPr bwMode="inv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6" name="Freeform 17"/>
            <p:cNvSpPr>
              <a:spLocks noEditPoints="1"/>
            </p:cNvSpPr>
            <p:nvPr userDrawn="1"/>
          </p:nvSpPr>
          <p:spPr bwMode="inv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7" name="Freeform 18"/>
            <p:cNvSpPr>
              <a:spLocks noEditPoints="1"/>
            </p:cNvSpPr>
            <p:nvPr userDrawn="1"/>
          </p:nvSpPr>
          <p:spPr bwMode="inv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8" name="Freeform 19"/>
            <p:cNvSpPr>
              <a:spLocks noEditPoints="1"/>
            </p:cNvSpPr>
            <p:nvPr userDrawn="1"/>
          </p:nvSpPr>
          <p:spPr bwMode="inv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n-lt"/>
                <a:sym typeface="ABBvoiceOffice" panose="020D0603020503020204" pitchFamily="34" charset="0"/>
              </a:endParaRPr>
            </a:p>
          </p:txBody>
        </p:sp>
      </p:grp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637075"/>
            <a:ext cx="116304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smtClean="0"/>
              <a:t>Click to edit Master title style</a:t>
            </a:r>
            <a:endParaRPr lang="x-none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9400" y="77303"/>
            <a:ext cx="67967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1200" cap="all" baseline="0" dirty="0">
                <a:solidFill>
                  <a:schemeClr val="tx1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9400" y="1044728"/>
            <a:ext cx="116304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2000" baseline="0" dirty="0" smtClean="0">
                <a:solidFill>
                  <a:schemeClr val="tx1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5" name="Slide Elements" hidden="1"/>
          <p:cNvGrpSpPr/>
          <p:nvPr/>
        </p:nvGrpSpPr>
        <p:grpSpPr>
          <a:xfrm>
            <a:off x="2634916" y="6192030"/>
            <a:ext cx="8495609" cy="440758"/>
            <a:chOff x="2634916" y="6165839"/>
            <a:chExt cx="8495609" cy="44075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2634916" y="6165839"/>
              <a:ext cx="849560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95241" indent="-95241">
                <a:defRPr lang="x-none"/>
              </a:pPr>
              <a:r>
                <a:rPr lang="x-none" sz="1200" baseline="0" dirty="0" smtClean="0">
                  <a:solidFill>
                    <a:schemeClr val="accent4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2634916" y="6421931"/>
              <a:ext cx="849560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39169" indent="-639169" defTabSz="1193681">
                <a:tabLst>
                  <a:tab pos="816952" algn="l"/>
                </a:tabLst>
              </a:pPr>
              <a:r>
                <a:rPr lang="x-none" sz="1200" baseline="0" dirty="0">
                  <a:solidFill>
                    <a:schemeClr val="accent4"/>
                  </a:solidFill>
                  <a:latin typeface="+mn-lt"/>
                  <a:ea typeface="+mn-ea"/>
                </a:rPr>
                <a:t>SOURCE : </a:t>
              </a:r>
              <a:r>
                <a:rPr lang="x-none" sz="1200" baseline="0" dirty="0" smtClean="0">
                  <a:solidFill>
                    <a:schemeClr val="accent4"/>
                  </a:solidFill>
                  <a:latin typeface="+mn-lt"/>
                  <a:ea typeface="+mn-ea"/>
                </a:rPr>
                <a:t>Source</a:t>
              </a:r>
              <a:endParaRPr lang="en-US" sz="1200" baseline="0" dirty="0" smtClean="0">
                <a:solidFill>
                  <a:schemeClr val="accent4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5951" y="2611454"/>
            <a:ext cx="5852262" cy="167225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smtClean="0"/>
              <a:t>Click to edit Master text styles</a:t>
            </a:r>
          </a:p>
          <a:p>
            <a:pPr lvl="1" latinLnBrk="0"/>
            <a:r>
              <a:rPr lang="en-US" smtClean="0"/>
              <a:t>Second level</a:t>
            </a:r>
          </a:p>
          <a:p>
            <a:pPr lvl="2" latinLnBrk="0"/>
            <a:r>
              <a:rPr lang="en-US" smtClean="0"/>
              <a:t>Third level</a:t>
            </a:r>
          </a:p>
          <a:p>
            <a:pPr lvl="3" latinLnBrk="0"/>
            <a:r>
              <a:rPr lang="en-US" smtClean="0"/>
              <a:t>Fourth level</a:t>
            </a:r>
          </a:p>
          <a:p>
            <a:pPr lvl="4" latinLnBrk="0"/>
            <a:r>
              <a:rPr lang="en-US" smtClean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5950" y="2023646"/>
            <a:ext cx="5852262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cxnSp>
        <p:nvCxnSpPr>
          <p:cNvPr id="89" name="Straight Connector 88"/>
          <p:cNvCxnSpPr/>
          <p:nvPr/>
        </p:nvCxnSpPr>
        <p:spPr bwMode="auto">
          <a:xfrm>
            <a:off x="1634119" y="6472540"/>
            <a:ext cx="0" cy="132461"/>
          </a:xfrm>
          <a:prstGeom prst="line">
            <a:avLst/>
          </a:prstGeom>
          <a:noFill/>
          <a:ln w="12700" cap="flat" cmpd="sng" algn="ctr">
            <a:solidFill>
              <a:srgbClr val="A0A0A0"/>
            </a:solidFill>
            <a:prstDash val="solid"/>
          </a:ln>
          <a:effectLst/>
        </p:spPr>
      </p:cxnSp>
      <p:sp>
        <p:nvSpPr>
          <p:cNvPr id="90" name="Slide Number Placeholder 5"/>
          <p:cNvSpPr txBox="1">
            <a:spLocks/>
          </p:cNvSpPr>
          <p:nvPr/>
        </p:nvSpPr>
        <p:spPr bwMode="auto">
          <a:xfrm>
            <a:off x="1739366" y="6448122"/>
            <a:ext cx="676800" cy="18466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Slide </a:t>
            </a:r>
            <a:fld id="{619F89D8-7AE3-494A-97F3-03D680869632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grpSp>
        <p:nvGrpSpPr>
          <p:cNvPr id="91" name="McKSticker" hidden="1"/>
          <p:cNvGrpSpPr/>
          <p:nvPr/>
        </p:nvGrpSpPr>
        <p:grpSpPr bwMode="auto">
          <a:xfrm>
            <a:off x="11466962" y="733186"/>
            <a:ext cx="442877" cy="150811"/>
            <a:chOff x="8306740" y="285750"/>
            <a:chExt cx="434035" cy="147809"/>
          </a:xfrm>
        </p:grpSpPr>
        <p:sp>
          <p:nvSpPr>
            <p:cNvPr id="92" name="StickerRectangle"/>
            <p:cNvSpPr>
              <a:spLocks noChangeArrowheads="1"/>
            </p:cNvSpPr>
            <p:nvPr/>
          </p:nvSpPr>
          <p:spPr bwMode="auto">
            <a:xfrm>
              <a:off x="8306740" y="285750"/>
              <a:ext cx="434035" cy="14780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x-none" sz="800" baseline="0" dirty="0" smtClean="0">
                  <a:solidFill>
                    <a:schemeClr val="accent3"/>
                  </a:solidFill>
                  <a:latin typeface="+mn-lt"/>
                  <a:ea typeface="+mn-ea"/>
                </a:rPr>
                <a:t>STICKER</a:t>
              </a:r>
              <a:endParaRPr lang="x-none" sz="800" baseline="0" dirty="0">
                <a:solidFill>
                  <a:schemeClr val="accent3"/>
                </a:solidFill>
                <a:latin typeface="+mn-lt"/>
                <a:ea typeface="+mn-ea"/>
              </a:endParaRPr>
            </a:p>
          </p:txBody>
        </p:sp>
        <p:cxnSp>
          <p:nvCxnSpPr>
            <p:cNvPr id="93" name="AutoShape 31"/>
            <p:cNvCxnSpPr>
              <a:cxnSpLocks noChangeShapeType="1"/>
              <a:stCxn id="92" idx="2"/>
              <a:endCxn id="92" idx="4"/>
            </p:cNvCxnSpPr>
            <p:nvPr/>
          </p:nvCxnSpPr>
          <p:spPr bwMode="auto">
            <a:xfrm>
              <a:off x="8306740" y="285750"/>
              <a:ext cx="0" cy="147809"/>
            </a:xfrm>
            <a:prstGeom prst="straightConnector1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32"/>
            <p:cNvCxnSpPr>
              <a:cxnSpLocks noChangeShapeType="1"/>
              <a:stCxn id="92" idx="4"/>
              <a:endCxn id="92" idx="6"/>
            </p:cNvCxnSpPr>
            <p:nvPr/>
          </p:nvCxnSpPr>
          <p:spPr bwMode="auto">
            <a:xfrm>
              <a:off x="8306740" y="433559"/>
              <a:ext cx="434035" cy="0"/>
            </a:xfrm>
            <a:prstGeom prst="straightConnector1">
              <a:avLst/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" name="LegendBoxes" hidden="1"/>
          <p:cNvGrpSpPr/>
          <p:nvPr/>
        </p:nvGrpSpPr>
        <p:grpSpPr bwMode="auto">
          <a:xfrm>
            <a:off x="11130525" y="733186"/>
            <a:ext cx="779314" cy="1017727"/>
            <a:chOff x="7835905" y="279400"/>
            <a:chExt cx="763755" cy="997467"/>
          </a:xfrm>
        </p:grpSpPr>
        <p:sp>
          <p:nvSpPr>
            <p:cNvPr id="96" name="RectangleLegend1"/>
            <p:cNvSpPr>
              <a:spLocks noChangeArrowheads="1"/>
            </p:cNvSpPr>
            <p:nvPr/>
          </p:nvSpPr>
          <p:spPr bwMode="auto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97" name="RectangleLegend2"/>
            <p:cNvSpPr>
              <a:spLocks noChangeArrowheads="1"/>
            </p:cNvSpPr>
            <p:nvPr/>
          </p:nvSpPr>
          <p:spPr bwMode="auto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98" name="RectangleLegend3"/>
            <p:cNvSpPr>
              <a:spLocks noChangeArrowheads="1"/>
            </p:cNvSpPr>
            <p:nvPr/>
          </p:nvSpPr>
          <p:spPr bwMode="auto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99" name="RectangleLegend4"/>
            <p:cNvSpPr>
              <a:spLocks noChangeArrowheads="1"/>
            </p:cNvSpPr>
            <p:nvPr/>
          </p:nvSpPr>
          <p:spPr bwMode="auto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/>
          </p:nvSpPr>
          <p:spPr bwMode="auto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01" name="Legend2"/>
            <p:cNvSpPr>
              <a:spLocks noChangeArrowheads="1"/>
            </p:cNvSpPr>
            <p:nvPr/>
          </p:nvSpPr>
          <p:spPr bwMode="auto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02" name="Legend3"/>
            <p:cNvSpPr>
              <a:spLocks noChangeArrowheads="1"/>
            </p:cNvSpPr>
            <p:nvPr/>
          </p:nvSpPr>
          <p:spPr bwMode="auto">
            <a:xfrm>
              <a:off x="8089905" y="820738"/>
              <a:ext cx="509588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3" name="Legend4"/>
            <p:cNvSpPr>
              <a:spLocks noChangeArrowheads="1"/>
            </p:cNvSpPr>
            <p:nvPr/>
          </p:nvSpPr>
          <p:spPr bwMode="auto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4" name="LegendLines" hidden="1"/>
          <p:cNvGrpSpPr/>
          <p:nvPr/>
        </p:nvGrpSpPr>
        <p:grpSpPr bwMode="auto">
          <a:xfrm>
            <a:off x="10816446" y="733186"/>
            <a:ext cx="1093393" cy="745084"/>
            <a:chOff x="7540629" y="279400"/>
            <a:chExt cx="1071563" cy="730251"/>
          </a:xfrm>
        </p:grpSpPr>
        <p:sp>
          <p:nvSpPr>
            <p:cNvPr id="105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106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107" name="LineLegend3"/>
            <p:cNvSpPr>
              <a:spLocks noChangeShapeType="1"/>
            </p:cNvSpPr>
            <p:nvPr/>
          </p:nvSpPr>
          <p:spPr bwMode="auto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632" baseline="0" dirty="0">
                <a:latin typeface="+mn-lt"/>
                <a:ea typeface="+mn-ea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09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10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111" name="LegendMoons" hidden="1"/>
          <p:cNvGrpSpPr/>
          <p:nvPr/>
        </p:nvGrpSpPr>
        <p:grpSpPr bwMode="auto">
          <a:xfrm>
            <a:off x="11062481" y="733186"/>
            <a:ext cx="847358" cy="1333054"/>
            <a:chOff x="7769214" y="250825"/>
            <a:chExt cx="830441" cy="1306516"/>
          </a:xfrm>
        </p:grpSpPr>
        <p:grpSp>
          <p:nvGrpSpPr>
            <p:cNvPr id="112" name="MoonLegend1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30" name="Oval 38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1" name="Arc 39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3" name="MoonLegend2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8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9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4" name="MoonLegend4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6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7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5" name="MoonLegend5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14" y="1347790"/>
              <a:ext cx="212169" cy="209551"/>
              <a:chOff x="4495" y="1440"/>
              <a:chExt cx="162" cy="160"/>
            </a:xfrm>
          </p:grpSpPr>
          <p:sp>
            <p:nvSpPr>
              <p:cNvPr id="124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5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7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6" name="MoonLegend3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2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632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7" name="Legend1"/>
            <p:cNvSpPr>
              <a:spLocks noChangeArrowheads="1"/>
            </p:cNvSpPr>
            <p:nvPr/>
          </p:nvSpPr>
          <p:spPr bwMode="auto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18" name="Legend2"/>
            <p:cNvSpPr>
              <a:spLocks noChangeArrowheads="1"/>
            </p:cNvSpPr>
            <p:nvPr/>
          </p:nvSpPr>
          <p:spPr bwMode="auto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19" name="Legend3"/>
            <p:cNvSpPr>
              <a:spLocks noChangeArrowheads="1"/>
            </p:cNvSpPr>
            <p:nvPr/>
          </p:nvSpPr>
          <p:spPr bwMode="auto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20" name="Legend4"/>
            <p:cNvSpPr>
              <a:spLocks noChangeArrowheads="1"/>
            </p:cNvSpPr>
            <p:nvPr/>
          </p:nvSpPr>
          <p:spPr bwMode="auto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121" name="Legend5"/>
            <p:cNvSpPr>
              <a:spLocks noChangeArrowheads="1"/>
            </p:cNvSpPr>
            <p:nvPr/>
          </p:nvSpPr>
          <p:spPr bwMode="auto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 smtClean="0">
                  <a:latin typeface="+mn-lt"/>
                  <a:ea typeface="+mn-ea"/>
                </a:rPr>
                <a:t>Legend</a:t>
              </a:r>
              <a:endParaRPr lang="x-none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132" name="Moon" hidden="1"/>
          <p:cNvGrpSpPr/>
          <p:nvPr>
            <p:custDataLst>
              <p:tags r:id="rId13"/>
            </p:custDataLst>
          </p:nvPr>
        </p:nvGrpSpPr>
        <p:grpSpPr>
          <a:xfrm>
            <a:off x="10124453" y="1554929"/>
            <a:ext cx="254000" cy="254000"/>
            <a:chOff x="762000" y="1270000"/>
            <a:chExt cx="254000" cy="254000"/>
          </a:xfrm>
        </p:grpSpPr>
        <p:sp>
          <p:nvSpPr>
            <p:cNvPr id="133" name="Oval 132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134" name="Arc 133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Date Placeholder 3"/>
          <p:cNvSpPr txBox="1">
            <a:spLocks/>
          </p:cNvSpPr>
          <p:nvPr/>
        </p:nvSpPr>
        <p:spPr bwMode="auto">
          <a:xfrm>
            <a:off x="273808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1pPr>
            <a:lvl2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2pPr>
            <a:lvl3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3pPr>
            <a:lvl4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4pPr>
            <a:lvl5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5pPr>
            <a:lvl6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6pPr>
            <a:lvl7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7pPr>
            <a:lvl8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8pPr>
            <a:lvl9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FDA94A-75C3-458D-9976-E46941C1AA94}" type="datetime4">
              <a:rPr lang="en-US" smtClean="0">
                <a:latin typeface="+mn-lt"/>
              </a:rPr>
              <a:pPr/>
              <a:t>October 19, 2017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75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1193681" rtl="0" eaLnBrk="1" fontAlgn="base" hangingPunct="1">
        <a:spcBef>
          <a:spcPct val="0"/>
        </a:spcBef>
        <a:spcAft>
          <a:spcPct val="0"/>
        </a:spcAft>
        <a:tabLst>
          <a:tab pos="359797" algn="l"/>
        </a:tabLst>
        <a:defRPr lang="x-none" sz="26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539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078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617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156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681" rtl="0" eaLnBrk="1" fontAlgn="base" hangingPunct="1">
        <a:spcBef>
          <a:spcPts val="80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–"/>
        <a:defRPr lang="x-none" sz="1600" baseline="0">
          <a:solidFill>
            <a:schemeClr val="tx1"/>
          </a:solidFill>
          <a:latin typeface="+mn-lt"/>
        </a:defRPr>
      </a:lvl2pPr>
      <a:lvl3pPr marL="400050" indent="-17145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3pPr>
      <a:lvl4pPr marL="571500" indent="-17145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4pPr>
      <a:lvl5pPr marL="749300" indent="-168275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5pPr>
      <a:lvl6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46095560"/>
              </p:ext>
            </p:extLst>
          </p:nvPr>
        </p:nvGraphicFramePr>
        <p:xfrm>
          <a:off x="0" y="0"/>
          <a:ext cx="215951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916" name="think-cell Slide" r:id="rId29" imgW="270" imgH="270" progId="TCLayout.ActiveDocument.1">
                  <p:embed/>
                </p:oleObj>
              </mc:Choice>
              <mc:Fallback>
                <p:oleObj name="think-cell Slide" r:id="rId2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51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1403849" y="6397296"/>
            <a:ext cx="504523" cy="195001"/>
          </a:xfrm>
          <a:prstGeom prst="rect">
            <a:avLst/>
          </a:prstGeom>
        </p:spPr>
      </p:pic>
      <p:cxnSp>
        <p:nvCxnSpPr>
          <p:cNvPr id="72" name="Straight Connector 71"/>
          <p:cNvCxnSpPr/>
          <p:nvPr userDrawn="1"/>
        </p:nvCxnSpPr>
        <p:spPr bwMode="ltGray">
          <a:xfrm>
            <a:off x="279400" y="6094413"/>
            <a:ext cx="1162675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 userDrawn="1"/>
        </p:nvSpPr>
        <p:spPr bwMode="inv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4" name="Group 83"/>
          <p:cNvGrpSpPr/>
          <p:nvPr userDrawn="1"/>
        </p:nvGrpSpPr>
        <p:grpSpPr bwMode="invGray">
          <a:xfrm>
            <a:off x="275713" y="6327549"/>
            <a:ext cx="337902" cy="88364"/>
            <a:chOff x="61913" y="5218113"/>
            <a:chExt cx="3138487" cy="820737"/>
          </a:xfrm>
          <a:solidFill>
            <a:schemeClr val="accent4"/>
          </a:solidFill>
        </p:grpSpPr>
        <p:sp>
          <p:nvSpPr>
            <p:cNvPr id="85" name="Freeform 16"/>
            <p:cNvSpPr>
              <a:spLocks noEditPoints="1"/>
            </p:cNvSpPr>
            <p:nvPr userDrawn="1"/>
          </p:nvSpPr>
          <p:spPr bwMode="inv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000000"/>
                </a:solidFill>
                <a:latin typeface="ABBvoiceOffice"/>
                <a:sym typeface="ABBvoiceOffice" panose="020D0603020503020204" pitchFamily="34" charset="0"/>
              </a:endParaRPr>
            </a:p>
          </p:txBody>
        </p:sp>
        <p:sp>
          <p:nvSpPr>
            <p:cNvPr id="86" name="Freeform 17"/>
            <p:cNvSpPr>
              <a:spLocks noEditPoints="1"/>
            </p:cNvSpPr>
            <p:nvPr userDrawn="1"/>
          </p:nvSpPr>
          <p:spPr bwMode="inv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000000"/>
                </a:solidFill>
                <a:latin typeface="ABBvoiceOffice"/>
                <a:sym typeface="ABBvoiceOffice" panose="020D0603020503020204" pitchFamily="34" charset="0"/>
              </a:endParaRPr>
            </a:p>
          </p:txBody>
        </p:sp>
        <p:sp>
          <p:nvSpPr>
            <p:cNvPr id="87" name="Freeform 18"/>
            <p:cNvSpPr>
              <a:spLocks noEditPoints="1"/>
            </p:cNvSpPr>
            <p:nvPr userDrawn="1"/>
          </p:nvSpPr>
          <p:spPr bwMode="inv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000000"/>
                </a:solidFill>
                <a:latin typeface="ABBvoiceOffice"/>
                <a:sym typeface="ABBvoiceOffice" panose="020D0603020503020204" pitchFamily="34" charset="0"/>
              </a:endParaRPr>
            </a:p>
          </p:txBody>
        </p:sp>
        <p:sp>
          <p:nvSpPr>
            <p:cNvPr id="88" name="Freeform 19"/>
            <p:cNvSpPr>
              <a:spLocks noEditPoints="1"/>
            </p:cNvSpPr>
            <p:nvPr userDrawn="1"/>
          </p:nvSpPr>
          <p:spPr bwMode="inv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000000"/>
                </a:solidFill>
                <a:latin typeface="ABBvoiceOffice"/>
                <a:sym typeface="ABBvoiceOffice" panose="020D0603020503020204" pitchFamily="34" charset="0"/>
              </a:endParaRPr>
            </a:p>
          </p:txBody>
        </p:sp>
      </p:grp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637075"/>
            <a:ext cx="116304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9400" y="77303"/>
            <a:ext cx="67967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cap="all" dirty="0" smtClean="0">
                <a:solidFill>
                  <a:srgbClr val="000000"/>
                </a:solidFill>
                <a:latin typeface="ABBvoiceOffice"/>
              </a:rPr>
              <a:t>TRACKER</a:t>
            </a:r>
            <a:endParaRPr lang="en-US" sz="1200" cap="all" dirty="0">
              <a:solidFill>
                <a:srgbClr val="000000"/>
              </a:solidFill>
              <a:latin typeface="ABBvoiceOffice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9400" y="1044728"/>
            <a:ext cx="116304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2000" dirty="0" smtClean="0">
                <a:solidFill>
                  <a:srgbClr val="000000"/>
                </a:solidFill>
                <a:latin typeface="ABBvoiceOffice"/>
              </a:rPr>
              <a:t>Unit of measure</a:t>
            </a:r>
          </a:p>
        </p:txBody>
      </p:sp>
      <p:grpSp>
        <p:nvGrpSpPr>
          <p:cNvPr id="5" name="Slide Elements" hidden="1"/>
          <p:cNvGrpSpPr/>
          <p:nvPr userDrawn="1"/>
        </p:nvGrpSpPr>
        <p:grpSpPr>
          <a:xfrm>
            <a:off x="2634916" y="6192030"/>
            <a:ext cx="8495609" cy="440758"/>
            <a:chOff x="2634916" y="6165839"/>
            <a:chExt cx="8495609" cy="44075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2634916" y="6165839"/>
              <a:ext cx="849560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95241" indent="-95241">
                <a:defRPr lang="x-none"/>
              </a:pPr>
              <a:r>
                <a:rPr lang="en-US" sz="1200" dirty="0" smtClean="0">
                  <a:solidFill>
                    <a:srgbClr val="A0A0A0"/>
                  </a:solidFill>
                  <a:latin typeface="ABBvoiceOffice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2634916" y="6421931"/>
              <a:ext cx="849560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39169" indent="-639169" defTabSz="1193681">
                <a:tabLst>
                  <a:tab pos="816952" algn="l"/>
                </a:tabLst>
              </a:pPr>
              <a:r>
                <a:rPr lang="en-US" sz="1200" dirty="0" smtClean="0">
                  <a:solidFill>
                    <a:srgbClr val="A0A0A0"/>
                  </a:solidFill>
                  <a:latin typeface="ABBvoiceOffice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1975951" y="2611454"/>
            <a:ext cx="5852262" cy="167225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975950" y="2023646"/>
            <a:ext cx="5852262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dirty="0" smtClean="0">
                  <a:solidFill>
                    <a:srgbClr val="000000"/>
                  </a:solidFill>
                  <a:latin typeface="ABBvoiceOffice"/>
                </a:rPr>
                <a:t>Title</a:t>
              </a:r>
            </a:p>
            <a:p>
              <a:r>
                <a:rPr lang="en-US" sz="1600" dirty="0" smtClean="0">
                  <a:solidFill>
                    <a:srgbClr val="808080"/>
                  </a:solidFill>
                  <a:latin typeface="ABBvoiceOffice"/>
                </a:rPr>
                <a:t>Unit of measure</a:t>
              </a:r>
              <a:endParaRPr lang="en-US" sz="1600" dirty="0">
                <a:solidFill>
                  <a:srgbClr val="808080"/>
                </a:solidFill>
                <a:latin typeface="ABBvoiceOffice"/>
              </a:endParaRPr>
            </a:p>
          </p:txBody>
        </p:sp>
      </p:grpSp>
      <p:cxnSp>
        <p:nvCxnSpPr>
          <p:cNvPr id="89" name="Straight Connector 88"/>
          <p:cNvCxnSpPr/>
          <p:nvPr userDrawn="1"/>
        </p:nvCxnSpPr>
        <p:spPr bwMode="auto">
          <a:xfrm>
            <a:off x="1634119" y="6472540"/>
            <a:ext cx="0" cy="132461"/>
          </a:xfrm>
          <a:prstGeom prst="line">
            <a:avLst/>
          </a:prstGeom>
          <a:noFill/>
          <a:ln w="12700" cap="flat" cmpd="sng" algn="ctr">
            <a:solidFill>
              <a:srgbClr val="A0A0A0"/>
            </a:solidFill>
            <a:prstDash val="solid"/>
          </a:ln>
          <a:effectLst/>
        </p:spPr>
      </p:cxnSp>
      <p:sp>
        <p:nvSpPr>
          <p:cNvPr id="90" name="Slide Number Placeholder 5"/>
          <p:cNvSpPr txBox="1">
            <a:spLocks/>
          </p:cNvSpPr>
          <p:nvPr userDrawn="1"/>
        </p:nvSpPr>
        <p:spPr bwMode="auto">
          <a:xfrm>
            <a:off x="1739366" y="6448122"/>
            <a:ext cx="676800" cy="18466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‹#›</a:t>
            </a:fld>
            <a:endParaRPr lang="en-US" dirty="0">
              <a:solidFill>
                <a:srgbClr val="A0A0A0"/>
              </a:solidFill>
            </a:endParaRPr>
          </a:p>
        </p:txBody>
      </p:sp>
      <p:grpSp>
        <p:nvGrpSpPr>
          <p:cNvPr id="91" name="McKSticker" hidden="1"/>
          <p:cNvGrpSpPr/>
          <p:nvPr userDrawn="1"/>
        </p:nvGrpSpPr>
        <p:grpSpPr bwMode="auto">
          <a:xfrm>
            <a:off x="11466962" y="733186"/>
            <a:ext cx="442877" cy="150811"/>
            <a:chOff x="8306740" y="285750"/>
            <a:chExt cx="434035" cy="147809"/>
          </a:xfrm>
        </p:grpSpPr>
        <p:sp>
          <p:nvSpPr>
            <p:cNvPr id="92" name="StickerRectangle"/>
            <p:cNvSpPr>
              <a:spLocks noChangeArrowheads="1"/>
            </p:cNvSpPr>
            <p:nvPr/>
          </p:nvSpPr>
          <p:spPr bwMode="auto">
            <a:xfrm>
              <a:off x="8306740" y="285750"/>
              <a:ext cx="434035" cy="14780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dirty="0" smtClean="0">
                  <a:solidFill>
                    <a:srgbClr val="808080"/>
                  </a:solidFill>
                  <a:latin typeface="ABBvoiceOffice"/>
                </a:rPr>
                <a:t>STICKER</a:t>
              </a:r>
              <a:endParaRPr lang="en-US" sz="800" dirty="0">
                <a:solidFill>
                  <a:srgbClr val="808080"/>
                </a:solidFill>
                <a:latin typeface="ABBvoiceOffice"/>
              </a:endParaRPr>
            </a:p>
          </p:txBody>
        </p:sp>
        <p:cxnSp>
          <p:nvCxnSpPr>
            <p:cNvPr id="93" name="AutoShape 31"/>
            <p:cNvCxnSpPr>
              <a:cxnSpLocks noChangeShapeType="1"/>
              <a:stCxn id="92" idx="2"/>
              <a:endCxn id="92" idx="4"/>
            </p:cNvCxnSpPr>
            <p:nvPr/>
          </p:nvCxnSpPr>
          <p:spPr bwMode="auto">
            <a:xfrm>
              <a:off x="8306740" y="285750"/>
              <a:ext cx="0" cy="147809"/>
            </a:xfrm>
            <a:prstGeom prst="straightConnector1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32"/>
            <p:cNvCxnSpPr>
              <a:cxnSpLocks noChangeShapeType="1"/>
              <a:stCxn id="92" idx="4"/>
              <a:endCxn id="92" idx="6"/>
            </p:cNvCxnSpPr>
            <p:nvPr/>
          </p:nvCxnSpPr>
          <p:spPr bwMode="auto">
            <a:xfrm>
              <a:off x="8306740" y="433559"/>
              <a:ext cx="434035" cy="0"/>
            </a:xfrm>
            <a:prstGeom prst="straightConnector1">
              <a:avLst/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" name="LegendBoxes" hidden="1"/>
          <p:cNvGrpSpPr/>
          <p:nvPr userDrawn="1"/>
        </p:nvGrpSpPr>
        <p:grpSpPr bwMode="auto">
          <a:xfrm>
            <a:off x="11130527" y="733186"/>
            <a:ext cx="799387" cy="1013976"/>
            <a:chOff x="7835905" y="279400"/>
            <a:chExt cx="783427" cy="993791"/>
          </a:xfrm>
        </p:grpSpPr>
        <p:sp>
          <p:nvSpPr>
            <p:cNvPr id="96" name="RectangleLegend1"/>
            <p:cNvSpPr>
              <a:spLocks noChangeArrowheads="1"/>
            </p:cNvSpPr>
            <p:nvPr/>
          </p:nvSpPr>
          <p:spPr bwMode="auto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97" name="RectangleLegend2"/>
            <p:cNvSpPr>
              <a:spLocks noChangeArrowheads="1"/>
            </p:cNvSpPr>
            <p:nvPr/>
          </p:nvSpPr>
          <p:spPr bwMode="auto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98" name="RectangleLegend3"/>
            <p:cNvSpPr>
              <a:spLocks noChangeArrowheads="1"/>
            </p:cNvSpPr>
            <p:nvPr/>
          </p:nvSpPr>
          <p:spPr bwMode="auto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99" name="RectangleLegend4"/>
            <p:cNvSpPr>
              <a:spLocks noChangeArrowheads="1"/>
            </p:cNvSpPr>
            <p:nvPr/>
          </p:nvSpPr>
          <p:spPr bwMode="auto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/>
          </p:nvSpPr>
          <p:spPr bwMode="auto">
            <a:xfrm>
              <a:off x="8089905" y="279400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1" name="Legend2"/>
            <p:cNvSpPr>
              <a:spLocks noChangeArrowheads="1"/>
            </p:cNvSpPr>
            <p:nvPr/>
          </p:nvSpPr>
          <p:spPr bwMode="auto">
            <a:xfrm>
              <a:off x="8089905" y="549275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2" name="Legend3"/>
            <p:cNvSpPr>
              <a:spLocks noChangeArrowheads="1"/>
            </p:cNvSpPr>
            <p:nvPr/>
          </p:nvSpPr>
          <p:spPr bwMode="auto">
            <a:xfrm>
              <a:off x="8089905" y="820738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3" name="Legend4"/>
            <p:cNvSpPr>
              <a:spLocks noChangeArrowheads="1"/>
            </p:cNvSpPr>
            <p:nvPr/>
          </p:nvSpPr>
          <p:spPr bwMode="auto">
            <a:xfrm>
              <a:off x="8089905" y="1092201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</p:grpSp>
      <p:grpSp>
        <p:nvGrpSpPr>
          <p:cNvPr id="104" name="LegendLines" hidden="1"/>
          <p:cNvGrpSpPr/>
          <p:nvPr userDrawn="1"/>
        </p:nvGrpSpPr>
        <p:grpSpPr bwMode="auto">
          <a:xfrm>
            <a:off x="10816445" y="733186"/>
            <a:ext cx="1113636" cy="741860"/>
            <a:chOff x="7540629" y="279400"/>
            <a:chExt cx="1091402" cy="727091"/>
          </a:xfrm>
        </p:grpSpPr>
        <p:sp>
          <p:nvSpPr>
            <p:cNvPr id="105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6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7" name="LineLegend3"/>
            <p:cNvSpPr>
              <a:spLocks noChangeShapeType="1"/>
            </p:cNvSpPr>
            <p:nvPr/>
          </p:nvSpPr>
          <p:spPr bwMode="auto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29427" cy="180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09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29427" cy="180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10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29426" cy="180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</p:grpSp>
      <p:grpSp>
        <p:nvGrpSpPr>
          <p:cNvPr id="111" name="LegendMoons" hidden="1"/>
          <p:cNvGrpSpPr/>
          <p:nvPr userDrawn="1"/>
        </p:nvGrpSpPr>
        <p:grpSpPr bwMode="auto">
          <a:xfrm>
            <a:off x="11062483" y="733186"/>
            <a:ext cx="867431" cy="1333054"/>
            <a:chOff x="7769214" y="250825"/>
            <a:chExt cx="850113" cy="1306516"/>
          </a:xfrm>
        </p:grpSpPr>
        <p:grpSp>
          <p:nvGrpSpPr>
            <p:cNvPr id="112" name="MoonLegend1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30" name="Oval 38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  <p:sp>
            <p:nvSpPr>
              <p:cNvPr id="131" name="Arc 39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</p:grpSp>
        <p:grpSp>
          <p:nvGrpSpPr>
            <p:cNvPr id="113" name="MoonLegend2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28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  <p:sp>
            <p:nvSpPr>
              <p:cNvPr id="129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</p:grpSp>
        <p:grpSp>
          <p:nvGrpSpPr>
            <p:cNvPr id="114" name="MoonLegend4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26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  <p:sp>
            <p:nvSpPr>
              <p:cNvPr id="127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</p:grpSp>
        <p:grpSp>
          <p:nvGrpSpPr>
            <p:cNvPr id="115" name="MoonLegend5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14" y="1347790"/>
              <a:ext cx="212169" cy="209551"/>
              <a:chOff x="4495" y="1440"/>
              <a:chExt cx="162" cy="160"/>
            </a:xfrm>
          </p:grpSpPr>
          <p:sp>
            <p:nvSpPr>
              <p:cNvPr id="124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  <p:sp>
            <p:nvSpPr>
              <p:cNvPr id="125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7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</p:grpSp>
        <p:grpSp>
          <p:nvGrpSpPr>
            <p:cNvPr id="116" name="MoonLegend3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2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  <p:sp>
            <p:nvSpPr>
              <p:cNvPr id="12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  <a:latin typeface="ABBvoiceOffice"/>
                </a:endParaRPr>
              </a:p>
            </p:txBody>
          </p:sp>
        </p:grpSp>
        <p:sp>
          <p:nvSpPr>
            <p:cNvPr id="117" name="Legend1"/>
            <p:cNvSpPr>
              <a:spLocks noChangeArrowheads="1"/>
            </p:cNvSpPr>
            <p:nvPr/>
          </p:nvSpPr>
          <p:spPr bwMode="auto">
            <a:xfrm>
              <a:off x="8089900" y="263525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18" name="Legend2"/>
            <p:cNvSpPr>
              <a:spLocks noChangeArrowheads="1"/>
            </p:cNvSpPr>
            <p:nvPr/>
          </p:nvSpPr>
          <p:spPr bwMode="auto">
            <a:xfrm>
              <a:off x="8089900" y="538163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19" name="Legend3"/>
            <p:cNvSpPr>
              <a:spLocks noChangeArrowheads="1"/>
            </p:cNvSpPr>
            <p:nvPr/>
          </p:nvSpPr>
          <p:spPr bwMode="auto">
            <a:xfrm>
              <a:off x="8089900" y="812802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20" name="Legend4"/>
            <p:cNvSpPr>
              <a:spLocks noChangeArrowheads="1"/>
            </p:cNvSpPr>
            <p:nvPr/>
          </p:nvSpPr>
          <p:spPr bwMode="auto">
            <a:xfrm>
              <a:off x="8089900" y="1084265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121" name="Legend5"/>
            <p:cNvSpPr>
              <a:spLocks noChangeArrowheads="1"/>
            </p:cNvSpPr>
            <p:nvPr/>
          </p:nvSpPr>
          <p:spPr bwMode="auto">
            <a:xfrm>
              <a:off x="8089900" y="1360490"/>
              <a:ext cx="529427" cy="180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D90000"/>
                </a:buClr>
              </a:pPr>
              <a:r>
                <a:rPr lang="en-US" sz="1200" dirty="0" smtClean="0">
                  <a:solidFill>
                    <a:srgbClr val="000000"/>
                  </a:solidFill>
                  <a:latin typeface="ABBvoiceOffice"/>
                </a:rPr>
                <a:t>Legend</a:t>
              </a:r>
              <a:endParaRPr lang="en-US" sz="1200" dirty="0">
                <a:solidFill>
                  <a:srgbClr val="000000"/>
                </a:solidFill>
                <a:latin typeface="ABBvoiceOffice"/>
              </a:endParaRPr>
            </a:p>
          </p:txBody>
        </p:sp>
      </p:grpSp>
      <p:grpSp>
        <p:nvGrpSpPr>
          <p:cNvPr id="132" name="Moon" hidden="1"/>
          <p:cNvGrpSpPr/>
          <p:nvPr userDrawn="1">
            <p:custDataLst>
              <p:tags r:id="rId13"/>
            </p:custDataLst>
          </p:nvPr>
        </p:nvGrpSpPr>
        <p:grpSpPr>
          <a:xfrm>
            <a:off x="10124453" y="1554929"/>
            <a:ext cx="254000" cy="254000"/>
            <a:chOff x="762000" y="1270000"/>
            <a:chExt cx="254000" cy="254000"/>
          </a:xfrm>
        </p:grpSpPr>
        <p:sp>
          <p:nvSpPr>
            <p:cNvPr id="133" name="Oval 132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34" name="Arc 133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Date Placeholder 3"/>
          <p:cNvSpPr txBox="1">
            <a:spLocks/>
          </p:cNvSpPr>
          <p:nvPr userDrawn="1"/>
        </p:nvSpPr>
        <p:spPr bwMode="auto">
          <a:xfrm>
            <a:off x="273808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1pPr>
            <a:lvl2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2pPr>
            <a:lvl3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3pPr>
            <a:lvl4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4pPr>
            <a:lvl5pPr marL="0" indent="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5pPr>
            <a:lvl6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6pPr>
            <a:lvl7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7pPr>
            <a:lvl8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8pPr>
            <a:lvl9pPr marL="0" indent="0" algn="l" defTabSz="932962" rtl="0" eaLnBrk="1" latinLnBrk="0" hangingPunct="1">
              <a:defRPr sz="1000" kern="1200">
                <a:solidFill>
                  <a:schemeClr val="accent4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3FDA94A-75C3-458D-9976-E46941C1AA94}" type="datetime4">
              <a:rPr lang="en-US" smtClean="0">
                <a:solidFill>
                  <a:srgbClr val="A0A0A0"/>
                </a:solidFill>
                <a:latin typeface="ABBvoiceOffice"/>
              </a:rPr>
              <a:pPr/>
              <a:t>October 19, 2017</a:t>
            </a:fld>
            <a:endParaRPr lang="en-US" dirty="0">
              <a:solidFill>
                <a:srgbClr val="A0A0A0"/>
              </a:solidFill>
              <a:latin typeface="ABBvoiceOffice"/>
            </a:endParaRPr>
          </a:p>
        </p:txBody>
      </p:sp>
    </p:spTree>
    <p:extLst>
      <p:ext uri="{BB962C8B-B14F-4D97-AF65-F5344CB8AC3E}">
        <p14:creationId xmlns:p14="http://schemas.microsoft.com/office/powerpoint/2010/main" val="24276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1193681" rtl="0" eaLnBrk="1" fontAlgn="base" hangingPunct="1">
        <a:spcBef>
          <a:spcPct val="0"/>
        </a:spcBef>
        <a:spcAft>
          <a:spcPct val="0"/>
        </a:spcAft>
        <a:tabLst>
          <a:tab pos="359797" algn="l"/>
        </a:tabLst>
        <a:defRPr lang="x-none" sz="26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539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078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617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156" algn="l" defTabSz="1193681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681" rtl="0" eaLnBrk="1" fontAlgn="base" hangingPunct="1">
        <a:spcBef>
          <a:spcPts val="80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–"/>
        <a:defRPr lang="x-none" sz="1600" baseline="0">
          <a:solidFill>
            <a:schemeClr val="tx1"/>
          </a:solidFill>
          <a:latin typeface="+mn-lt"/>
        </a:defRPr>
      </a:lvl2pPr>
      <a:lvl3pPr marL="400050" indent="-17145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3pPr>
      <a:lvl4pPr marL="571500" indent="-171450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4pPr>
      <a:lvl5pPr marL="749300" indent="-168275" algn="l" defTabSz="1193681" rtl="0" eaLnBrk="1" fontAlgn="base" hangingPunct="1">
        <a:spcBef>
          <a:spcPts val="8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5pPr>
      <a:lvl6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644" indent="-173549" algn="l" defTabSz="119368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55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849" y="6397296"/>
            <a:ext cx="504523" cy="1950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40941" y="6207919"/>
            <a:ext cx="8599905" cy="5905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pPr lvl="8" defTabSz="914400"/>
            <a:endParaRPr lang="de-DE">
              <a:solidFill>
                <a:srgbClr val="A0A0A0"/>
              </a:solidFill>
              <a:latin typeface="ABBvoiceOffic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73808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4"/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D1A06C5-A2CA-46BC-B3AE-AF5C4D0BE255}" type="datetime4">
              <a:rPr lang="en-US" smtClean="0">
                <a:solidFill>
                  <a:srgbClr val="A0A0A0"/>
                </a:solidFill>
                <a:latin typeface="ABBvoiceOffice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October 19, 2017</a:t>
            </a:fld>
            <a:endParaRPr lang="en-US">
              <a:solidFill>
                <a:srgbClr val="A0A0A0"/>
              </a:solidFill>
              <a:latin typeface="ABBvoiceOffic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77019" y="1816571"/>
            <a:ext cx="11629133" cy="40968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7845" y="637075"/>
            <a:ext cx="11648389" cy="410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39366" y="6473853"/>
            <a:ext cx="676800" cy="1327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accent4"/>
                </a:solidFill>
              </a:defRPr>
            </a:lvl1pPr>
            <a:lvl2pPr marL="0" indent="0">
              <a:defRPr sz="1200">
                <a:solidFill>
                  <a:schemeClr val="accent4"/>
                </a:solidFill>
              </a:defRPr>
            </a:lvl2pPr>
            <a:lvl3pPr marL="0" indent="0">
              <a:defRPr sz="1200">
                <a:solidFill>
                  <a:schemeClr val="accent4"/>
                </a:solidFill>
              </a:defRPr>
            </a:lvl3pPr>
            <a:lvl4pPr marL="0" indent="0">
              <a:defRPr sz="1200">
                <a:solidFill>
                  <a:schemeClr val="accent4"/>
                </a:solidFill>
              </a:defRPr>
            </a:lvl4pPr>
            <a:lvl5pPr marL="0" indent="0">
              <a:defRPr sz="1200">
                <a:solidFill>
                  <a:schemeClr val="accent4"/>
                </a:solidFill>
              </a:defRPr>
            </a:lvl5pPr>
            <a:lvl6pPr marL="0" indent="0">
              <a:defRPr sz="1200">
                <a:solidFill>
                  <a:schemeClr val="accent4"/>
                </a:solidFill>
              </a:defRPr>
            </a:lvl6pPr>
            <a:lvl7pPr marL="0" indent="0">
              <a:defRPr sz="1200">
                <a:solidFill>
                  <a:schemeClr val="accent4"/>
                </a:solidFill>
              </a:defRPr>
            </a:lvl7pPr>
            <a:lvl8pPr marL="0" indent="0">
              <a:defRPr sz="1200">
                <a:solidFill>
                  <a:schemeClr val="accent4"/>
                </a:solidFill>
              </a:defRPr>
            </a:lvl8pPr>
            <a:lvl9pPr marL="0" indent="0">
              <a:defRPr sz="1200">
                <a:solidFill>
                  <a:schemeClr val="accent4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A0A0A0"/>
                </a:solidFill>
                <a:latin typeface="ABBvoiceOffice"/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  <a:latin typeface="ABBvoiceOffice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A0A0A0"/>
              </a:solidFill>
              <a:latin typeface="ABBvoiceOffice"/>
            </a:endParaRPr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279400" y="6094413"/>
            <a:ext cx="1162675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68" name="Group 67"/>
          <p:cNvGrpSpPr/>
          <p:nvPr userDrawn="1"/>
        </p:nvGrpSpPr>
        <p:grpSpPr bwMode="gray">
          <a:xfrm>
            <a:off x="275713" y="6327549"/>
            <a:ext cx="337902" cy="88364"/>
            <a:chOff x="61913" y="5218113"/>
            <a:chExt cx="3138487" cy="820737"/>
          </a:xfrm>
          <a:solidFill>
            <a:schemeClr val="accent4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0000"/>
                </a:solidFill>
                <a:latin typeface="ABBvoiceOffice"/>
              </a:endParaRPr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0000"/>
                </a:solidFill>
                <a:latin typeface="ABBvoiceOffice"/>
              </a:endParaRPr>
            </a:p>
          </p:txBody>
        </p:sp>
      </p:grpSp>
      <p:cxnSp>
        <p:nvCxnSpPr>
          <p:cNvPr id="73" name="Straight Connector 72"/>
          <p:cNvCxnSpPr/>
          <p:nvPr userDrawn="1"/>
        </p:nvCxnSpPr>
        <p:spPr bwMode="gray">
          <a:xfrm>
            <a:off x="1634119" y="6472540"/>
            <a:ext cx="0" cy="13246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1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91.xml"/><Relationship Id="rId21" Type="http://schemas.openxmlformats.org/officeDocument/2006/relationships/tags" Target="../tags/tag86.xml"/><Relationship Id="rId42" Type="http://schemas.openxmlformats.org/officeDocument/2006/relationships/tags" Target="../tags/tag107.xml"/><Relationship Id="rId47" Type="http://schemas.openxmlformats.org/officeDocument/2006/relationships/tags" Target="../tags/tag112.xml"/><Relationship Id="rId63" Type="http://schemas.openxmlformats.org/officeDocument/2006/relationships/tags" Target="../tags/tag128.xml"/><Relationship Id="rId68" Type="http://schemas.openxmlformats.org/officeDocument/2006/relationships/tags" Target="../tags/tag133.xml"/><Relationship Id="rId84" Type="http://schemas.openxmlformats.org/officeDocument/2006/relationships/tags" Target="../tags/tag149.xml"/><Relationship Id="rId89" Type="http://schemas.openxmlformats.org/officeDocument/2006/relationships/tags" Target="../tags/tag154.xml"/><Relationship Id="rId16" Type="http://schemas.openxmlformats.org/officeDocument/2006/relationships/tags" Target="../tags/tag81.xml"/><Relationship Id="rId107" Type="http://schemas.openxmlformats.org/officeDocument/2006/relationships/oleObject" Target="../embeddings/oleObject31.bin"/><Relationship Id="rId11" Type="http://schemas.openxmlformats.org/officeDocument/2006/relationships/tags" Target="../tags/tag76.xml"/><Relationship Id="rId32" Type="http://schemas.openxmlformats.org/officeDocument/2006/relationships/tags" Target="../tags/tag97.xml"/><Relationship Id="rId37" Type="http://schemas.openxmlformats.org/officeDocument/2006/relationships/tags" Target="../tags/tag102.xml"/><Relationship Id="rId53" Type="http://schemas.openxmlformats.org/officeDocument/2006/relationships/tags" Target="../tags/tag118.xml"/><Relationship Id="rId58" Type="http://schemas.openxmlformats.org/officeDocument/2006/relationships/tags" Target="../tags/tag123.xml"/><Relationship Id="rId74" Type="http://schemas.openxmlformats.org/officeDocument/2006/relationships/tags" Target="../tags/tag139.xml"/><Relationship Id="rId79" Type="http://schemas.openxmlformats.org/officeDocument/2006/relationships/tags" Target="../tags/tag144.xml"/><Relationship Id="rId102" Type="http://schemas.openxmlformats.org/officeDocument/2006/relationships/tags" Target="../tags/tag167.xml"/><Relationship Id="rId5" Type="http://schemas.openxmlformats.org/officeDocument/2006/relationships/tags" Target="../tags/tag70.xml"/><Relationship Id="rId90" Type="http://schemas.openxmlformats.org/officeDocument/2006/relationships/tags" Target="../tags/tag155.xml"/><Relationship Id="rId95" Type="http://schemas.openxmlformats.org/officeDocument/2006/relationships/tags" Target="../tags/tag160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43" Type="http://schemas.openxmlformats.org/officeDocument/2006/relationships/tags" Target="../tags/tag108.xml"/><Relationship Id="rId48" Type="http://schemas.openxmlformats.org/officeDocument/2006/relationships/tags" Target="../tags/tag113.xml"/><Relationship Id="rId64" Type="http://schemas.openxmlformats.org/officeDocument/2006/relationships/tags" Target="../tags/tag129.xml"/><Relationship Id="rId69" Type="http://schemas.openxmlformats.org/officeDocument/2006/relationships/tags" Target="../tags/tag134.xml"/><Relationship Id="rId80" Type="http://schemas.openxmlformats.org/officeDocument/2006/relationships/tags" Target="../tags/tag145.xml"/><Relationship Id="rId85" Type="http://schemas.openxmlformats.org/officeDocument/2006/relationships/tags" Target="../tags/tag150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33" Type="http://schemas.openxmlformats.org/officeDocument/2006/relationships/tags" Target="../tags/tag98.xml"/><Relationship Id="rId38" Type="http://schemas.openxmlformats.org/officeDocument/2006/relationships/tags" Target="../tags/tag103.xml"/><Relationship Id="rId59" Type="http://schemas.openxmlformats.org/officeDocument/2006/relationships/tags" Target="../tags/tag124.xml"/><Relationship Id="rId103" Type="http://schemas.openxmlformats.org/officeDocument/2006/relationships/tags" Target="../tags/tag168.xml"/><Relationship Id="rId108" Type="http://schemas.openxmlformats.org/officeDocument/2006/relationships/image" Target="../media/image3.emf"/><Relationship Id="rId20" Type="http://schemas.openxmlformats.org/officeDocument/2006/relationships/tags" Target="../tags/tag85.xml"/><Relationship Id="rId41" Type="http://schemas.openxmlformats.org/officeDocument/2006/relationships/tags" Target="../tags/tag106.xml"/><Relationship Id="rId54" Type="http://schemas.openxmlformats.org/officeDocument/2006/relationships/tags" Target="../tags/tag119.xml"/><Relationship Id="rId62" Type="http://schemas.openxmlformats.org/officeDocument/2006/relationships/tags" Target="../tags/tag127.xml"/><Relationship Id="rId70" Type="http://schemas.openxmlformats.org/officeDocument/2006/relationships/tags" Target="../tags/tag135.xml"/><Relationship Id="rId75" Type="http://schemas.openxmlformats.org/officeDocument/2006/relationships/tags" Target="../tags/tag140.xml"/><Relationship Id="rId83" Type="http://schemas.openxmlformats.org/officeDocument/2006/relationships/tags" Target="../tags/tag148.xml"/><Relationship Id="rId88" Type="http://schemas.openxmlformats.org/officeDocument/2006/relationships/tags" Target="../tags/tag153.xml"/><Relationship Id="rId91" Type="http://schemas.openxmlformats.org/officeDocument/2006/relationships/tags" Target="../tags/tag156.xml"/><Relationship Id="rId96" Type="http://schemas.openxmlformats.org/officeDocument/2006/relationships/tags" Target="../tags/tag161.xml"/><Relationship Id="rId1" Type="http://schemas.openxmlformats.org/officeDocument/2006/relationships/vmlDrawing" Target="../drawings/vmlDrawing29.vml"/><Relationship Id="rId6" Type="http://schemas.openxmlformats.org/officeDocument/2006/relationships/tags" Target="../tags/tag71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36" Type="http://schemas.openxmlformats.org/officeDocument/2006/relationships/tags" Target="../tags/tag101.xml"/><Relationship Id="rId49" Type="http://schemas.openxmlformats.org/officeDocument/2006/relationships/tags" Target="../tags/tag114.xml"/><Relationship Id="rId57" Type="http://schemas.openxmlformats.org/officeDocument/2006/relationships/tags" Target="../tags/tag122.xml"/><Relationship Id="rId106" Type="http://schemas.openxmlformats.org/officeDocument/2006/relationships/notesSlide" Target="../notesSlides/notesSlide9.xml"/><Relationship Id="rId10" Type="http://schemas.openxmlformats.org/officeDocument/2006/relationships/tags" Target="../tags/tag75.xml"/><Relationship Id="rId31" Type="http://schemas.openxmlformats.org/officeDocument/2006/relationships/tags" Target="../tags/tag96.xml"/><Relationship Id="rId44" Type="http://schemas.openxmlformats.org/officeDocument/2006/relationships/tags" Target="../tags/tag109.xml"/><Relationship Id="rId52" Type="http://schemas.openxmlformats.org/officeDocument/2006/relationships/tags" Target="../tags/tag117.xml"/><Relationship Id="rId60" Type="http://schemas.openxmlformats.org/officeDocument/2006/relationships/tags" Target="../tags/tag125.xml"/><Relationship Id="rId65" Type="http://schemas.openxmlformats.org/officeDocument/2006/relationships/tags" Target="../tags/tag130.xml"/><Relationship Id="rId73" Type="http://schemas.openxmlformats.org/officeDocument/2006/relationships/tags" Target="../tags/tag138.xml"/><Relationship Id="rId78" Type="http://schemas.openxmlformats.org/officeDocument/2006/relationships/tags" Target="../tags/tag143.xml"/><Relationship Id="rId81" Type="http://schemas.openxmlformats.org/officeDocument/2006/relationships/tags" Target="../tags/tag146.xml"/><Relationship Id="rId86" Type="http://schemas.openxmlformats.org/officeDocument/2006/relationships/tags" Target="../tags/tag151.xml"/><Relationship Id="rId94" Type="http://schemas.openxmlformats.org/officeDocument/2006/relationships/tags" Target="../tags/tag159.xml"/><Relationship Id="rId99" Type="http://schemas.openxmlformats.org/officeDocument/2006/relationships/tags" Target="../tags/tag164.xml"/><Relationship Id="rId101" Type="http://schemas.openxmlformats.org/officeDocument/2006/relationships/tags" Target="../tags/tag16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9" Type="http://schemas.openxmlformats.org/officeDocument/2006/relationships/tags" Target="../tags/tag104.xml"/><Relationship Id="rId34" Type="http://schemas.openxmlformats.org/officeDocument/2006/relationships/tags" Target="../tags/tag99.xml"/><Relationship Id="rId50" Type="http://schemas.openxmlformats.org/officeDocument/2006/relationships/tags" Target="../tags/tag115.xml"/><Relationship Id="rId55" Type="http://schemas.openxmlformats.org/officeDocument/2006/relationships/tags" Target="../tags/tag120.xml"/><Relationship Id="rId76" Type="http://schemas.openxmlformats.org/officeDocument/2006/relationships/tags" Target="../tags/tag141.xml"/><Relationship Id="rId97" Type="http://schemas.openxmlformats.org/officeDocument/2006/relationships/tags" Target="../tags/tag162.xml"/><Relationship Id="rId104" Type="http://schemas.openxmlformats.org/officeDocument/2006/relationships/tags" Target="../tags/tag169.xml"/><Relationship Id="rId7" Type="http://schemas.openxmlformats.org/officeDocument/2006/relationships/tags" Target="../tags/tag72.xml"/><Relationship Id="rId71" Type="http://schemas.openxmlformats.org/officeDocument/2006/relationships/tags" Target="../tags/tag136.xml"/><Relationship Id="rId92" Type="http://schemas.openxmlformats.org/officeDocument/2006/relationships/tags" Target="../tags/tag157.xml"/><Relationship Id="rId2" Type="http://schemas.openxmlformats.org/officeDocument/2006/relationships/tags" Target="../tags/tag67.xml"/><Relationship Id="rId29" Type="http://schemas.openxmlformats.org/officeDocument/2006/relationships/tags" Target="../tags/tag94.xml"/><Relationship Id="rId24" Type="http://schemas.openxmlformats.org/officeDocument/2006/relationships/tags" Target="../tags/tag89.xml"/><Relationship Id="rId40" Type="http://schemas.openxmlformats.org/officeDocument/2006/relationships/tags" Target="../tags/tag105.xml"/><Relationship Id="rId45" Type="http://schemas.openxmlformats.org/officeDocument/2006/relationships/tags" Target="../tags/tag110.xml"/><Relationship Id="rId66" Type="http://schemas.openxmlformats.org/officeDocument/2006/relationships/tags" Target="../tags/tag131.xml"/><Relationship Id="rId87" Type="http://schemas.openxmlformats.org/officeDocument/2006/relationships/tags" Target="../tags/tag152.xml"/><Relationship Id="rId61" Type="http://schemas.openxmlformats.org/officeDocument/2006/relationships/tags" Target="../tags/tag126.xml"/><Relationship Id="rId82" Type="http://schemas.openxmlformats.org/officeDocument/2006/relationships/tags" Target="../tags/tag147.xml"/><Relationship Id="rId19" Type="http://schemas.openxmlformats.org/officeDocument/2006/relationships/tags" Target="../tags/tag84.xml"/><Relationship Id="rId14" Type="http://schemas.openxmlformats.org/officeDocument/2006/relationships/tags" Target="../tags/tag79.xml"/><Relationship Id="rId30" Type="http://schemas.openxmlformats.org/officeDocument/2006/relationships/tags" Target="../tags/tag95.xml"/><Relationship Id="rId35" Type="http://schemas.openxmlformats.org/officeDocument/2006/relationships/tags" Target="../tags/tag100.xml"/><Relationship Id="rId56" Type="http://schemas.openxmlformats.org/officeDocument/2006/relationships/tags" Target="../tags/tag121.xml"/><Relationship Id="rId77" Type="http://schemas.openxmlformats.org/officeDocument/2006/relationships/tags" Target="../tags/tag142.xml"/><Relationship Id="rId100" Type="http://schemas.openxmlformats.org/officeDocument/2006/relationships/tags" Target="../tags/tag165.xml"/><Relationship Id="rId105" Type="http://schemas.openxmlformats.org/officeDocument/2006/relationships/slideLayout" Target="../slideLayouts/slideLayout9.xml"/><Relationship Id="rId8" Type="http://schemas.openxmlformats.org/officeDocument/2006/relationships/tags" Target="../tags/tag73.xml"/><Relationship Id="rId51" Type="http://schemas.openxmlformats.org/officeDocument/2006/relationships/tags" Target="../tags/tag116.xml"/><Relationship Id="rId72" Type="http://schemas.openxmlformats.org/officeDocument/2006/relationships/tags" Target="../tags/tag137.xml"/><Relationship Id="rId93" Type="http://schemas.openxmlformats.org/officeDocument/2006/relationships/tags" Target="../tags/tag158.xml"/><Relationship Id="rId98" Type="http://schemas.openxmlformats.org/officeDocument/2006/relationships/tags" Target="../tags/tag163.xml"/><Relationship Id="rId3" Type="http://schemas.openxmlformats.org/officeDocument/2006/relationships/tags" Target="../tags/tag68.xml"/><Relationship Id="rId25" Type="http://schemas.openxmlformats.org/officeDocument/2006/relationships/tags" Target="../tags/tag90.xml"/><Relationship Id="rId46" Type="http://schemas.openxmlformats.org/officeDocument/2006/relationships/tags" Target="../tags/tag111.xml"/><Relationship Id="rId67" Type="http://schemas.openxmlformats.org/officeDocument/2006/relationships/tags" Target="../tags/tag1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tags" Target="../tags/tag171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image" Target="../media/image10.emf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175.xml"/><Relationship Id="rId16" Type="http://schemas.openxmlformats.org/officeDocument/2006/relationships/image" Target="../media/image18.jpg"/><Relationship Id="rId1" Type="http://schemas.openxmlformats.org/officeDocument/2006/relationships/vmlDrawing" Target="../drawings/vmlDrawing32.vml"/><Relationship Id="rId6" Type="http://schemas.openxmlformats.org/officeDocument/2006/relationships/tags" Target="../tags/tag179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78.xml"/><Relationship Id="rId15" Type="http://schemas.openxmlformats.org/officeDocument/2006/relationships/image" Target="../media/image17.jpg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184.xml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33.vml"/><Relationship Id="rId6" Type="http://schemas.openxmlformats.org/officeDocument/2006/relationships/tags" Target="../tags/tag188.xml"/><Relationship Id="rId11" Type="http://schemas.openxmlformats.org/officeDocument/2006/relationships/image" Target="../media/image20.png"/><Relationship Id="rId5" Type="http://schemas.openxmlformats.org/officeDocument/2006/relationships/tags" Target="../tags/tag187.xml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tags" Target="../tags/tag186.xml"/><Relationship Id="rId9" Type="http://schemas.openxmlformats.org/officeDocument/2006/relationships/image" Target="../media/image7.emf"/><Relationship Id="rId1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91.xml"/><Relationship Id="rId1" Type="http://schemas.openxmlformats.org/officeDocument/2006/relationships/vmlDrawing" Target="../drawings/vmlDrawing34.v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10" Type="http://schemas.openxmlformats.org/officeDocument/2006/relationships/image" Target="../media/image7.emf"/><Relationship Id="rId4" Type="http://schemas.openxmlformats.org/officeDocument/2006/relationships/tags" Target="../tags/tag193.xml"/><Relationship Id="rId9" Type="http://schemas.openxmlformats.org/officeDocument/2006/relationships/oleObject" Target="../embeddings/oleObject3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35.vml"/><Relationship Id="rId6" Type="http://schemas.openxmlformats.org/officeDocument/2006/relationships/tags" Target="../tags/tag200.xml"/><Relationship Id="rId11" Type="http://schemas.openxmlformats.org/officeDocument/2006/relationships/image" Target="../media/image7.emf"/><Relationship Id="rId5" Type="http://schemas.openxmlformats.org/officeDocument/2006/relationships/tags" Target="../tags/tag199.xml"/><Relationship Id="rId10" Type="http://schemas.openxmlformats.org/officeDocument/2006/relationships/oleObject" Target="../embeddings/oleObject37.bin"/><Relationship Id="rId4" Type="http://schemas.openxmlformats.org/officeDocument/2006/relationships/tags" Target="../tags/tag198.xml"/><Relationship Id="rId9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229.xml"/><Relationship Id="rId21" Type="http://schemas.openxmlformats.org/officeDocument/2006/relationships/tags" Target="../tags/tag224.xml"/><Relationship Id="rId42" Type="http://schemas.openxmlformats.org/officeDocument/2006/relationships/tags" Target="../tags/tag245.xml"/><Relationship Id="rId47" Type="http://schemas.openxmlformats.org/officeDocument/2006/relationships/tags" Target="../tags/tag250.xml"/><Relationship Id="rId63" Type="http://schemas.openxmlformats.org/officeDocument/2006/relationships/tags" Target="../tags/tag266.xml"/><Relationship Id="rId68" Type="http://schemas.openxmlformats.org/officeDocument/2006/relationships/tags" Target="../tags/tag271.xml"/><Relationship Id="rId84" Type="http://schemas.openxmlformats.org/officeDocument/2006/relationships/image" Target="../media/image7.emf"/><Relationship Id="rId16" Type="http://schemas.openxmlformats.org/officeDocument/2006/relationships/tags" Target="../tags/tag219.xml"/><Relationship Id="rId11" Type="http://schemas.openxmlformats.org/officeDocument/2006/relationships/tags" Target="../tags/tag214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53" Type="http://schemas.openxmlformats.org/officeDocument/2006/relationships/tags" Target="../tags/tag256.xml"/><Relationship Id="rId58" Type="http://schemas.openxmlformats.org/officeDocument/2006/relationships/tags" Target="../tags/tag261.xml"/><Relationship Id="rId74" Type="http://schemas.openxmlformats.org/officeDocument/2006/relationships/tags" Target="../tags/tag277.xml"/><Relationship Id="rId79" Type="http://schemas.openxmlformats.org/officeDocument/2006/relationships/tags" Target="../tags/tag282.xml"/><Relationship Id="rId5" Type="http://schemas.openxmlformats.org/officeDocument/2006/relationships/tags" Target="../tags/tag208.xml"/><Relationship Id="rId61" Type="http://schemas.openxmlformats.org/officeDocument/2006/relationships/tags" Target="../tags/tag264.xml"/><Relationship Id="rId82" Type="http://schemas.openxmlformats.org/officeDocument/2006/relationships/slideLayout" Target="../slideLayouts/slideLayout4.xml"/><Relationship Id="rId19" Type="http://schemas.openxmlformats.org/officeDocument/2006/relationships/tags" Target="../tags/tag22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tags" Target="../tags/tag246.xml"/><Relationship Id="rId48" Type="http://schemas.openxmlformats.org/officeDocument/2006/relationships/tags" Target="../tags/tag251.xml"/><Relationship Id="rId56" Type="http://schemas.openxmlformats.org/officeDocument/2006/relationships/tags" Target="../tags/tag259.xml"/><Relationship Id="rId64" Type="http://schemas.openxmlformats.org/officeDocument/2006/relationships/tags" Target="../tags/tag267.xml"/><Relationship Id="rId69" Type="http://schemas.openxmlformats.org/officeDocument/2006/relationships/tags" Target="../tags/tag272.xml"/><Relationship Id="rId77" Type="http://schemas.openxmlformats.org/officeDocument/2006/relationships/tags" Target="../tags/tag280.xml"/><Relationship Id="rId8" Type="http://schemas.openxmlformats.org/officeDocument/2006/relationships/tags" Target="../tags/tag211.xml"/><Relationship Id="rId51" Type="http://schemas.openxmlformats.org/officeDocument/2006/relationships/tags" Target="../tags/tag254.xml"/><Relationship Id="rId72" Type="http://schemas.openxmlformats.org/officeDocument/2006/relationships/tags" Target="../tags/tag275.xml"/><Relationship Id="rId80" Type="http://schemas.openxmlformats.org/officeDocument/2006/relationships/tags" Target="../tags/tag283.xml"/><Relationship Id="rId3" Type="http://schemas.openxmlformats.org/officeDocument/2006/relationships/tags" Target="../tags/tag206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tags" Target="../tags/tag249.xml"/><Relationship Id="rId59" Type="http://schemas.openxmlformats.org/officeDocument/2006/relationships/tags" Target="../tags/tag262.xml"/><Relationship Id="rId67" Type="http://schemas.openxmlformats.org/officeDocument/2006/relationships/tags" Target="../tags/tag270.xml"/><Relationship Id="rId20" Type="http://schemas.openxmlformats.org/officeDocument/2006/relationships/tags" Target="../tags/tag223.xml"/><Relationship Id="rId41" Type="http://schemas.openxmlformats.org/officeDocument/2006/relationships/tags" Target="../tags/tag244.xml"/><Relationship Id="rId54" Type="http://schemas.openxmlformats.org/officeDocument/2006/relationships/tags" Target="../tags/tag257.xml"/><Relationship Id="rId62" Type="http://schemas.openxmlformats.org/officeDocument/2006/relationships/tags" Target="../tags/tag265.xml"/><Relationship Id="rId70" Type="http://schemas.openxmlformats.org/officeDocument/2006/relationships/tags" Target="../tags/tag273.xml"/><Relationship Id="rId75" Type="http://schemas.openxmlformats.org/officeDocument/2006/relationships/tags" Target="../tags/tag278.xml"/><Relationship Id="rId83" Type="http://schemas.openxmlformats.org/officeDocument/2006/relationships/oleObject" Target="../embeddings/oleObject40.bin"/><Relationship Id="rId1" Type="http://schemas.openxmlformats.org/officeDocument/2006/relationships/vmlDrawing" Target="../drawings/vmlDrawing38.v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49" Type="http://schemas.openxmlformats.org/officeDocument/2006/relationships/tags" Target="../tags/tag252.xml"/><Relationship Id="rId57" Type="http://schemas.openxmlformats.org/officeDocument/2006/relationships/tags" Target="../tags/tag260.xml"/><Relationship Id="rId10" Type="http://schemas.openxmlformats.org/officeDocument/2006/relationships/tags" Target="../tags/tag213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52" Type="http://schemas.openxmlformats.org/officeDocument/2006/relationships/tags" Target="../tags/tag255.xml"/><Relationship Id="rId60" Type="http://schemas.openxmlformats.org/officeDocument/2006/relationships/tags" Target="../tags/tag263.xml"/><Relationship Id="rId65" Type="http://schemas.openxmlformats.org/officeDocument/2006/relationships/tags" Target="../tags/tag268.xml"/><Relationship Id="rId73" Type="http://schemas.openxmlformats.org/officeDocument/2006/relationships/tags" Target="../tags/tag276.xml"/><Relationship Id="rId78" Type="http://schemas.openxmlformats.org/officeDocument/2006/relationships/tags" Target="../tags/tag281.xml"/><Relationship Id="rId81" Type="http://schemas.openxmlformats.org/officeDocument/2006/relationships/tags" Target="../tags/tag284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39" Type="http://schemas.openxmlformats.org/officeDocument/2006/relationships/tags" Target="../tags/tag242.xml"/><Relationship Id="rId34" Type="http://schemas.openxmlformats.org/officeDocument/2006/relationships/tags" Target="../tags/tag237.xml"/><Relationship Id="rId50" Type="http://schemas.openxmlformats.org/officeDocument/2006/relationships/tags" Target="../tags/tag253.xml"/><Relationship Id="rId55" Type="http://schemas.openxmlformats.org/officeDocument/2006/relationships/tags" Target="../tags/tag258.xml"/><Relationship Id="rId76" Type="http://schemas.openxmlformats.org/officeDocument/2006/relationships/tags" Target="../tags/tag279.xml"/><Relationship Id="rId7" Type="http://schemas.openxmlformats.org/officeDocument/2006/relationships/tags" Target="../tags/tag210.xml"/><Relationship Id="rId71" Type="http://schemas.openxmlformats.org/officeDocument/2006/relationships/tags" Target="../tags/tag274.xml"/><Relationship Id="rId2" Type="http://schemas.openxmlformats.org/officeDocument/2006/relationships/tags" Target="../tags/tag205.xml"/><Relationship Id="rId29" Type="http://schemas.openxmlformats.org/officeDocument/2006/relationships/tags" Target="../tags/tag232.xml"/><Relationship Id="rId24" Type="http://schemas.openxmlformats.org/officeDocument/2006/relationships/tags" Target="../tags/tag227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66" Type="http://schemas.openxmlformats.org/officeDocument/2006/relationships/tags" Target="../tags/tag269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309.xml"/><Relationship Id="rId21" Type="http://schemas.openxmlformats.org/officeDocument/2006/relationships/tags" Target="../tags/tag304.xml"/><Relationship Id="rId42" Type="http://schemas.openxmlformats.org/officeDocument/2006/relationships/tags" Target="../tags/tag325.xml"/><Relationship Id="rId47" Type="http://schemas.openxmlformats.org/officeDocument/2006/relationships/tags" Target="../tags/tag330.xml"/><Relationship Id="rId63" Type="http://schemas.openxmlformats.org/officeDocument/2006/relationships/tags" Target="../tags/tag346.xml"/><Relationship Id="rId68" Type="http://schemas.openxmlformats.org/officeDocument/2006/relationships/tags" Target="../tags/tag351.xml"/><Relationship Id="rId16" Type="http://schemas.openxmlformats.org/officeDocument/2006/relationships/tags" Target="../tags/tag299.xml"/><Relationship Id="rId11" Type="http://schemas.openxmlformats.org/officeDocument/2006/relationships/tags" Target="../tags/tag294.xml"/><Relationship Id="rId24" Type="http://schemas.openxmlformats.org/officeDocument/2006/relationships/tags" Target="../tags/tag307.xml"/><Relationship Id="rId32" Type="http://schemas.openxmlformats.org/officeDocument/2006/relationships/tags" Target="../tags/tag315.xml"/><Relationship Id="rId37" Type="http://schemas.openxmlformats.org/officeDocument/2006/relationships/tags" Target="../tags/tag320.xml"/><Relationship Id="rId40" Type="http://schemas.openxmlformats.org/officeDocument/2006/relationships/tags" Target="../tags/tag323.xml"/><Relationship Id="rId45" Type="http://schemas.openxmlformats.org/officeDocument/2006/relationships/tags" Target="../tags/tag328.xml"/><Relationship Id="rId53" Type="http://schemas.openxmlformats.org/officeDocument/2006/relationships/tags" Target="../tags/tag336.xml"/><Relationship Id="rId58" Type="http://schemas.openxmlformats.org/officeDocument/2006/relationships/tags" Target="../tags/tag341.xml"/><Relationship Id="rId66" Type="http://schemas.openxmlformats.org/officeDocument/2006/relationships/tags" Target="../tags/tag349.xml"/><Relationship Id="rId74" Type="http://schemas.openxmlformats.org/officeDocument/2006/relationships/tags" Target="../tags/tag357.xml"/><Relationship Id="rId5" Type="http://schemas.openxmlformats.org/officeDocument/2006/relationships/tags" Target="../tags/tag288.xml"/><Relationship Id="rId61" Type="http://schemas.openxmlformats.org/officeDocument/2006/relationships/tags" Target="../tags/tag344.xml"/><Relationship Id="rId19" Type="http://schemas.openxmlformats.org/officeDocument/2006/relationships/tags" Target="../tags/tag302.xml"/><Relationship Id="rId14" Type="http://schemas.openxmlformats.org/officeDocument/2006/relationships/tags" Target="../tags/tag297.xml"/><Relationship Id="rId22" Type="http://schemas.openxmlformats.org/officeDocument/2006/relationships/tags" Target="../tags/tag305.xml"/><Relationship Id="rId27" Type="http://schemas.openxmlformats.org/officeDocument/2006/relationships/tags" Target="../tags/tag310.xml"/><Relationship Id="rId30" Type="http://schemas.openxmlformats.org/officeDocument/2006/relationships/tags" Target="../tags/tag313.xml"/><Relationship Id="rId35" Type="http://schemas.openxmlformats.org/officeDocument/2006/relationships/tags" Target="../tags/tag318.xml"/><Relationship Id="rId43" Type="http://schemas.openxmlformats.org/officeDocument/2006/relationships/tags" Target="../tags/tag326.xml"/><Relationship Id="rId48" Type="http://schemas.openxmlformats.org/officeDocument/2006/relationships/tags" Target="../tags/tag331.xml"/><Relationship Id="rId56" Type="http://schemas.openxmlformats.org/officeDocument/2006/relationships/tags" Target="../tags/tag339.xml"/><Relationship Id="rId64" Type="http://schemas.openxmlformats.org/officeDocument/2006/relationships/tags" Target="../tags/tag347.xml"/><Relationship Id="rId69" Type="http://schemas.openxmlformats.org/officeDocument/2006/relationships/tags" Target="../tags/tag352.xml"/><Relationship Id="rId77" Type="http://schemas.openxmlformats.org/officeDocument/2006/relationships/oleObject" Target="../embeddings/oleObject41.bin"/><Relationship Id="rId8" Type="http://schemas.openxmlformats.org/officeDocument/2006/relationships/tags" Target="../tags/tag291.xml"/><Relationship Id="rId51" Type="http://schemas.openxmlformats.org/officeDocument/2006/relationships/tags" Target="../tags/tag334.xml"/><Relationship Id="rId72" Type="http://schemas.openxmlformats.org/officeDocument/2006/relationships/tags" Target="../tags/tag355.xml"/><Relationship Id="rId3" Type="http://schemas.openxmlformats.org/officeDocument/2006/relationships/tags" Target="../tags/tag286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5" Type="http://schemas.openxmlformats.org/officeDocument/2006/relationships/tags" Target="../tags/tag308.xml"/><Relationship Id="rId33" Type="http://schemas.openxmlformats.org/officeDocument/2006/relationships/tags" Target="../tags/tag316.xml"/><Relationship Id="rId38" Type="http://schemas.openxmlformats.org/officeDocument/2006/relationships/tags" Target="../tags/tag321.xml"/><Relationship Id="rId46" Type="http://schemas.openxmlformats.org/officeDocument/2006/relationships/tags" Target="../tags/tag329.xml"/><Relationship Id="rId59" Type="http://schemas.openxmlformats.org/officeDocument/2006/relationships/tags" Target="../tags/tag342.xml"/><Relationship Id="rId67" Type="http://schemas.openxmlformats.org/officeDocument/2006/relationships/tags" Target="../tags/tag350.xml"/><Relationship Id="rId20" Type="http://schemas.openxmlformats.org/officeDocument/2006/relationships/tags" Target="../tags/tag303.xml"/><Relationship Id="rId41" Type="http://schemas.openxmlformats.org/officeDocument/2006/relationships/tags" Target="../tags/tag324.xml"/><Relationship Id="rId54" Type="http://schemas.openxmlformats.org/officeDocument/2006/relationships/tags" Target="../tags/tag337.xml"/><Relationship Id="rId62" Type="http://schemas.openxmlformats.org/officeDocument/2006/relationships/tags" Target="../tags/tag345.xml"/><Relationship Id="rId70" Type="http://schemas.openxmlformats.org/officeDocument/2006/relationships/tags" Target="../tags/tag353.xml"/><Relationship Id="rId75" Type="http://schemas.openxmlformats.org/officeDocument/2006/relationships/tags" Target="../tags/tag358.xml"/><Relationship Id="rId1" Type="http://schemas.openxmlformats.org/officeDocument/2006/relationships/vmlDrawing" Target="../drawings/vmlDrawing39.vml"/><Relationship Id="rId6" Type="http://schemas.openxmlformats.org/officeDocument/2006/relationships/tags" Target="../tags/tag289.xml"/><Relationship Id="rId15" Type="http://schemas.openxmlformats.org/officeDocument/2006/relationships/tags" Target="../tags/tag298.xml"/><Relationship Id="rId23" Type="http://schemas.openxmlformats.org/officeDocument/2006/relationships/tags" Target="../tags/tag306.xml"/><Relationship Id="rId28" Type="http://schemas.openxmlformats.org/officeDocument/2006/relationships/tags" Target="../tags/tag311.xml"/><Relationship Id="rId36" Type="http://schemas.openxmlformats.org/officeDocument/2006/relationships/tags" Target="../tags/tag319.xml"/><Relationship Id="rId49" Type="http://schemas.openxmlformats.org/officeDocument/2006/relationships/tags" Target="../tags/tag332.xml"/><Relationship Id="rId57" Type="http://schemas.openxmlformats.org/officeDocument/2006/relationships/tags" Target="../tags/tag340.xml"/><Relationship Id="rId10" Type="http://schemas.openxmlformats.org/officeDocument/2006/relationships/tags" Target="../tags/tag293.xml"/><Relationship Id="rId31" Type="http://schemas.openxmlformats.org/officeDocument/2006/relationships/tags" Target="../tags/tag314.xml"/><Relationship Id="rId44" Type="http://schemas.openxmlformats.org/officeDocument/2006/relationships/tags" Target="../tags/tag327.xml"/><Relationship Id="rId52" Type="http://schemas.openxmlformats.org/officeDocument/2006/relationships/tags" Target="../tags/tag335.xml"/><Relationship Id="rId60" Type="http://schemas.openxmlformats.org/officeDocument/2006/relationships/tags" Target="../tags/tag343.xml"/><Relationship Id="rId65" Type="http://schemas.openxmlformats.org/officeDocument/2006/relationships/tags" Target="../tags/tag348.xml"/><Relationship Id="rId73" Type="http://schemas.openxmlformats.org/officeDocument/2006/relationships/tags" Target="../tags/tag356.xml"/><Relationship Id="rId78" Type="http://schemas.openxmlformats.org/officeDocument/2006/relationships/image" Target="../media/image7.emf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9" Type="http://schemas.openxmlformats.org/officeDocument/2006/relationships/tags" Target="../tags/tag322.xml"/><Relationship Id="rId34" Type="http://schemas.openxmlformats.org/officeDocument/2006/relationships/tags" Target="../tags/tag317.xml"/><Relationship Id="rId50" Type="http://schemas.openxmlformats.org/officeDocument/2006/relationships/tags" Target="../tags/tag333.xml"/><Relationship Id="rId55" Type="http://schemas.openxmlformats.org/officeDocument/2006/relationships/tags" Target="../tags/tag338.xml"/><Relationship Id="rId76" Type="http://schemas.openxmlformats.org/officeDocument/2006/relationships/slideLayout" Target="../slideLayouts/slideLayout4.xml"/><Relationship Id="rId7" Type="http://schemas.openxmlformats.org/officeDocument/2006/relationships/tags" Target="../tags/tag290.xml"/><Relationship Id="rId71" Type="http://schemas.openxmlformats.org/officeDocument/2006/relationships/tags" Target="../tags/tag354.xml"/><Relationship Id="rId2" Type="http://schemas.openxmlformats.org/officeDocument/2006/relationships/tags" Target="../tags/tag285.xml"/><Relationship Id="rId29" Type="http://schemas.openxmlformats.org/officeDocument/2006/relationships/tags" Target="../tags/tag3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microsoft.com/office/2007/relationships/hdphoto" Target="../media/hdphoto1.wdp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image" Target="../media/image42.png"/><Relationship Id="rId17" Type="http://schemas.openxmlformats.org/officeDocument/2006/relationships/image" Target="../media/image46.jpeg"/><Relationship Id="rId2" Type="http://schemas.openxmlformats.org/officeDocument/2006/relationships/tags" Target="../tags/tag360.xml"/><Relationship Id="rId16" Type="http://schemas.openxmlformats.org/officeDocument/2006/relationships/image" Target="../media/image45.png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image" Target="../media/image41.png"/><Relationship Id="rId5" Type="http://schemas.openxmlformats.org/officeDocument/2006/relationships/tags" Target="../tags/tag363.xml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tags" Target="../tags/tag362.xml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13" Type="http://schemas.openxmlformats.org/officeDocument/2006/relationships/image" Target="../media/image7.emf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12" Type="http://schemas.openxmlformats.org/officeDocument/2006/relationships/oleObject" Target="../embeddings/oleObject42.bin"/><Relationship Id="rId2" Type="http://schemas.openxmlformats.org/officeDocument/2006/relationships/tags" Target="../tags/tag366.xml"/><Relationship Id="rId1" Type="http://schemas.openxmlformats.org/officeDocument/2006/relationships/vmlDrawing" Target="../drawings/vmlDrawing40.vml"/><Relationship Id="rId6" Type="http://schemas.openxmlformats.org/officeDocument/2006/relationships/tags" Target="../tags/tag370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369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68.xml"/><Relationship Id="rId9" Type="http://schemas.openxmlformats.org/officeDocument/2006/relationships/tags" Target="../tags/tag37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13" Type="http://schemas.openxmlformats.org/officeDocument/2006/relationships/oleObject" Target="../embeddings/oleObject43.bin"/><Relationship Id="rId3" Type="http://schemas.openxmlformats.org/officeDocument/2006/relationships/tags" Target="../tags/tag375.xml"/><Relationship Id="rId7" Type="http://schemas.openxmlformats.org/officeDocument/2006/relationships/tags" Target="../tags/tag379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41.v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5" Type="http://schemas.openxmlformats.org/officeDocument/2006/relationships/tags" Target="../tags/tag377.xml"/><Relationship Id="rId10" Type="http://schemas.openxmlformats.org/officeDocument/2006/relationships/tags" Target="../tags/tag382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8.gif"/><Relationship Id="rId12" Type="http://schemas.openxmlformats.org/officeDocument/2006/relationships/image" Target="../media/image53.png"/><Relationship Id="rId17" Type="http://schemas.openxmlformats.org/officeDocument/2006/relationships/image" Target="../media/image2.emf"/><Relationship Id="rId2" Type="http://schemas.openxmlformats.org/officeDocument/2006/relationships/tags" Target="../tags/tag384.xml"/><Relationship Id="rId16" Type="http://schemas.openxmlformats.org/officeDocument/2006/relationships/image" Target="../media/image57.jpe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10.emf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73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76.png"/><Relationship Id="rId34" Type="http://schemas.openxmlformats.org/officeDocument/2006/relationships/image" Target="../media/image87.png"/><Relationship Id="rId7" Type="http://schemas.openxmlformats.org/officeDocument/2006/relationships/image" Target="../media/image64.png"/><Relationship Id="rId2" Type="http://schemas.openxmlformats.org/officeDocument/2006/relationships/image" Target="../media/image59.gif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25.png"/><Relationship Id="rId32" Type="http://schemas.openxmlformats.org/officeDocument/2006/relationships/image" Target="../media/image85.png"/><Relationship Id="rId37" Type="http://schemas.openxmlformats.org/officeDocument/2006/relationships/image" Target="../media/image90.gif"/><Relationship Id="rId40" Type="http://schemas.openxmlformats.org/officeDocument/2006/relationships/image" Target="../media/image93.jpe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31" Type="http://schemas.openxmlformats.org/officeDocument/2006/relationships/image" Target="../media/image84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2.png"/><Relationship Id="rId22" Type="http://schemas.openxmlformats.org/officeDocument/2006/relationships/image" Target="../media/image77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5" Type="http://schemas.openxmlformats.org/officeDocument/2006/relationships/image" Target="../media/image26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5" Type="http://schemas.openxmlformats.org/officeDocument/2006/relationships/tags" Target="../tags/tag390.xml"/><Relationship Id="rId10" Type="http://schemas.openxmlformats.org/officeDocument/2006/relationships/tags" Target="../tags/tag395.xml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9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01.xml"/><Relationship Id="rId1" Type="http://schemas.openxmlformats.org/officeDocument/2006/relationships/tags" Target="../tags/tag40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emf"/><Relationship Id="rId2" Type="http://schemas.openxmlformats.org/officeDocument/2006/relationships/tags" Target="../tags/tag5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10.emf"/><Relationship Id="rId2" Type="http://schemas.openxmlformats.org/officeDocument/2006/relationships/tags" Target="../tags/tag59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oleObject" Target="../embeddings/oleObject30.bin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3.emf"/><Relationship Id="rId2" Type="http://schemas.openxmlformats.org/officeDocument/2006/relationships/tags" Target="../tags/tag62.xml"/><Relationship Id="rId1" Type="http://schemas.openxmlformats.org/officeDocument/2006/relationships/vmlDrawing" Target="../drawings/vmlDrawing28.vml"/><Relationship Id="rId6" Type="http://schemas.openxmlformats.org/officeDocument/2006/relationships/tags" Target="../tags/tag66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65.xml"/><Relationship Id="rId10" Type="http://schemas.openxmlformats.org/officeDocument/2006/relationships/image" Target="../media/image7.emf"/><Relationship Id="rId4" Type="http://schemas.openxmlformats.org/officeDocument/2006/relationships/tags" Target="../tags/tag64.xml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30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77167" y="4471113"/>
            <a:ext cx="11629504" cy="215444"/>
          </a:xfrm>
        </p:spPr>
        <p:txBody>
          <a:bodyPr vert="horz" lIns="0" tIns="0" rIns="0" bIns="0" rtlCol="0" anchor="b">
            <a:spAutoFit/>
          </a:bodyPr>
          <a:lstStyle/>
          <a:p>
            <a:r>
              <a:rPr lang="en-US" dirty="0" smtClean="0"/>
              <a:t>October 20</a:t>
            </a:r>
            <a:r>
              <a:rPr lang="en-US" baseline="30000" dirty="0" smtClean="0"/>
              <a:t>th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167" y="4724365"/>
            <a:ext cx="11629504" cy="76944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OEM Channel &amp; </a:t>
            </a:r>
            <a:r>
              <a:rPr lang="en-US" dirty="0" smtClean="0"/>
              <a:t>Delivery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77167" y="5449618"/>
            <a:ext cx="11629504" cy="430887"/>
          </a:xfrm>
        </p:spPr>
        <p:txBody>
          <a:bodyPr vert="horz" lIns="0" tIns="0" rIns="0" bIns="0" rtlCol="0">
            <a:spAutoFit/>
          </a:bodyPr>
          <a:lstStyle/>
          <a:p>
            <a:r>
              <a:rPr lang="en-US" dirty="0" smtClean="0"/>
              <a:t>Kickoff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3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ct 5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28900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901" name="think-cell Slide" r:id="rId107" imgW="347" imgH="346" progId="TCLayout.ActiveDocument.1">
                  <p:embed/>
                </p:oleObj>
              </mc:Choice>
              <mc:Fallback>
                <p:oleObj name="think-cell Slide" r:id="rId107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800" dirty="0">
              <a:latin typeface="ABBvoiceOffice" panose="020D0603020503020204" pitchFamily="34" charset="0"/>
              <a:sym typeface="ABBvoiceOffice" panose="020D0603020503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143" y="621083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+mn-lt"/>
              </a:rPr>
              <a:t>OEM/Channel delivery – overview of workstreams</a:t>
            </a:r>
            <a:endParaRPr lang="en-US" dirty="0">
              <a:latin typeface="+mn-lt"/>
            </a:endParaRPr>
          </a:p>
        </p:txBody>
      </p:sp>
      <p:sp>
        <p:nvSpPr>
          <p:cNvPr id="226" name="Text Placeholder 2"/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255713" y="1349375"/>
            <a:ext cx="2317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800" b="1" dirty="0" smtClean="0">
              <a:solidFill>
                <a:schemeClr val="accent3"/>
              </a:solidFill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28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487488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800" b="1" dirty="0" smtClean="0">
              <a:solidFill>
                <a:schemeClr val="accent3"/>
              </a:solidFill>
              <a:sym typeface="+mn-lt"/>
            </a:endParaRPr>
          </a:p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Prep week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30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647950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Nov.</a:t>
            </a:r>
            <a:br>
              <a:rPr lang="en-US" altLang="en-US" sz="800" b="1" dirty="0" smtClean="0">
                <a:solidFill>
                  <a:schemeClr val="accent3"/>
                </a:solidFill>
                <a:sym typeface="+mn-lt"/>
              </a:rPr>
            </a:b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1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32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808413" y="1349375"/>
            <a:ext cx="11588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/>
            </a:r>
            <a:br>
              <a:rPr lang="en-US" altLang="en-US" sz="800" b="1" dirty="0" smtClean="0">
                <a:solidFill>
                  <a:schemeClr val="accent3"/>
                </a:solidFill>
                <a:sym typeface="+mn-lt"/>
              </a:rPr>
            </a:b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2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3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967288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/>
            </a:r>
            <a:br>
              <a:rPr lang="en-US" altLang="en-US" sz="800" b="1" dirty="0" smtClean="0">
                <a:solidFill>
                  <a:schemeClr val="accent3"/>
                </a:solidFill>
                <a:sym typeface="+mn-lt"/>
              </a:rPr>
            </a:b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</a:t>
            </a:r>
            <a:r>
              <a:rPr lang="en-US" altLang="en-US" sz="800" b="1" dirty="0">
                <a:solidFill>
                  <a:schemeClr val="accent3"/>
                </a:solidFill>
                <a:sym typeface="+mn-lt"/>
              </a:rPr>
              <a:t>3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89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127750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/>
            </a:r>
            <a:br>
              <a:rPr lang="en-US" altLang="en-US" sz="800" b="1" dirty="0" smtClean="0">
                <a:solidFill>
                  <a:schemeClr val="accent3"/>
                </a:solidFill>
                <a:sym typeface="+mn-lt"/>
              </a:rPr>
            </a:b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4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90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288213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/>
            </a:r>
            <a:br>
              <a:rPr lang="en-US" altLang="en-US" sz="800" b="1" dirty="0" smtClean="0">
                <a:solidFill>
                  <a:schemeClr val="accent3"/>
                </a:solidFill>
                <a:sym typeface="+mn-lt"/>
              </a:rPr>
            </a:b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5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169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8448675" y="1349375"/>
            <a:ext cx="11588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dirty="0" smtClean="0">
                <a:solidFill>
                  <a:schemeClr val="accent3"/>
                </a:solidFill>
                <a:sym typeface="+mn-lt"/>
              </a:rPr>
              <a:t>Dec.</a:t>
            </a:r>
          </a:p>
          <a:p>
            <a:pPr>
              <a:spcBef>
                <a:spcPct val="0"/>
              </a:spcBef>
            </a:pPr>
            <a:r>
              <a:rPr lang="en-US" sz="800" b="1" dirty="0" smtClean="0">
                <a:solidFill>
                  <a:schemeClr val="accent3"/>
                </a:solidFill>
                <a:sym typeface="+mn-lt"/>
              </a:rPr>
              <a:t>Week 6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04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9607550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endParaRPr lang="en-US" sz="800" b="1" dirty="0" smtClean="0">
              <a:solidFill>
                <a:schemeClr val="accent3"/>
              </a:solidFill>
              <a:sym typeface="+mn-lt"/>
            </a:endParaRPr>
          </a:p>
          <a:p>
            <a:pPr>
              <a:spcBef>
                <a:spcPct val="0"/>
              </a:spcBef>
            </a:pPr>
            <a:r>
              <a:rPr lang="en-US" sz="800" b="1" dirty="0" smtClean="0">
                <a:solidFill>
                  <a:schemeClr val="accent3"/>
                </a:solidFill>
                <a:sym typeface="+mn-lt"/>
              </a:rPr>
              <a:t>Week 7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224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0768013" y="1349375"/>
            <a:ext cx="116046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b="1" dirty="0" smtClean="0">
                <a:solidFill>
                  <a:schemeClr val="accent3"/>
                </a:solidFill>
                <a:sym typeface="+mn-lt"/>
              </a:rPr>
              <a:t>Week 8</a:t>
            </a:r>
            <a:endParaRPr lang="en-US" sz="8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130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12557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8BDD5549-13F6-4B9A-8C6F-C05AA1DCAA2B}" type="datetime'''''''''''''''''''''''''''''2''''''''''''''''''''0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1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148748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5E5FE58-EDEE-42B6-9788-F3DDAC7D1E2D}" type="datetime'''''''''2''''3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23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2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71926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69BD68A-9345-47C2-992C-B0B8A21B168A}" type="datetime'''''''''''''''''''''''24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24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3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951038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A5690319-2D23-4477-A39D-110F263C7699}" type="datetime'''''''2''''''''''''''''''''''''''''''''5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25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4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1844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6EBEE7CC-3E9E-46BF-9421-05E74AB789DB}" type="datetime'''''''''''''''''''''''''''''''2''''''6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26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5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41617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97A84C3D-91B7-442B-883F-12F8B11AD29D}" type="datetime'2''''''''''''''''''''''''''''''''''''''''7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27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6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264795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BED129CD-7673-47C9-88B4-BDA8D42A05AA}" type="datetime'3''''''''''''''''''''''''''0''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30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287972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8E47D86-416F-424D-AB44-7A34899A169A}" type="datetime'''''''''''''''''''3''''''1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31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31115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FB098F55-0C84-497E-AE2E-9D2640A68FC9}" type="datetime'''''''''''''''''''0''''''1''''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3343275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DD008E26-38A3-495C-9AF4-7E16553F3A50}" type="datetime'''''0''''''''2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02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357663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D5D12B4-90EF-498C-9ADE-DE5B33977A71}" type="datetime'''''''''''''''''''''''''''''''0''''''''3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03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38084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A81809E-E761-4805-8DB2-60C53B3A23C1}" type="datetime'''''''06''''''''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06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404018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E6FC56D-77F0-45CF-88C1-A533D1A5A802}" type="datetime'''''''0''7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07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427196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81DCC0D-14D6-4A73-8192-C4577C1A29BD}" type="datetime'''''''''''''''08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08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450373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539DA6E-526D-401A-8E87-8AB1F3B0D884}" type="datetime'''''''''''''''0''''''''''''''''''''''''''''''''9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09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47355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6AE8A6D9-CBAC-434A-8F70-795684297065}" type="datetime'''''''''''''''1''''0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4967288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68520CD-FEA3-483C-B948-E0F30F768D33}" type="datetime'1''''''''''''''''''3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13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520065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326AE46A-D285-4F2C-A828-FCA5FBFA1376}" type="datetime'''''''''''''1''4''''''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14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543242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B8CA410-8281-4BEF-9007-897F7C297395}" type="datetime'''''''''1''''''5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15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56642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25674BC-0580-4137-9B66-2378F165FA08}" type="datetime'''''''''''1''''''''''''''''''''''''''6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16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589597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D4201F75-18CB-4A44-BAFC-4D362E5F7372}" type="datetime'''''''1''''''''''''''''''''7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17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612775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B42AB25D-EAB7-4D2B-9A53-A68B03CEF419}" type="datetime'''''2''''''''''''''''''''''''''''''''''''''''''''''0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6359525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93ACE14-2D26-4578-B4DE-46085B41A940}" type="datetime'''''''''''''''''21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5" name="Text Placeholder 2"/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659288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3D240167-3726-45D1-A9DE-231F534F8E1A}" type="datetime'''''''''''''''''2''''''''''''2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22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6" name="Text Placeholder 2"/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682466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933F3AEE-2506-4F0D-94E8-D91853F9C64A}" type="datetime'2''''3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23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7" name="Text Placeholder 2"/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705643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447977D5-F035-42DF-82CE-5CDD1978DE41}" type="datetime'''''''''2''''''''''''''''4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24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8" name="Text Placeholder 2"/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72882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F1729162-5FB2-46B3-95B6-D3706FA1DB95}" type="datetime'''''''''''''''''''''''''''''''''2''7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27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59" name="Text Placeholder 2"/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751998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AB5013A-2110-479E-8388-A9B9DF113C3B}" type="datetime'''''''''''''''''2''''''''''''''8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28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0" name="Text Placeholder 2"/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775176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33B979D6-0A30-4258-88B3-B91B5D6C06BB}" type="datetime'''''''''''''''''''''''''2''9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29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1" name="Text Placeholder 2"/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7983538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77663D7-67D2-4C2E-81CB-83ADFCB5C06A}" type="datetime'3''''''''''''''''''''''''''''''''''''''''0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30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2" name="Text Placeholder 2"/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82169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9B46E603-2867-4BD3-A8B1-EFDD262565C0}" type="datetime'''0''''''''''''''''1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4" name="Text Placeholder 2"/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844867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E4FC08FD-1A6C-4D82-A9EC-1A0032FC4BCD}" type="datetime'''''''''0''''''''''4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04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5" name="Text Placeholder 2"/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868045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7C533D7B-3627-4A18-8561-286664F3D203}" type="datetime'''''''''''''''''''''''''''''''''''''''''''''''''0''''''5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05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6" name="Text Placeholder 2"/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891222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6CD9FE73-EF87-4BED-BE90-ECA6CDB9C798}" type="datetime'''''''''''''''''''0''''''''''''6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06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7" name="Text Placeholder 2"/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91440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BD3BCB1B-10A2-4A53-A078-60D741E3A27D}" type="datetime'''0''''''''''''''''''''''''''''7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07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68" name="Text Placeholder 2"/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937577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B4C00847-FA9F-4CD0-B4D9-D068E02264D8}" type="datetime'''''''''''''''0''''''''''''''''''8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08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99" name="Text Placeholder 2"/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9607550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D844DDC1-6BC9-4375-9764-C8AA904C8CD3}" type="datetime'''''''''1''''1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200" name="Text Placeholder 2"/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98409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D3317A46-DC9E-474C-AEDC-CF8350409FF3}" type="datetime'''1''''''''''''''''''''''''2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12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201" name="Text Placeholder 2"/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1007268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946427BE-FC26-428B-8AFF-692C6B72D00B}" type="datetime'''''''''''1''''''''''''''''''''''''''''''''''''3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13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202" name="Text Placeholder 2"/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030446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5259E87-D1A6-40E0-BCF7-00890AA1723E}" type="datetime'''''''''''''''''''''1''''''''''''''''''''4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14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203" name="Text Placeholder 2"/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10536238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4D24AF05-4F74-4229-A8FC-C9A6DF890174}" type="datetime'''''''''''''''''''''''''''''''''''1''''5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15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88" name="Text Placeholder 2"/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10768013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A4CEA4A5-76C9-4433-BB5C-DD9D8BFD6852}" type="datetime'''1''''''''''''8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18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91" name="Text Placeholder 2"/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0999788" y="1657350"/>
            <a:ext cx="233363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C1861685-E218-4CD8-8E6E-9DC6FDF17653}" type="datetime'''''''''''''''''''''''''''''19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19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95" name="Text Placeholder 2"/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1123315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109BBDB8-CE6E-4A17-860E-E726848CE9C2}" type="datetime'''2''''''''''0''''''''''''''''''''''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20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198" name="Text Placeholder 2"/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11464925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F38ABC56-70B8-4ECC-8310-5FDDE05A8143}" type="datetime'''''''''''2''''''''''''''''''''''''''1''''''''''''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21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211" name="Text Placeholder 2"/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11696700" y="1657350"/>
            <a:ext cx="231775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31750" rIns="0" bIns="31750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fld id="{2F98F712-BDE4-4C2E-AE91-9B8FD7AEEFBF}" type="datetime'''''''2''''''''''''''''2'''">
              <a:rPr lang="en-US" altLang="en-US" sz="800">
                <a:solidFill>
                  <a:schemeClr val="accent6"/>
                </a:solidFill>
                <a:sym typeface="+mn-lt"/>
              </a:rPr>
              <a:pPr/>
              <a:t>22</a:t>
            </a:fld>
            <a:endParaRPr lang="en-US" sz="800" dirty="0">
              <a:solidFill>
                <a:schemeClr val="accent6"/>
              </a:solidFill>
              <a:sym typeface="+mn-lt"/>
            </a:endParaRPr>
          </a:p>
        </p:txBody>
      </p:sp>
      <p:cxnSp>
        <p:nvCxnSpPr>
          <p:cNvPr id="170" name="Straight Connector 169"/>
          <p:cNvCxnSpPr/>
          <p:nvPr>
            <p:custDataLst>
              <p:tags r:id="rId60"/>
            </p:custDataLst>
          </p:nvPr>
        </p:nvCxnSpPr>
        <p:spPr bwMode="gray">
          <a:xfrm>
            <a:off x="8448675" y="1657350"/>
            <a:ext cx="1103313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>
            <p:custDataLst>
              <p:tags r:id="rId61"/>
            </p:custDataLst>
          </p:nvPr>
        </p:nvCxnSpPr>
        <p:spPr bwMode="gray">
          <a:xfrm>
            <a:off x="9607550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>
            <p:custDataLst>
              <p:tags r:id="rId62"/>
            </p:custDataLst>
          </p:nvPr>
        </p:nvCxnSpPr>
        <p:spPr bwMode="gray">
          <a:xfrm>
            <a:off x="6127750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63"/>
            </p:custDataLst>
          </p:nvPr>
        </p:nvCxnSpPr>
        <p:spPr bwMode="gray">
          <a:xfrm>
            <a:off x="4967288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>
            <p:custDataLst>
              <p:tags r:id="rId64"/>
            </p:custDataLst>
          </p:nvPr>
        </p:nvCxnSpPr>
        <p:spPr bwMode="gray">
          <a:xfrm>
            <a:off x="10768013" y="1657350"/>
            <a:ext cx="1160463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65"/>
            </p:custDataLst>
          </p:nvPr>
        </p:nvCxnSpPr>
        <p:spPr bwMode="gray">
          <a:xfrm>
            <a:off x="7288213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66"/>
            </p:custDataLst>
          </p:nvPr>
        </p:nvCxnSpPr>
        <p:spPr bwMode="gray">
          <a:xfrm>
            <a:off x="3808413" y="1657350"/>
            <a:ext cx="1103313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67"/>
            </p:custDataLst>
          </p:nvPr>
        </p:nvCxnSpPr>
        <p:spPr bwMode="gray">
          <a:xfrm>
            <a:off x="2647950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>
            <p:custDataLst>
              <p:tags r:id="rId68"/>
            </p:custDataLst>
          </p:nvPr>
        </p:nvCxnSpPr>
        <p:spPr bwMode="gray">
          <a:xfrm>
            <a:off x="1255713" y="1657350"/>
            <a:ext cx="176213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9"/>
            </p:custDataLst>
          </p:nvPr>
        </p:nvCxnSpPr>
        <p:spPr bwMode="gray">
          <a:xfrm>
            <a:off x="1487488" y="1657350"/>
            <a:ext cx="110490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70"/>
            </p:custDataLst>
          </p:nvPr>
        </p:nvCxnSpPr>
        <p:spPr bwMode="gray">
          <a:xfrm>
            <a:off x="7288213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71"/>
            </p:custDataLst>
          </p:nvPr>
        </p:nvCxnSpPr>
        <p:spPr bwMode="gray">
          <a:xfrm>
            <a:off x="8448675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>
            <p:custDataLst>
              <p:tags r:id="rId72"/>
            </p:custDataLst>
          </p:nvPr>
        </p:nvCxnSpPr>
        <p:spPr bwMode="gray">
          <a:xfrm>
            <a:off x="1487488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73"/>
            </p:custDataLst>
          </p:nvPr>
        </p:nvCxnSpPr>
        <p:spPr bwMode="gray">
          <a:xfrm>
            <a:off x="6127750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>
            <p:custDataLst>
              <p:tags r:id="rId74"/>
            </p:custDataLst>
          </p:nvPr>
        </p:nvCxnSpPr>
        <p:spPr bwMode="gray">
          <a:xfrm>
            <a:off x="4967288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>
            <p:custDataLst>
              <p:tags r:id="rId75"/>
            </p:custDataLst>
          </p:nvPr>
        </p:nvCxnSpPr>
        <p:spPr bwMode="gray">
          <a:xfrm>
            <a:off x="3808413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76"/>
            </p:custDataLst>
          </p:nvPr>
        </p:nvCxnSpPr>
        <p:spPr bwMode="gray">
          <a:xfrm>
            <a:off x="11928475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>
            <p:custDataLst>
              <p:tags r:id="rId77"/>
            </p:custDataLst>
          </p:nvPr>
        </p:nvCxnSpPr>
        <p:spPr bwMode="gray">
          <a:xfrm>
            <a:off x="9607550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>
            <p:custDataLst>
              <p:tags r:id="rId78"/>
            </p:custDataLst>
          </p:nvPr>
        </p:nvCxnSpPr>
        <p:spPr bwMode="gray">
          <a:xfrm>
            <a:off x="10768013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>
            <p:custDataLst>
              <p:tags r:id="rId79"/>
            </p:custDataLst>
          </p:nvPr>
        </p:nvCxnSpPr>
        <p:spPr bwMode="gray">
          <a:xfrm>
            <a:off x="1255713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>
            <p:custDataLst>
              <p:tags r:id="rId80"/>
            </p:custDataLst>
          </p:nvPr>
        </p:nvCxnSpPr>
        <p:spPr bwMode="gray">
          <a:xfrm>
            <a:off x="2647950" y="1843084"/>
            <a:ext cx="0" cy="3767138"/>
          </a:xfrm>
          <a:prstGeom prst="line">
            <a:avLst/>
          </a:prstGeom>
          <a:ln w="952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>
            <p:custDataLst>
              <p:tags r:id="rId81"/>
            </p:custDataLst>
          </p:nvPr>
        </p:nvCxnSpPr>
        <p:spPr bwMode="gray">
          <a:xfrm>
            <a:off x="301625" y="3073400"/>
            <a:ext cx="11626850" cy="0"/>
          </a:xfrm>
          <a:prstGeom prst="line">
            <a:avLst/>
          </a:prstGeom>
          <a:ln w="3175">
            <a:solidFill>
              <a:schemeClr val="accent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>
            <p:custDataLst>
              <p:tags r:id="rId82"/>
            </p:custDataLst>
          </p:nvPr>
        </p:nvCxnSpPr>
        <p:spPr bwMode="gray">
          <a:xfrm>
            <a:off x="301625" y="3883025"/>
            <a:ext cx="1162685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>
            <p:custDataLst>
              <p:tags r:id="rId83"/>
            </p:custDataLst>
          </p:nvPr>
        </p:nvCxnSpPr>
        <p:spPr bwMode="gray">
          <a:xfrm>
            <a:off x="301625" y="4906963"/>
            <a:ext cx="11626850" cy="0"/>
          </a:xfrm>
          <a:prstGeom prst="line">
            <a:avLst/>
          </a:pr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>
            <p:custDataLst>
              <p:tags r:id="rId84"/>
            </p:custDataLst>
          </p:nvPr>
        </p:nvCxnSpPr>
        <p:spPr bwMode="gray">
          <a:xfrm>
            <a:off x="301625" y="5610225"/>
            <a:ext cx="11626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85"/>
            </p:custDataLst>
          </p:nvPr>
        </p:nvCxnSpPr>
        <p:spPr bwMode="gray">
          <a:xfrm>
            <a:off x="301625" y="1843088"/>
            <a:ext cx="116268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4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auto">
          <a:xfrm>
            <a:off x="1265238" y="3965575"/>
            <a:ext cx="1382713" cy="703263"/>
          </a:xfrm>
          <a:prstGeom prst="homePlate">
            <a:avLst>
              <a:gd name="adj" fmla="val 18284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lgDash"/>
          </a:ln>
        </p:spPr>
        <p:txBody>
          <a:bodyPr vert="horz" wrap="square" lIns="90488" tIns="46038" rIns="16510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Market 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data </a:t>
            </a:r>
            <a:r>
              <a:rPr lang="en-US" sz="800" smtClean="0">
                <a:sym typeface="+mn-lt"/>
              </a:rPr>
              <a:t>and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internal financial data </a:t>
            </a:r>
            <a:r>
              <a:rPr lang="en-US" sz="800" dirty="0" smtClean="0">
                <a:sym typeface="+mn-lt"/>
              </a:rPr>
              <a:t>collection</a:t>
            </a:r>
            <a:endParaRPr lang="en-US" sz="800" dirty="0">
              <a:sym typeface="+mn-lt"/>
            </a:endParaRPr>
          </a:p>
        </p:txBody>
      </p:sp>
      <p:sp>
        <p:nvSpPr>
          <p:cNvPr id="123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auto">
          <a:xfrm>
            <a:off x="8783638" y="3097213"/>
            <a:ext cx="2449513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MVP features definition </a:t>
            </a:r>
            <a:r>
              <a:rPr lang="en-US" sz="800" dirty="0" smtClean="0">
                <a:sym typeface="+mn-lt"/>
              </a:rPr>
              <a:t>to design development roadmap of features to prepare for roll-out in next phases</a:t>
            </a:r>
            <a:endParaRPr lang="en-US" sz="800" dirty="0">
              <a:sym typeface="+mn-lt"/>
            </a:endParaRPr>
          </a:p>
        </p:txBody>
      </p:sp>
      <p:sp>
        <p:nvSpPr>
          <p:cNvPr id="276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auto">
          <a:xfrm>
            <a:off x="9944100" y="3965575"/>
            <a:ext cx="1974850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87313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err="1" smtClean="0">
                <a:solidFill>
                  <a:schemeClr val="tx2"/>
                </a:solidFill>
                <a:sym typeface="+mn-lt"/>
              </a:rPr>
              <a:t>GTM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 model </a:t>
            </a:r>
            <a:r>
              <a:rPr lang="en-US" sz="800" smtClean="0">
                <a:sym typeface="+mn-lt"/>
              </a:rPr>
              <a:t>and 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value proposition </a:t>
            </a:r>
            <a:r>
              <a:rPr lang="en-US" sz="800" smtClean="0">
                <a:sym typeface="+mn-lt"/>
              </a:rPr>
              <a:t>definition (</a:t>
            </a:r>
            <a:r>
              <a:rPr lang="en-US" sz="800" dirty="0" smtClean="0">
                <a:sym typeface="+mn-lt"/>
              </a:rPr>
              <a:t>incl</a:t>
            </a:r>
            <a:r>
              <a:rPr lang="en-US" sz="800" smtClean="0">
                <a:sym typeface="+mn-lt"/>
              </a:rPr>
              <a:t>. CxO material) to reach out to pilot customers and plan roll-out in next phases</a:t>
            </a:r>
            <a:r>
              <a:rPr lang="en-US" sz="800" dirty="0" smtClean="0">
                <a:sym typeface="+mn-lt"/>
              </a:rPr>
              <a:t>. </a:t>
            </a:r>
            <a:endParaRPr lang="en-US" sz="800" dirty="0">
              <a:sym typeface="+mn-lt"/>
            </a:endParaRPr>
          </a:p>
        </p:txBody>
      </p:sp>
      <p:sp>
        <p:nvSpPr>
          <p:cNvPr id="273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auto">
          <a:xfrm>
            <a:off x="8551863" y="3965575"/>
            <a:ext cx="1520825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800" dirty="0">
              <a:sym typeface="+mn-lt"/>
            </a:endParaRPr>
          </a:p>
        </p:txBody>
      </p:sp>
      <p:sp>
        <p:nvSpPr>
          <p:cNvPr id="266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auto">
          <a:xfrm>
            <a:off x="6927850" y="3097213"/>
            <a:ext cx="1984375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98425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dirty="0" smtClean="0">
                <a:sym typeface="+mn-lt"/>
              </a:rPr>
              <a:t>Refined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offering definition </a:t>
            </a:r>
            <a:r>
              <a:rPr lang="en-US" sz="800" dirty="0" smtClean="0">
                <a:sym typeface="+mn-lt"/>
              </a:rPr>
              <a:t>(incl.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cost </a:t>
            </a:r>
            <a:r>
              <a:rPr lang="en-US" sz="800" dirty="0" smtClean="0">
                <a:sym typeface="+mn-lt"/>
              </a:rPr>
              <a:t>estimation</a:t>
            </a:r>
            <a:r>
              <a:rPr lang="en-US" sz="800" smtClean="0">
                <a:sym typeface="+mn-lt"/>
              </a:rPr>
              <a:t>) to </a:t>
            </a:r>
            <a:r>
              <a:rPr lang="en-US" sz="800" dirty="0" smtClean="0">
                <a:sym typeface="+mn-lt"/>
              </a:rPr>
              <a:t>be iterated with 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workshops partners</a:t>
            </a:r>
            <a:endParaRPr lang="en-US" sz="800" dirty="0">
              <a:sym typeface="+mn-lt"/>
            </a:endParaRPr>
          </a:p>
        </p:txBody>
      </p:sp>
      <p:sp>
        <p:nvSpPr>
          <p:cNvPr id="280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auto">
          <a:xfrm>
            <a:off x="4838700" y="3097213"/>
            <a:ext cx="2217738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dirty="0">
                <a:solidFill>
                  <a:schemeClr val="tx2"/>
                </a:solidFill>
                <a:sym typeface="+mn-lt"/>
              </a:rPr>
              <a:t>Gap </a:t>
            </a:r>
            <a:r>
              <a:rPr lang="en-US" sz="800" dirty="0" smtClean="0">
                <a:sym typeface="+mn-lt"/>
              </a:rPr>
              <a:t>between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current offering </a:t>
            </a:r>
            <a:r>
              <a:rPr lang="en-US" sz="800" dirty="0" smtClean="0">
                <a:sym typeface="+mn-lt"/>
              </a:rPr>
              <a:t>and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customer needs </a:t>
            </a:r>
            <a:r>
              <a:rPr lang="en-US" sz="800" dirty="0" smtClean="0">
                <a:sym typeface="+mn-lt"/>
              </a:rPr>
              <a:t>identified</a:t>
            </a:r>
            <a:r>
              <a:rPr lang="en-US" sz="800" dirty="0">
                <a:sym typeface="+mn-lt"/>
              </a:rPr>
              <a:t>, </a:t>
            </a:r>
            <a:r>
              <a:rPr lang="en-US" sz="800" dirty="0" smtClean="0">
                <a:sym typeface="+mn-lt"/>
              </a:rPr>
              <a:t>showing development areas</a:t>
            </a:r>
            <a:endParaRPr lang="en-US" sz="800" b="1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275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auto">
          <a:xfrm>
            <a:off x="6927850" y="3965575"/>
            <a:ext cx="1752600" cy="703263"/>
          </a:xfrm>
          <a:prstGeom prst="chevron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5080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dirty="0">
                <a:solidFill>
                  <a:schemeClr val="tx2"/>
                </a:solidFill>
                <a:sym typeface="+mn-lt"/>
              </a:rPr>
              <a:t>Target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segment </a:t>
            </a:r>
            <a:r>
              <a:rPr lang="en-US" sz="800" dirty="0" smtClean="0">
                <a:sym typeface="+mn-lt"/>
              </a:rPr>
              <a:t>identification to set </a:t>
            </a: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revenue aspirations </a:t>
            </a:r>
            <a:r>
              <a:rPr lang="en-US" sz="800" dirty="0" smtClean="0">
                <a:sym typeface="+mn-lt"/>
              </a:rPr>
              <a:t>for offering</a:t>
            </a:r>
            <a:endParaRPr lang="en-US" sz="800" dirty="0">
              <a:sym typeface="+mn-lt"/>
            </a:endParaRPr>
          </a:p>
        </p:txBody>
      </p:sp>
      <p:sp>
        <p:nvSpPr>
          <p:cNvPr id="274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auto">
          <a:xfrm>
            <a:off x="5895975" y="3965575"/>
            <a:ext cx="1160463" cy="703263"/>
          </a:xfrm>
          <a:prstGeom prst="homePlate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3810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800" b="1">
                <a:solidFill>
                  <a:schemeClr val="tx2"/>
                </a:solidFill>
                <a:sym typeface="+mn-lt"/>
              </a:rPr>
              <a:t>TAM </a:t>
            </a:r>
            <a:r>
              <a:rPr lang="en-US" sz="800" smtClean="0">
                <a:sym typeface="+mn-lt"/>
              </a:rPr>
              <a:t>and 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TSM  </a:t>
            </a:r>
            <a:r>
              <a:rPr lang="en-US" sz="800" smtClean="0">
                <a:sym typeface="+mn-lt"/>
              </a:rPr>
              <a:t>definition and sizing </a:t>
            </a:r>
            <a:endParaRPr lang="en-US" sz="800" dirty="0">
              <a:sym typeface="+mn-lt"/>
            </a:endParaRPr>
          </a:p>
        </p:txBody>
      </p:sp>
      <p:sp>
        <p:nvSpPr>
          <p:cNvPr id="264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auto">
          <a:xfrm>
            <a:off x="2647950" y="3097213"/>
            <a:ext cx="2319338" cy="703263"/>
          </a:xfrm>
          <a:prstGeom prst="homePlate">
            <a:avLst>
              <a:gd name="adj" fmla="val 18284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Offering</a:t>
            </a:r>
            <a:endParaRPr lang="de-DE" sz="800" b="1" dirty="0">
              <a:solidFill>
                <a:schemeClr val="tx2"/>
              </a:solidFill>
              <a:sym typeface="+mn-lt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hypothesis definition </a:t>
            </a:r>
            <a:r>
              <a:rPr lang="en-US" sz="800" dirty="0" smtClean="0">
                <a:sym typeface="+mn-lt"/>
              </a:rPr>
              <a:t>based on technical feasibility</a:t>
            </a:r>
            <a:r>
              <a:rPr lang="en-US" sz="800" dirty="0">
                <a:sym typeface="+mn-lt"/>
              </a:rPr>
              <a:t>/ </a:t>
            </a:r>
            <a:r>
              <a:rPr lang="en-US" sz="800" dirty="0" smtClean="0">
                <a:sym typeface="+mn-lt"/>
              </a:rPr>
              <a:t>timeline</a:t>
            </a:r>
            <a:endParaRPr lang="en-US" sz="800" dirty="0"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auto">
          <a:xfrm>
            <a:off x="9623425" y="1857376"/>
            <a:ext cx="2295525" cy="1192213"/>
          </a:xfrm>
          <a:prstGeom prst="chevron">
            <a:avLst>
              <a:gd name="adj" fmla="val 18242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chemeClr val="tx2"/>
                </a:solidFill>
                <a:sym typeface="+mn-lt"/>
              </a:rPr>
              <a:t>Test </a:t>
            </a:r>
            <a:r>
              <a:rPr lang="en-US" sz="800" b="1" smtClean="0">
                <a:solidFill>
                  <a:schemeClr val="tx2"/>
                </a:solidFill>
                <a:sym typeface="+mn-lt"/>
              </a:rPr>
              <a:t>MVP features</a:t>
            </a:r>
            <a:endParaRPr lang="en-US" sz="800" b="1" dirty="0">
              <a:solidFill>
                <a:schemeClr val="tx2"/>
              </a:solidFill>
              <a:sym typeface="+mn-lt"/>
            </a:endParaRPr>
          </a:p>
          <a:p>
            <a:pPr>
              <a:spcBef>
                <a:spcPts val="0"/>
              </a:spcBef>
            </a:pPr>
            <a:r>
              <a:rPr lang="en-US" sz="800" smtClean="0">
                <a:sym typeface="+mn-lt"/>
              </a:rPr>
              <a:t>with selected pilot </a:t>
            </a:r>
            <a:endParaRPr lang="en-US" sz="800" dirty="0">
              <a:sym typeface="+mn-lt"/>
            </a:endParaRPr>
          </a:p>
          <a:p>
            <a:pPr>
              <a:spcBef>
                <a:spcPts val="0"/>
              </a:spcBef>
            </a:pPr>
            <a:r>
              <a:rPr lang="en-US" sz="800" dirty="0">
                <a:sym typeface="+mn-lt"/>
              </a:rPr>
              <a:t>customers</a:t>
            </a:r>
          </a:p>
          <a:p>
            <a:pPr>
              <a:spcBef>
                <a:spcPts val="0"/>
              </a:spcBef>
            </a:pPr>
            <a:r>
              <a:rPr lang="en-US" sz="800">
                <a:sym typeface="+mn-lt"/>
              </a:rPr>
              <a:t>to </a:t>
            </a:r>
            <a:r>
              <a:rPr lang="en-US" sz="800" smtClean="0">
                <a:sym typeface="+mn-lt"/>
              </a:rPr>
              <a:t>further </a:t>
            </a:r>
            <a:endParaRPr lang="en-US" sz="800" dirty="0">
              <a:sym typeface="+mn-lt"/>
            </a:endParaRPr>
          </a:p>
          <a:p>
            <a:pPr>
              <a:spcBef>
                <a:spcPts val="0"/>
              </a:spcBef>
            </a:pPr>
            <a:r>
              <a:rPr lang="en-US" sz="800">
                <a:sym typeface="+mn-lt"/>
              </a:rPr>
              <a:t>refine </a:t>
            </a:r>
            <a:r>
              <a:rPr lang="en-US" sz="800" smtClean="0">
                <a:sym typeface="+mn-lt"/>
              </a:rPr>
              <a:t>solution offering</a:t>
            </a:r>
            <a:endParaRPr lang="en-US" sz="800" dirty="0">
              <a:sym typeface="+mn-lt"/>
            </a:endParaRPr>
          </a:p>
        </p:txBody>
      </p:sp>
      <p:sp>
        <p:nvSpPr>
          <p:cNvPr id="171" name="Text Placeholder 2"/>
          <p:cNvSpPr>
            <a:spLocks noGrp="1"/>
          </p:cNvSpPr>
          <p:nvPr>
            <p:custDataLst>
              <p:tags r:id="rId96"/>
            </p:custDataLst>
          </p:nvPr>
        </p:nvSpPr>
        <p:spPr bwMode="auto">
          <a:xfrm>
            <a:off x="1265238" y="3097213"/>
            <a:ext cx="1382713" cy="703263"/>
          </a:xfrm>
          <a:prstGeom prst="homePlate">
            <a:avLst>
              <a:gd name="adj" fmla="val 18284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136525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800" dirty="0" smtClean="0">
                <a:sym typeface="+mn-lt"/>
              </a:rPr>
              <a:t>Synthesize </a:t>
            </a:r>
            <a:r>
              <a:rPr lang="en-US" altLang="en-US" sz="800" b="1" dirty="0" smtClean="0">
                <a:solidFill>
                  <a:schemeClr val="tx2"/>
                </a:solidFill>
                <a:sym typeface="+mn-lt"/>
              </a:rPr>
              <a:t>current offering and draft hypothesis </a:t>
            </a:r>
            <a:r>
              <a:rPr lang="en-US" altLang="en-US" sz="800" dirty="0" smtClean="0">
                <a:sym typeface="+mn-lt"/>
              </a:rPr>
              <a:t>on offering</a:t>
            </a:r>
          </a:p>
        </p:txBody>
      </p:sp>
      <p:sp>
        <p:nvSpPr>
          <p:cNvPr id="359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auto">
          <a:xfrm>
            <a:off x="7288213" y="1857376"/>
            <a:ext cx="2552700" cy="1192213"/>
          </a:xfrm>
          <a:prstGeom prst="homePlate">
            <a:avLst>
              <a:gd name="adj" fmla="val 18242"/>
            </a:avLst>
          </a:prstGeom>
          <a:solidFill>
            <a:srgbClr val="BFBFBF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endParaRPr lang="en-US" sz="800" dirty="0" smtClean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 smtClean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 smtClean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 smtClean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>
              <a:sym typeface="+mn-lt"/>
            </a:endParaRPr>
          </a:p>
          <a:p>
            <a:pPr>
              <a:spcBef>
                <a:spcPct val="0"/>
              </a:spcBef>
            </a:pPr>
            <a:endParaRPr lang="en-US" sz="800" dirty="0" smtClean="0">
              <a:sym typeface="+mn-lt"/>
            </a:endParaRPr>
          </a:p>
        </p:txBody>
      </p:sp>
      <p:sp>
        <p:nvSpPr>
          <p:cNvPr id="163" name="Text Placeholder 2"/>
          <p:cNvSpPr>
            <a:spLocks noGrp="1"/>
          </p:cNvSpPr>
          <p:nvPr>
            <p:custDataLst>
              <p:tags r:id="rId98"/>
            </p:custDataLst>
          </p:nvPr>
        </p:nvSpPr>
        <p:spPr bwMode="auto">
          <a:xfrm>
            <a:off x="1265238" y="1857375"/>
            <a:ext cx="1382713" cy="1192213"/>
          </a:xfrm>
          <a:prstGeom prst="homePlate">
            <a:avLst>
              <a:gd name="adj" fmla="val 18242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vert="horz" wrap="square" lIns="90488" tIns="46038" rIns="0" bIns="46038" numCol="1" spcCol="0" rtlCol="0" anchor="ctr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800" dirty="0">
              <a:sym typeface="+mn-lt"/>
            </a:endParaRPr>
          </a:p>
        </p:txBody>
      </p:sp>
      <p:sp>
        <p:nvSpPr>
          <p:cNvPr id="73" name="Isosceles Triangle 72"/>
          <p:cNvSpPr/>
          <p:nvPr>
            <p:custDataLst>
              <p:tags r:id="rId99"/>
            </p:custDataLst>
          </p:nvPr>
        </p:nvSpPr>
        <p:spPr bwMode="auto">
          <a:xfrm>
            <a:off x="11647488" y="5138738"/>
            <a:ext cx="100013" cy="87313"/>
          </a:xfrm>
          <a:prstGeom prst="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32" name="Isosceles Triangle 31"/>
          <p:cNvSpPr/>
          <p:nvPr>
            <p:custDataLst>
              <p:tags r:id="rId100"/>
            </p:custDataLst>
          </p:nvPr>
        </p:nvSpPr>
        <p:spPr bwMode="auto">
          <a:xfrm>
            <a:off x="7007225" y="5138738"/>
            <a:ext cx="100012" cy="87313"/>
          </a:xfrm>
          <a:prstGeom prst="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41" name="Isosceles Triangle 40"/>
          <p:cNvSpPr/>
          <p:nvPr>
            <p:custDataLst>
              <p:tags r:id="rId101"/>
            </p:custDataLst>
          </p:nvPr>
        </p:nvSpPr>
        <p:spPr bwMode="auto">
          <a:xfrm>
            <a:off x="1322388" y="5138738"/>
            <a:ext cx="100013" cy="87313"/>
          </a:xfrm>
          <a:prstGeom prst="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2"/>
            </p:custDataLst>
          </p:nvPr>
        </p:nvSpPr>
        <p:spPr bwMode="auto">
          <a:xfrm>
            <a:off x="301625" y="4256088"/>
            <a:ext cx="254000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en-US" altLang="en-US" sz="800" dirty="0" smtClean="0">
                <a:sym typeface="+mn-lt"/>
              </a:rPr>
              <a:t>……..</a:t>
            </a:r>
            <a:endParaRPr lang="en-US" sz="800" b="1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custDataLst>
              <p:tags r:id="rId103"/>
            </p:custDataLst>
          </p:nvPr>
        </p:nvSpPr>
        <p:spPr bwMode="auto">
          <a:xfrm>
            <a:off x="301625" y="3387725"/>
            <a:ext cx="101600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ct val="0"/>
              </a:spcBef>
              <a:buNone/>
            </a:pPr>
            <a:r>
              <a:rPr lang="en-US" sz="800" dirty="0" smtClean="0">
                <a:sym typeface="+mn-lt"/>
              </a:rPr>
              <a:t>…</a:t>
            </a:r>
            <a:endParaRPr lang="en-US" sz="800" dirty="0"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104"/>
            </p:custDataLst>
          </p:nvPr>
        </p:nvSpPr>
        <p:spPr bwMode="auto">
          <a:xfrm>
            <a:off x="301626" y="1689100"/>
            <a:ext cx="912813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0" indent="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2pPr>
            <a:lvl3pPr marL="40005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571500" indent="-171450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300" indent="-168275" algn="l" defTabSz="1193681" rtl="0" eaLnBrk="1" fontAlgn="base" hangingPunct="1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644" indent="-173549" algn="l" defTabSz="1193681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</a:pPr>
            <a:r>
              <a:rPr lang="en-US" sz="800" b="1" dirty="0" smtClean="0">
                <a:solidFill>
                  <a:schemeClr val="tx2"/>
                </a:solidFill>
                <a:sym typeface="+mn-lt"/>
              </a:rPr>
              <a:t>Deliverables             </a:t>
            </a:r>
            <a:endParaRPr lang="en-US" sz="800" b="1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246" name="TextBox 245"/>
          <p:cNvSpPr txBox="1">
            <a:spLocks/>
          </p:cNvSpPr>
          <p:nvPr/>
        </p:nvSpPr>
        <p:spPr>
          <a:xfrm>
            <a:off x="292667" y="3097211"/>
            <a:ext cx="900000" cy="759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>
                <a:solidFill>
                  <a:schemeClr val="bg1"/>
                </a:solidFill>
              </a:rPr>
              <a:t>ABB offering definition</a:t>
            </a:r>
          </a:p>
        </p:txBody>
      </p:sp>
      <p:sp>
        <p:nvSpPr>
          <p:cNvPr id="256" name="TextBox 255"/>
          <p:cNvSpPr txBox="1">
            <a:spLocks/>
          </p:cNvSpPr>
          <p:nvPr/>
        </p:nvSpPr>
        <p:spPr>
          <a:xfrm>
            <a:off x="292667" y="1870076"/>
            <a:ext cx="900000" cy="1177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>
                <a:solidFill>
                  <a:schemeClr val="bg1"/>
                </a:solidFill>
              </a:rPr>
              <a:t>OEM/ </a:t>
            </a:r>
          </a:p>
          <a:p>
            <a:pPr>
              <a:spcBef>
                <a:spcPts val="0"/>
              </a:spcBef>
            </a:pPr>
            <a:r>
              <a:rPr lang="en-US" sz="800" b="1" dirty="0">
                <a:solidFill>
                  <a:schemeClr val="bg1"/>
                </a:solidFill>
              </a:rPr>
              <a:t>Distributor/ </a:t>
            </a:r>
          </a:p>
          <a:p>
            <a:pPr>
              <a:spcBef>
                <a:spcPts val="0"/>
              </a:spcBef>
            </a:pPr>
            <a:r>
              <a:rPr lang="en-US" sz="800" b="1" dirty="0">
                <a:solidFill>
                  <a:schemeClr val="bg1"/>
                </a:solidFill>
              </a:rPr>
              <a:t>customer insights </a:t>
            </a:r>
          </a:p>
        </p:txBody>
      </p:sp>
      <p:sp>
        <p:nvSpPr>
          <p:cNvPr id="124" name="TextBox 123"/>
          <p:cNvSpPr txBox="1">
            <a:spLocks/>
          </p:cNvSpPr>
          <p:nvPr/>
        </p:nvSpPr>
        <p:spPr>
          <a:xfrm>
            <a:off x="292667" y="3938825"/>
            <a:ext cx="900000" cy="941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bg1"/>
                </a:solidFill>
              </a:rPr>
              <a:t>Market/ Business plan 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292667" y="4933714"/>
            <a:ext cx="900000" cy="1046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 smtClean="0">
                <a:solidFill>
                  <a:schemeClr val="bg1"/>
                </a:solidFill>
              </a:rPr>
              <a:t>Key meetings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515399" y="5744652"/>
            <a:ext cx="1053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 smtClean="0">
                <a:solidFill>
                  <a:schemeClr val="tx2"/>
                </a:solidFill>
                <a:latin typeface="+mn-lt"/>
                <a:sym typeface="+mn-lt"/>
              </a:rPr>
              <a:t>SteerCo</a:t>
            </a:r>
            <a:r>
              <a:rPr lang="de-DE" sz="800" b="1" dirty="0">
                <a:solidFill>
                  <a:schemeClr val="tx2"/>
                </a:solidFill>
                <a:latin typeface="+mn-lt"/>
                <a:sym typeface="+mn-lt"/>
              </a:rPr>
              <a:t> </a:t>
            </a:r>
            <a:r>
              <a:rPr lang="de-DE" sz="800" b="1" dirty="0" smtClean="0">
                <a:solidFill>
                  <a:schemeClr val="tx2"/>
                </a:solidFill>
                <a:latin typeface="+mn-lt"/>
                <a:sym typeface="+mn-lt"/>
              </a:rPr>
              <a:t>I</a:t>
            </a:r>
          </a:p>
        </p:txBody>
      </p:sp>
      <p:cxnSp>
        <p:nvCxnSpPr>
          <p:cNvPr id="93" name="Straight Connector 92"/>
          <p:cNvCxnSpPr>
            <a:cxnSpLocks/>
          </p:cNvCxnSpPr>
          <p:nvPr/>
        </p:nvCxnSpPr>
        <p:spPr>
          <a:xfrm flipV="1">
            <a:off x="11694318" y="1849505"/>
            <a:ext cx="0" cy="385200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690163" y="4020005"/>
            <a:ext cx="127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  <a:sym typeface="+mn-lt"/>
              </a:rPr>
              <a:t>Draft </a:t>
            </a:r>
            <a:fld id="{DB5DF70E-8EE9-4924-AFFA-662E5404E428}" type="datetime' '">
              <a:rPr lang="de-DE" sz="800" b="1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r>
              <a:rPr lang="en-US" sz="800" b="1" dirty="0" smtClean="0">
                <a:solidFill>
                  <a:schemeClr val="tx2"/>
                </a:solidFill>
                <a:latin typeface="+mn-lt"/>
                <a:sym typeface="+mn-lt"/>
              </a:rPr>
              <a:t>commercial </a:t>
            </a:r>
            <a:fld id="{C9FD6BF9-34E9-4DC4-BEF0-65F8F455C3E9}" type="datetime' '">
              <a:rPr lang="de-DE" sz="800" b="1" smtClean="0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r>
              <a:rPr lang="de-DE" sz="800" b="1" dirty="0">
                <a:solidFill>
                  <a:schemeClr val="tx2"/>
                </a:solidFill>
                <a:latin typeface="+mn-lt"/>
                <a:sym typeface="+mn-lt"/>
              </a:rPr>
              <a:t/>
            </a:r>
            <a:br>
              <a:rPr lang="de-DE" sz="800" b="1" dirty="0">
                <a:solidFill>
                  <a:schemeClr val="tx2"/>
                </a:solidFill>
                <a:latin typeface="+mn-lt"/>
                <a:sym typeface="+mn-lt"/>
              </a:rPr>
            </a:br>
            <a:r>
              <a:rPr lang="en-US" sz="800" b="1" dirty="0">
                <a:solidFill>
                  <a:schemeClr val="tx2"/>
                </a:solidFill>
                <a:latin typeface="+mn-lt"/>
                <a:sym typeface="+mn-lt"/>
              </a:rPr>
              <a:t>model </a:t>
            </a:r>
            <a:fld id="{321DC604-11F7-4E2C-94B6-A533B936C2A3}" type="datetime' '">
              <a:rPr lang="de-DE" sz="800" b="1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r>
              <a:rPr lang="de-DE" sz="800" dirty="0" smtClean="0">
                <a:latin typeface="+mn-lt"/>
                <a:sym typeface="+mn-lt"/>
              </a:rPr>
              <a:t>t</a:t>
            </a:r>
            <a:r>
              <a:rPr lang="en-US" sz="800" dirty="0" smtClean="0">
                <a:latin typeface="+mn-lt"/>
                <a:sym typeface="+mn-lt"/>
              </a:rPr>
              <a:t>o be</a:t>
            </a:r>
            <a:fld id="{14BAA61B-9CCF-4A05-B46E-5F96A87A561E}" type="datetime' '">
              <a:rPr lang="de-DE" sz="800" smtClean="0">
                <a:latin typeface="+mn-lt"/>
                <a:sym typeface="+mn-lt"/>
              </a:rPr>
              <a:pPr/>
              <a:t> </a:t>
            </a:fld>
            <a:r>
              <a:rPr lang="en-US" sz="800" dirty="0" smtClean="0">
                <a:latin typeface="+mn-lt"/>
                <a:sym typeface="+mn-lt"/>
              </a:rPr>
              <a:t>tested </a:t>
            </a:r>
            <a:fld id="{E209C4AF-E585-4342-922A-43BB88460A8C}" type="datetime' '">
              <a:rPr lang="de-DE" sz="800" smtClean="0">
                <a:latin typeface="+mn-lt"/>
                <a:sym typeface="+mn-lt"/>
              </a:rPr>
              <a:pPr/>
              <a:t> </a:t>
            </a:fld>
            <a:r>
              <a:rPr lang="de-DE" sz="800" dirty="0">
                <a:latin typeface="+mn-lt"/>
                <a:sym typeface="+mn-lt"/>
              </a:rPr>
              <a:t/>
            </a:r>
            <a:br>
              <a:rPr lang="de-DE" sz="800" dirty="0">
                <a:latin typeface="+mn-lt"/>
                <a:sym typeface="+mn-lt"/>
              </a:rPr>
            </a:br>
            <a:r>
              <a:rPr lang="en-US" sz="800" dirty="0">
                <a:latin typeface="+mn-lt"/>
                <a:sym typeface="+mn-lt"/>
              </a:rPr>
              <a:t>with </a:t>
            </a:r>
            <a:r>
              <a:rPr lang="en-US" sz="800" dirty="0" smtClean="0">
                <a:latin typeface="+mn-lt"/>
                <a:sym typeface="+mn-lt"/>
              </a:rPr>
              <a:t>customers, </a:t>
            </a:r>
            <a:r>
              <a:rPr lang="en-US" sz="800" b="1" dirty="0" smtClean="0">
                <a:solidFill>
                  <a:schemeClr val="tx2"/>
                </a:solidFill>
                <a:latin typeface="+mn-lt"/>
                <a:sym typeface="+mn-lt"/>
              </a:rPr>
              <a:t>initial</a:t>
            </a:r>
            <a:fld id="{BCFF6D6B-E152-4694-9321-4DAD1EFAC661}" type="datetime' '">
              <a:rPr lang="de-DE" sz="800" b="1" smtClean="0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r>
              <a:rPr lang="de-DE" sz="800" b="1" dirty="0">
                <a:solidFill>
                  <a:schemeClr val="tx2"/>
                </a:solidFill>
                <a:latin typeface="+mn-lt"/>
                <a:sym typeface="+mn-lt"/>
              </a:rPr>
              <a:t/>
            </a:r>
            <a:br>
              <a:rPr lang="de-DE" sz="800" b="1" dirty="0">
                <a:solidFill>
                  <a:schemeClr val="tx2"/>
                </a:solidFill>
                <a:latin typeface="+mn-lt"/>
                <a:sym typeface="+mn-lt"/>
              </a:rPr>
            </a:br>
            <a:r>
              <a:rPr lang="en-US" sz="800" b="1" dirty="0">
                <a:solidFill>
                  <a:schemeClr val="tx2"/>
                </a:solidFill>
                <a:latin typeface="+mn-lt"/>
                <a:sym typeface="+mn-lt"/>
              </a:rPr>
              <a:t>business </a:t>
            </a:r>
            <a:fld id="{66E124E2-EA64-472A-8B74-9B1A8A97ABCC}" type="datetime' '">
              <a:rPr lang="de-DE" sz="800" b="1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r>
              <a:rPr lang="en-US" sz="800" b="1" dirty="0" smtClean="0">
                <a:solidFill>
                  <a:schemeClr val="tx2"/>
                </a:solidFill>
                <a:latin typeface="+mn-lt"/>
                <a:sym typeface="+mn-lt"/>
              </a:rPr>
              <a:t>plan </a:t>
            </a:r>
            <a:fld id="{6145F2CC-82CF-42A7-9AE6-3901801DBED6}" type="datetime' '">
              <a:rPr lang="de-DE" sz="800" b="1" smtClean="0">
                <a:solidFill>
                  <a:schemeClr val="tx2"/>
                </a:solidFill>
                <a:latin typeface="+mn-lt"/>
                <a:sym typeface="+mn-lt"/>
              </a:rPr>
              <a:pPr/>
              <a:t> </a:t>
            </a:fld>
            <a:endParaRPr lang="de-DE" sz="800" dirty="0"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4416" y="1065014"/>
            <a:ext cx="184731" cy="343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>
              <a:latin typeface="+mn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227175" y="5723871"/>
            <a:ext cx="908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smtClean="0">
                <a:solidFill>
                  <a:schemeClr val="tx2"/>
                </a:solidFill>
                <a:latin typeface="+mn-lt"/>
                <a:sym typeface="+mn-lt"/>
              </a:rPr>
              <a:t>Project </a:t>
            </a:r>
            <a:r>
              <a:rPr lang="de-DE" sz="800" b="1" dirty="0" err="1" smtClean="0">
                <a:solidFill>
                  <a:schemeClr val="tx2"/>
                </a:solidFill>
                <a:latin typeface="+mn-lt"/>
                <a:sym typeface="+mn-lt"/>
              </a:rPr>
              <a:t>team</a:t>
            </a:r>
            <a:r>
              <a:rPr lang="de-DE" sz="800" b="1" dirty="0" smtClean="0">
                <a:solidFill>
                  <a:schemeClr val="tx2"/>
                </a:solidFill>
                <a:latin typeface="+mn-lt"/>
                <a:sym typeface="+mn-lt"/>
              </a:rPr>
              <a:t> Kick-Off</a:t>
            </a:r>
            <a:endParaRPr lang="de-DE" sz="800" dirty="0">
              <a:latin typeface="+mn-lt"/>
            </a:endParaRP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2592388" y="1294155"/>
            <a:ext cx="9374395" cy="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cxnSpLocks/>
          </p:cNvCxnSpPr>
          <p:nvPr/>
        </p:nvCxnSpPr>
        <p:spPr>
          <a:xfrm flipV="1">
            <a:off x="1339242" y="1849505"/>
            <a:ext cx="0" cy="385200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Down Arrow 206"/>
          <p:cNvSpPr/>
          <p:nvPr/>
        </p:nvSpPr>
        <p:spPr bwMode="auto">
          <a:xfrm>
            <a:off x="7812853" y="3748037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357" name="Down Arrow 356"/>
          <p:cNvSpPr/>
          <p:nvPr/>
        </p:nvSpPr>
        <p:spPr bwMode="auto">
          <a:xfrm>
            <a:off x="9417631" y="3748037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11279695" y="5744652"/>
            <a:ext cx="687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b="1" dirty="0" err="1" smtClean="0">
                <a:solidFill>
                  <a:schemeClr val="tx2"/>
                </a:solidFill>
                <a:latin typeface="+mn-lt"/>
                <a:sym typeface="+mn-lt"/>
              </a:rPr>
              <a:t>SteerCo</a:t>
            </a:r>
            <a:r>
              <a:rPr lang="de-DE" sz="800" b="1" dirty="0" smtClean="0">
                <a:solidFill>
                  <a:schemeClr val="tx2"/>
                </a:solidFill>
                <a:latin typeface="+mn-lt"/>
                <a:sym typeface="+mn-lt"/>
              </a:rPr>
              <a:t> II</a:t>
            </a:r>
          </a:p>
        </p:txBody>
      </p:sp>
      <p:sp>
        <p:nvSpPr>
          <p:cNvPr id="192" name="Rectangle 191"/>
          <p:cNvSpPr/>
          <p:nvPr/>
        </p:nvSpPr>
        <p:spPr bwMode="auto">
          <a:xfrm>
            <a:off x="8224474" y="2608253"/>
            <a:ext cx="293687" cy="3372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2" name="Right Triangle 1"/>
          <p:cNvSpPr/>
          <p:nvPr/>
        </p:nvSpPr>
        <p:spPr bwMode="auto">
          <a:xfrm flipH="1">
            <a:off x="5710238" y="2362200"/>
            <a:ext cx="1567640" cy="6852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 bwMode="auto">
          <a:xfrm>
            <a:off x="2628091" y="1851240"/>
            <a:ext cx="3018647" cy="120251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79" name="Rectangle 178"/>
          <p:cNvSpPr/>
          <p:nvPr/>
        </p:nvSpPr>
        <p:spPr bwMode="auto">
          <a:xfrm>
            <a:off x="4132816" y="1853634"/>
            <a:ext cx="173437" cy="118583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81" name="TextBox 180"/>
          <p:cNvSpPr txBox="1">
            <a:spLocks/>
          </p:cNvSpPr>
          <p:nvPr/>
        </p:nvSpPr>
        <p:spPr>
          <a:xfrm>
            <a:off x="6207179" y="1215672"/>
            <a:ext cx="1008000" cy="15696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9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Phase 1</a:t>
            </a:r>
            <a:endParaRPr lang="en-US" sz="9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76" name="Rectangle 175"/>
          <p:cNvSpPr/>
          <p:nvPr/>
        </p:nvSpPr>
        <p:spPr bwMode="auto">
          <a:xfrm>
            <a:off x="5257882" y="1851240"/>
            <a:ext cx="1983118" cy="50652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82" name="Rectangle 181"/>
          <p:cNvSpPr/>
          <p:nvPr/>
        </p:nvSpPr>
        <p:spPr bwMode="auto">
          <a:xfrm>
            <a:off x="6611664" y="1856683"/>
            <a:ext cx="295781" cy="35119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347" name="Down Arrow 346"/>
          <p:cNvSpPr/>
          <p:nvPr/>
        </p:nvSpPr>
        <p:spPr bwMode="auto">
          <a:xfrm flipV="1">
            <a:off x="6387239" y="2920336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74" name="Down Arrow 73"/>
          <p:cNvSpPr/>
          <p:nvPr/>
        </p:nvSpPr>
        <p:spPr bwMode="auto">
          <a:xfrm flipV="1">
            <a:off x="3381697" y="2920336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183" name="Down Arrow 182"/>
          <p:cNvSpPr/>
          <p:nvPr/>
        </p:nvSpPr>
        <p:spPr bwMode="auto">
          <a:xfrm flipV="1">
            <a:off x="9910442" y="2920336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357837" y="264661"/>
            <a:ext cx="3948876" cy="141577"/>
            <a:chOff x="9357837" y="-917805"/>
            <a:chExt cx="3948876" cy="141577"/>
          </a:xfrm>
        </p:grpSpPr>
        <p:sp>
          <p:nvSpPr>
            <p:cNvPr id="187" name="AutoShape 250"/>
            <p:cNvSpPr>
              <a:spLocks noChangeArrowheads="1"/>
            </p:cNvSpPr>
            <p:nvPr/>
          </p:nvSpPr>
          <p:spPr bwMode="auto">
            <a:xfrm>
              <a:off x="9357837" y="-917805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  <a:latin typeface="+mn-lt"/>
                </a:rPr>
                <a:t>Abbreviation</a:t>
              </a:r>
              <a:endParaRPr lang="en-US" sz="8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89" name="AutoShape 250"/>
            <p:cNvSpPr>
              <a:spLocks noChangeArrowheads="1"/>
            </p:cNvSpPr>
            <p:nvPr/>
          </p:nvSpPr>
          <p:spPr bwMode="auto">
            <a:xfrm>
              <a:off x="10531186" y="-917805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b="1" dirty="0" smtClean="0">
                  <a:solidFill>
                    <a:schemeClr val="tx2"/>
                  </a:solidFill>
                  <a:latin typeface="+mn-lt"/>
                </a:rPr>
                <a:t>Meaning</a:t>
              </a:r>
              <a:endParaRPr lang="en-US" sz="800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357837" y="420634"/>
            <a:ext cx="3948876" cy="141577"/>
            <a:chOff x="9357837" y="-581019"/>
            <a:chExt cx="3948876" cy="141577"/>
          </a:xfrm>
        </p:grpSpPr>
        <p:sp>
          <p:nvSpPr>
            <p:cNvPr id="193" name="AutoShape 250"/>
            <p:cNvSpPr>
              <a:spLocks noChangeArrowheads="1"/>
            </p:cNvSpPr>
            <p:nvPr/>
          </p:nvSpPr>
          <p:spPr bwMode="auto">
            <a:xfrm>
              <a:off x="9357837" y="-581019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KAM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194" name="AutoShape 250"/>
            <p:cNvSpPr>
              <a:spLocks noChangeArrowheads="1"/>
            </p:cNvSpPr>
            <p:nvPr/>
          </p:nvSpPr>
          <p:spPr bwMode="auto">
            <a:xfrm>
              <a:off x="10531186" y="-581019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Key account manager</a:t>
              </a:r>
              <a:endParaRPr lang="en-US" sz="800" dirty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57837" y="576607"/>
            <a:ext cx="3948876" cy="141577"/>
            <a:chOff x="9357837" y="-53558"/>
            <a:chExt cx="3948876" cy="141577"/>
          </a:xfrm>
        </p:grpSpPr>
        <p:sp>
          <p:nvSpPr>
            <p:cNvPr id="196" name="AutoShape 250"/>
            <p:cNvSpPr>
              <a:spLocks noChangeArrowheads="1"/>
            </p:cNvSpPr>
            <p:nvPr/>
          </p:nvSpPr>
          <p:spPr bwMode="auto">
            <a:xfrm>
              <a:off x="9357837" y="-53558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TAM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197" name="AutoShape 250"/>
            <p:cNvSpPr>
              <a:spLocks noChangeArrowheads="1"/>
            </p:cNvSpPr>
            <p:nvPr/>
          </p:nvSpPr>
          <p:spPr bwMode="auto">
            <a:xfrm>
              <a:off x="10531186" y="-53558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Total addressable market</a:t>
              </a:r>
              <a:endParaRPr lang="en-US" sz="800" dirty="0">
                <a:latin typeface="+mn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357837" y="732580"/>
            <a:ext cx="3948876" cy="141577"/>
            <a:chOff x="9357837" y="473904"/>
            <a:chExt cx="3948876" cy="141577"/>
          </a:xfrm>
        </p:grpSpPr>
        <p:sp>
          <p:nvSpPr>
            <p:cNvPr id="209" name="AutoShape 250"/>
            <p:cNvSpPr>
              <a:spLocks noChangeArrowheads="1"/>
            </p:cNvSpPr>
            <p:nvPr/>
          </p:nvSpPr>
          <p:spPr bwMode="auto">
            <a:xfrm>
              <a:off x="9357837" y="473904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err="1" smtClean="0">
                  <a:latin typeface="+mn-lt"/>
                </a:rPr>
                <a:t>TSM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10" name="AutoShape 250"/>
            <p:cNvSpPr>
              <a:spLocks noChangeArrowheads="1"/>
            </p:cNvSpPr>
            <p:nvPr/>
          </p:nvSpPr>
          <p:spPr bwMode="auto">
            <a:xfrm>
              <a:off x="10531186" y="473904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Total servable market</a:t>
              </a:r>
              <a:endParaRPr lang="en-US" sz="800" dirty="0">
                <a:latin typeface="+mn-l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7837" y="888554"/>
            <a:ext cx="3948876" cy="141577"/>
            <a:chOff x="9357837" y="1001364"/>
            <a:chExt cx="3948876" cy="141577"/>
          </a:xfrm>
        </p:grpSpPr>
        <p:sp>
          <p:nvSpPr>
            <p:cNvPr id="212" name="AutoShape 250"/>
            <p:cNvSpPr>
              <a:spLocks noChangeArrowheads="1"/>
            </p:cNvSpPr>
            <p:nvPr/>
          </p:nvSpPr>
          <p:spPr bwMode="auto">
            <a:xfrm>
              <a:off x="9357837" y="1001364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err="1" smtClean="0">
                  <a:latin typeface="+mn-lt"/>
                </a:rPr>
                <a:t>GTM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13" name="AutoShape 250"/>
            <p:cNvSpPr>
              <a:spLocks noChangeArrowheads="1"/>
            </p:cNvSpPr>
            <p:nvPr/>
          </p:nvSpPr>
          <p:spPr bwMode="auto">
            <a:xfrm>
              <a:off x="10531186" y="1001364"/>
              <a:ext cx="2775527" cy="14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800" dirty="0" smtClean="0">
                  <a:latin typeface="+mn-lt"/>
                </a:rPr>
                <a:t>Go-to-market</a:t>
              </a:r>
              <a:endParaRPr lang="en-US" sz="800" dirty="0">
                <a:latin typeface="+mn-lt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278646" y="1904314"/>
            <a:ext cx="1246365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60325" lvl="1" indent="-60325">
              <a:spcBef>
                <a:spcPct val="0"/>
              </a:spcBef>
            </a:pPr>
            <a:r>
              <a:rPr lang="en-US" sz="800" b="1" dirty="0">
                <a:solidFill>
                  <a:schemeClr val="tx2"/>
                </a:solidFill>
              </a:rPr>
              <a:t>Interactions</a:t>
            </a:r>
            <a:r>
              <a:rPr lang="en-US" sz="800" dirty="0"/>
              <a:t> with partners/ end customers </a:t>
            </a:r>
            <a:r>
              <a:rPr lang="en-US" sz="800" b="1" dirty="0">
                <a:solidFill>
                  <a:schemeClr val="tx2"/>
                </a:solidFill>
              </a:rPr>
              <a:t>scheduled</a:t>
            </a:r>
            <a:r>
              <a:rPr lang="en-US" sz="800" dirty="0"/>
              <a:t>, </a:t>
            </a:r>
            <a:r>
              <a:rPr lang="en-US" sz="800" dirty="0" err="1"/>
              <a:t>KAMs</a:t>
            </a:r>
            <a:r>
              <a:rPr lang="en-US" sz="800" dirty="0"/>
              <a:t>/ client contact </a:t>
            </a:r>
            <a:r>
              <a:rPr lang="en-US" sz="800" dirty="0" smtClean="0"/>
              <a:t>briefed</a:t>
            </a:r>
            <a:endParaRPr lang="en-US" sz="800" b="1" dirty="0">
              <a:solidFill>
                <a:schemeClr val="tx2"/>
              </a:solidFill>
            </a:endParaRPr>
          </a:p>
          <a:p>
            <a:pPr marL="60325" lvl="1" indent="-60325">
              <a:spcBef>
                <a:spcPct val="0"/>
              </a:spcBef>
            </a:pPr>
            <a:r>
              <a:rPr lang="en-US" sz="800" b="1" dirty="0">
                <a:solidFill>
                  <a:schemeClr val="tx2"/>
                </a:solidFill>
              </a:rPr>
              <a:t>Captured knowledge </a:t>
            </a:r>
            <a:r>
              <a:rPr lang="en-US" sz="800" b="1" dirty="0" smtClean="0">
                <a:solidFill>
                  <a:schemeClr val="tx2"/>
                </a:solidFill>
              </a:rPr>
              <a:t/>
            </a:r>
            <a:br>
              <a:rPr lang="en-US" sz="800" b="1" dirty="0" smtClean="0">
                <a:solidFill>
                  <a:schemeClr val="tx2"/>
                </a:solidFill>
              </a:rPr>
            </a:br>
            <a:r>
              <a:rPr lang="en-US" sz="800" b="1" dirty="0" smtClean="0">
                <a:solidFill>
                  <a:schemeClr val="tx2"/>
                </a:solidFill>
              </a:rPr>
              <a:t>of </a:t>
            </a:r>
            <a:r>
              <a:rPr lang="en-US" sz="800" b="1" dirty="0">
                <a:solidFill>
                  <a:schemeClr val="tx2"/>
                </a:solidFill>
              </a:rPr>
              <a:t>ABB experts</a:t>
            </a:r>
            <a:r>
              <a:rPr lang="en-US" sz="800" dirty="0"/>
              <a:t> who conducted previous </a:t>
            </a:r>
            <a:r>
              <a:rPr lang="en-US" sz="800" dirty="0" smtClean="0"/>
              <a:t>interviews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263932" y="2369976"/>
            <a:ext cx="335622" cy="67360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76" name="Down Arrow 75"/>
          <p:cNvSpPr/>
          <p:nvPr/>
        </p:nvSpPr>
        <p:spPr bwMode="auto">
          <a:xfrm>
            <a:off x="4861856" y="2920336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8732834" y="2354564"/>
            <a:ext cx="173437" cy="68867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90" name="TextBox 189"/>
          <p:cNvSpPr txBox="1"/>
          <p:nvPr/>
        </p:nvSpPr>
        <p:spPr>
          <a:xfrm>
            <a:off x="7325091" y="1980503"/>
            <a:ext cx="2233891" cy="954107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j-lt"/>
                <a:sym typeface="+mn-lt"/>
              </a:rPr>
              <a:t>Workshops</a:t>
            </a:r>
            <a:r>
              <a:rPr lang="en-US" sz="800" dirty="0">
                <a:latin typeface="+mj-lt"/>
                <a:sym typeface="+mn-lt"/>
              </a:rPr>
              <a:t> with ~10 selected OEMs/ distributors co-develop potential solutions based on </a:t>
            </a:r>
            <a:r>
              <a:rPr lang="en-US" sz="800" dirty="0" smtClean="0">
                <a:latin typeface="+mj-lt"/>
                <a:sym typeface="+mn-lt"/>
              </a:rPr>
              <a:t>“</a:t>
            </a:r>
            <a:r>
              <a:rPr lang="en-US" sz="800" dirty="0" smtClean="0">
                <a:latin typeface="+mj-lt"/>
                <a:sym typeface="+mn-lt"/>
              </a:rPr>
              <a:t>challenges/opportunities</a:t>
            </a:r>
            <a:r>
              <a:rPr lang="en-US" sz="800" dirty="0" smtClean="0">
                <a:latin typeface="+mj-lt"/>
                <a:sym typeface="+mn-lt"/>
              </a:rPr>
              <a:t>” </a:t>
            </a:r>
            <a:r>
              <a:rPr lang="en-US" sz="800" dirty="0">
                <a:latin typeface="+mj-lt"/>
                <a:sym typeface="+mn-lt"/>
              </a:rPr>
              <a:t>in design thinking </a:t>
            </a:r>
            <a:r>
              <a:rPr lang="en-US" sz="800" dirty="0" smtClean="0">
                <a:latin typeface="+mj-lt"/>
                <a:sym typeface="+mn-lt"/>
              </a:rPr>
              <a:t>approach (incl. mock-up testing and value creation model) – some </a:t>
            </a:r>
            <a:r>
              <a:rPr lang="en-US" sz="800" dirty="0" err="1" smtClean="0">
                <a:latin typeface="+mj-lt"/>
                <a:sym typeface="+mn-lt"/>
              </a:rPr>
              <a:t>WS</a:t>
            </a:r>
            <a:r>
              <a:rPr lang="en-US" sz="800" dirty="0" smtClean="0">
                <a:latin typeface="+mj-lt"/>
                <a:sym typeface="+mn-lt"/>
              </a:rPr>
              <a:t> to be conducted by country teams based on pre-defined framework</a:t>
            </a:r>
            <a:endParaRPr lang="en-US" sz="800" dirty="0">
              <a:latin typeface="+mj-lt"/>
              <a:sym typeface="+mn-lt"/>
            </a:endParaRPr>
          </a:p>
        </p:txBody>
      </p:sp>
      <p:sp>
        <p:nvSpPr>
          <p:cNvPr id="78" name="Down Arrow 77"/>
          <p:cNvSpPr/>
          <p:nvPr/>
        </p:nvSpPr>
        <p:spPr bwMode="auto">
          <a:xfrm>
            <a:off x="7715458" y="2920336"/>
            <a:ext cx="267814" cy="299895"/>
          </a:xfrm>
          <a:prstGeom prst="downArrow">
            <a:avLst/>
          </a:prstGeom>
          <a:solidFill>
            <a:schemeClr val="tx2"/>
          </a:solidFill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>
              <a:latin typeface="+mn-lt"/>
            </a:endParaRPr>
          </a:p>
        </p:txBody>
      </p:sp>
      <p:sp>
        <p:nvSpPr>
          <p:cNvPr id="172" name="Right Triangle 171"/>
          <p:cNvSpPr/>
          <p:nvPr/>
        </p:nvSpPr>
        <p:spPr bwMode="auto">
          <a:xfrm flipV="1">
            <a:off x="5643563" y="2358232"/>
            <a:ext cx="1597437" cy="694529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73" name="Rectangle 172"/>
          <p:cNvSpPr/>
          <p:nvPr/>
        </p:nvSpPr>
        <p:spPr bwMode="auto">
          <a:xfrm>
            <a:off x="5247803" y="2198912"/>
            <a:ext cx="1981117" cy="1632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214" name="Rectangle 213"/>
          <p:cNvSpPr/>
          <p:nvPr/>
        </p:nvSpPr>
        <p:spPr bwMode="auto">
          <a:xfrm rot="5400000">
            <a:off x="5159896" y="2548575"/>
            <a:ext cx="835790" cy="1537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215" name="Rectangle 214"/>
          <p:cNvSpPr/>
          <p:nvPr/>
        </p:nvSpPr>
        <p:spPr bwMode="auto">
          <a:xfrm rot="5400000">
            <a:off x="4920825" y="2080566"/>
            <a:ext cx="835790" cy="40013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sp>
        <p:nvSpPr>
          <p:cNvPr id="10" name="TextBox 9"/>
          <p:cNvSpPr txBox="1"/>
          <p:nvPr/>
        </p:nvSpPr>
        <p:spPr>
          <a:xfrm>
            <a:off x="2645612" y="2206923"/>
            <a:ext cx="305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  <a:sym typeface="+mn-lt"/>
              </a:rPr>
              <a:t>Interviews with </a:t>
            </a:r>
            <a:r>
              <a:rPr lang="en-US" sz="800" b="1" dirty="0">
                <a:solidFill>
                  <a:schemeClr val="tx2"/>
                </a:solidFill>
                <a:latin typeface="+mn-lt"/>
                <a:sym typeface="+mn-lt"/>
              </a:rPr>
              <a:t>10-20 </a:t>
            </a:r>
            <a:r>
              <a:rPr lang="en-US" sz="800" b="1" dirty="0" smtClean="0">
                <a:solidFill>
                  <a:schemeClr val="tx2"/>
                </a:solidFill>
                <a:latin typeface="+mn-lt"/>
                <a:sym typeface="+mn-lt"/>
              </a:rPr>
              <a:t>OEMs/Distributors </a:t>
            </a:r>
            <a:r>
              <a:rPr lang="en-US" sz="800" dirty="0" smtClean="0">
                <a:latin typeface="+mn-lt"/>
                <a:sym typeface="+mn-lt"/>
              </a:rPr>
              <a:t>to understand challenges/opportunities along value chain, potential digital solutions and requirements</a:t>
            </a:r>
            <a:endParaRPr lang="en-US" sz="800" dirty="0">
              <a:latin typeface="+mn-lt"/>
              <a:sym typeface="+mn-lt"/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5135480" y="2266953"/>
            <a:ext cx="2012548" cy="11987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de-CH"/>
          </a:p>
        </p:txBody>
      </p:sp>
      <p:cxnSp>
        <p:nvCxnSpPr>
          <p:cNvPr id="92" name="Straight Connector 91"/>
          <p:cNvCxnSpPr>
            <a:cxnSpLocks/>
          </p:cNvCxnSpPr>
          <p:nvPr/>
        </p:nvCxnSpPr>
        <p:spPr>
          <a:xfrm flipH="1" flipV="1">
            <a:off x="7043516" y="1829806"/>
            <a:ext cx="2031" cy="385200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0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4" name="think-cell Slide" r:id="rId8" imgW="524" imgH="526" progId="TCLayout.ActiveDocument.1">
                  <p:embed/>
                </p:oleObj>
              </mc:Choice>
              <mc:Fallback>
                <p:oleObj name="think-cell Slide" r:id="rId8" imgW="524" imgH="5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Governance and working team </a:t>
            </a:r>
            <a:r>
              <a:rPr lang="en-US" dirty="0" smtClean="0"/>
              <a:t>– phase I</a:t>
            </a:r>
            <a:endParaRPr lang="en-US" dirty="0"/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3338778" y="1408430"/>
            <a:ext cx="949639" cy="355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lvl="0" indent="0" defTabSz="1193681">
              <a:spcBef>
                <a:spcPts val="800"/>
              </a:spcBef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/>
            </a:lvl2pPr>
            <a:lvl3pPr marL="400050" lvl="2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3pPr>
            <a:lvl4pPr marL="571500" lvl="3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lvl="1">
              <a:spcBef>
                <a:spcPct val="10000"/>
              </a:spcBef>
            </a:pPr>
            <a:r>
              <a:rPr lang="en-US" sz="1100" dirty="0" smtClean="0">
                <a:latin typeface="+mn-lt"/>
              </a:rPr>
              <a:t>Robert I.</a:t>
            </a:r>
          </a:p>
          <a:p>
            <a:pPr lvl="1">
              <a:spcBef>
                <a:spcPct val="10000"/>
              </a:spcBef>
            </a:pPr>
            <a:r>
              <a:rPr lang="en-US" sz="1100" dirty="0" smtClean="0">
                <a:latin typeface="+mn-lt"/>
              </a:rPr>
              <a:t>Javier </a:t>
            </a:r>
            <a:r>
              <a:rPr lang="en-US" sz="1100" dirty="0">
                <a:latin typeface="+mn-lt"/>
              </a:rPr>
              <a:t>R</a:t>
            </a:r>
            <a:r>
              <a:rPr lang="en-US" sz="1100" dirty="0" smtClean="0">
                <a:latin typeface="+mn-lt"/>
              </a:rPr>
              <a:t>.</a:t>
            </a:r>
            <a:endParaRPr lang="en-US" sz="1100" dirty="0">
              <a:latin typeface="+mn-lt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594131" y="1408430"/>
            <a:ext cx="1154454" cy="355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lvl="0" indent="0" defTabSz="1193681">
              <a:spcBef>
                <a:spcPts val="800"/>
              </a:spcBef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/>
            </a:lvl2pPr>
            <a:lvl3pPr marL="400050" lvl="2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3pPr>
            <a:lvl4pPr marL="571500" lvl="3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lvl="1">
              <a:spcBef>
                <a:spcPct val="10000"/>
              </a:spcBef>
            </a:pPr>
            <a:r>
              <a:rPr lang="en-US" sz="1100" dirty="0" err="1" smtClean="0">
                <a:latin typeface="+mn-lt"/>
              </a:rPr>
              <a:t>Heikki</a:t>
            </a:r>
            <a:r>
              <a:rPr lang="en-US" sz="1100" dirty="0" smtClean="0">
                <a:latin typeface="+mn-lt"/>
              </a:rPr>
              <a:t> V.</a:t>
            </a:r>
            <a:endParaRPr lang="en-US" sz="1100" dirty="0">
              <a:latin typeface="+mn-lt"/>
            </a:endParaRPr>
          </a:p>
          <a:p>
            <a:pPr lvl="1">
              <a:spcBef>
                <a:spcPct val="10000"/>
              </a:spcBef>
            </a:pPr>
            <a:r>
              <a:rPr lang="en-US" sz="1100" dirty="0">
                <a:latin typeface="+mn-lt"/>
              </a:rPr>
              <a:t>Morten W.</a:t>
            </a: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5814402" y="1408430"/>
            <a:ext cx="5928440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10000"/>
              </a:spcBef>
            </a:pPr>
            <a:r>
              <a:rPr lang="en-US" sz="1100" dirty="0" smtClean="0"/>
              <a:t>Meet twice during phase I</a:t>
            </a:r>
          </a:p>
          <a:p>
            <a:pPr lvl="1">
              <a:spcBef>
                <a:spcPct val="10000"/>
              </a:spcBef>
            </a:pPr>
            <a:r>
              <a:rPr lang="en-US" sz="1100" dirty="0" smtClean="0"/>
              <a:t>Approve recommendations and set direction</a:t>
            </a:r>
          </a:p>
          <a:p>
            <a:pPr lvl="1">
              <a:spcBef>
                <a:spcPct val="10000"/>
              </a:spcBef>
            </a:pPr>
            <a:r>
              <a:rPr lang="en-US" sz="1100" dirty="0" smtClean="0"/>
              <a:t>Address roadblocks</a:t>
            </a:r>
            <a:endParaRPr lang="en-US" sz="1100" dirty="0"/>
          </a:p>
        </p:txBody>
      </p:sp>
      <p:cxnSp>
        <p:nvCxnSpPr>
          <p:cNvPr id="38" name="AutoShape 249"/>
          <p:cNvCxnSpPr>
            <a:cxnSpLocks noChangeShapeType="1"/>
          </p:cNvCxnSpPr>
          <p:nvPr/>
        </p:nvCxnSpPr>
        <p:spPr bwMode="auto">
          <a:xfrm>
            <a:off x="1594131" y="1385543"/>
            <a:ext cx="4111173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250"/>
          <p:cNvSpPr>
            <a:spLocks noChangeArrowheads="1"/>
          </p:cNvSpPr>
          <p:nvPr/>
        </p:nvSpPr>
        <p:spPr bwMode="auto">
          <a:xfrm>
            <a:off x="1594131" y="1197799"/>
            <a:ext cx="4111173" cy="187744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Members</a:t>
            </a:r>
            <a:endParaRPr lang="en-US" sz="11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5814402" y="1197799"/>
            <a:ext cx="5928440" cy="18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>
            <a:defPPr>
              <a:defRPr lang="de-DE"/>
            </a:defPPr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 sz="1100" dirty="0">
                <a:latin typeface="+mn-lt"/>
              </a:rPr>
              <a:t>Role</a:t>
            </a:r>
          </a:p>
        </p:txBody>
      </p:sp>
      <p:cxnSp>
        <p:nvCxnSpPr>
          <p:cNvPr id="52" name="AutoShape 249"/>
          <p:cNvCxnSpPr>
            <a:cxnSpLocks noChangeShapeType="1"/>
          </p:cNvCxnSpPr>
          <p:nvPr/>
        </p:nvCxnSpPr>
        <p:spPr bwMode="auto">
          <a:xfrm>
            <a:off x="5814402" y="1385543"/>
            <a:ext cx="5928440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>
            <a:spLocks/>
          </p:cNvSpPr>
          <p:nvPr/>
        </p:nvSpPr>
        <p:spPr>
          <a:xfrm>
            <a:off x="279400" y="1144243"/>
            <a:ext cx="1236132" cy="869047"/>
          </a:xfrm>
          <a:prstGeom prst="rect">
            <a:avLst/>
          </a:prstGeom>
          <a:solidFill>
            <a:srgbClr val="ECECE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</a:rPr>
              <a:t>Operational steering committee</a:t>
            </a: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77" name="Rectangle 76"/>
          <p:cNvSpPr>
            <a:spLocks/>
          </p:cNvSpPr>
          <p:nvPr/>
        </p:nvSpPr>
        <p:spPr>
          <a:xfrm>
            <a:off x="287494" y="1144243"/>
            <a:ext cx="11535609" cy="86904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6047204" y="2015023"/>
            <a:ext cx="0" cy="92401"/>
          </a:xfrm>
          <a:prstGeom prst="line">
            <a:avLst/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>
            <a:spLocks/>
          </p:cNvSpPr>
          <p:nvPr/>
        </p:nvSpPr>
        <p:spPr>
          <a:xfrm>
            <a:off x="4878610" y="1408430"/>
            <a:ext cx="82669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lvl="0" indent="0" defTabSz="1193681">
              <a:spcBef>
                <a:spcPts val="800"/>
              </a:spcBef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/>
            </a:lvl2pPr>
            <a:lvl3pPr marL="400050" lvl="2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3pPr>
            <a:lvl4pPr marL="571500" lvl="3" indent="-171450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lvl="1">
              <a:spcBef>
                <a:spcPct val="10000"/>
              </a:spcBef>
            </a:pPr>
            <a:r>
              <a:rPr lang="en-US" sz="1100" dirty="0" smtClean="0">
                <a:latin typeface="+mn-lt"/>
              </a:rPr>
              <a:t>Rob </a:t>
            </a:r>
            <a:r>
              <a:rPr lang="en-US" sz="1100" dirty="0">
                <a:latin typeface="+mn-lt"/>
              </a:rPr>
              <a:t>M.</a:t>
            </a: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7474226" y="3208085"/>
            <a:ext cx="3547424" cy="5334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Participate in interviews and co-develop </a:t>
            </a:r>
            <a:r>
              <a:rPr lang="en-US" sz="1100" dirty="0" smtClean="0"/>
              <a:t>offerings</a:t>
            </a:r>
          </a:p>
          <a:p>
            <a:pPr lvl="1"/>
            <a:r>
              <a:rPr lang="en-US" sz="1100" dirty="0"/>
              <a:t>Co-develop product definition, plan product development for the MVP </a:t>
            </a:r>
            <a:r>
              <a:rPr lang="en-US" sz="1100" dirty="0" smtClean="0"/>
              <a:t>phase</a:t>
            </a:r>
            <a:endParaRPr lang="en-US" sz="1100" dirty="0"/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3627646" y="2394608"/>
            <a:ext cx="185915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1100" b="1" dirty="0" smtClean="0"/>
              <a:t>Soenke K. </a:t>
            </a:r>
            <a:r>
              <a:rPr lang="en-US" sz="1100" dirty="0" smtClean="0"/>
              <a:t>(overall lead)</a:t>
            </a:r>
          </a:p>
        </p:txBody>
      </p:sp>
      <p:sp>
        <p:nvSpPr>
          <p:cNvPr id="106" name="TextBox 105"/>
          <p:cNvSpPr txBox="1">
            <a:spLocks/>
          </p:cNvSpPr>
          <p:nvPr/>
        </p:nvSpPr>
        <p:spPr>
          <a:xfrm>
            <a:off x="2652718" y="2648620"/>
            <a:ext cx="208333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1100" b="1" dirty="0" err="1" smtClean="0"/>
              <a:t>Karthik</a:t>
            </a:r>
            <a:r>
              <a:rPr lang="en-US" sz="1100" b="1" dirty="0" smtClean="0"/>
              <a:t> I. </a:t>
            </a:r>
            <a:r>
              <a:rPr lang="en-US" sz="1100" dirty="0" smtClean="0"/>
              <a:t>(100%)</a:t>
            </a:r>
            <a:endParaRPr lang="en-US" sz="1100" dirty="0"/>
          </a:p>
        </p:txBody>
      </p:sp>
      <p:cxnSp>
        <p:nvCxnSpPr>
          <p:cNvPr id="72" name="AutoShape 249"/>
          <p:cNvCxnSpPr>
            <a:cxnSpLocks noChangeShapeType="1"/>
          </p:cNvCxnSpPr>
          <p:nvPr/>
        </p:nvCxnSpPr>
        <p:spPr bwMode="auto">
          <a:xfrm>
            <a:off x="1594131" y="2340776"/>
            <a:ext cx="5880095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utoShape 250"/>
          <p:cNvSpPr>
            <a:spLocks noChangeArrowheads="1"/>
          </p:cNvSpPr>
          <p:nvPr/>
        </p:nvSpPr>
        <p:spPr bwMode="auto">
          <a:xfrm>
            <a:off x="1594132" y="2153032"/>
            <a:ext cx="3993686" cy="187744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Working leadership</a:t>
            </a:r>
            <a:endParaRPr lang="en-US" sz="11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7859590" y="2385442"/>
            <a:ext cx="387521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100" dirty="0" smtClean="0"/>
              <a:t>Twice weekly check-ins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Set operational direction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Make recommendations to steering committee</a:t>
            </a:r>
            <a:endParaRPr lang="en-US" sz="1100" dirty="0"/>
          </a:p>
        </p:txBody>
      </p:sp>
      <p:cxnSp>
        <p:nvCxnSpPr>
          <p:cNvPr id="63" name="AutoShape 249"/>
          <p:cNvCxnSpPr>
            <a:cxnSpLocks noChangeShapeType="1"/>
          </p:cNvCxnSpPr>
          <p:nvPr/>
        </p:nvCxnSpPr>
        <p:spPr bwMode="auto">
          <a:xfrm>
            <a:off x="7859590" y="2340776"/>
            <a:ext cx="3875210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utoShape 250"/>
          <p:cNvSpPr>
            <a:spLocks noChangeArrowheads="1"/>
          </p:cNvSpPr>
          <p:nvPr/>
        </p:nvSpPr>
        <p:spPr bwMode="auto">
          <a:xfrm>
            <a:off x="7859590" y="2153032"/>
            <a:ext cx="3875210" cy="187744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+mn-lt"/>
              </a:rPr>
              <a:t>Role</a:t>
            </a:r>
          </a:p>
        </p:txBody>
      </p:sp>
      <p:sp>
        <p:nvSpPr>
          <p:cNvPr id="54" name="Marvinfilledtextbox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606173" y="3125173"/>
            <a:ext cx="1597175" cy="61447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vert="horz" lIns="76200" tIns="76200" rIns="76200" bIns="762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OEM/ </a:t>
            </a:r>
            <a:r>
              <a:rPr lang="en-US" sz="1100" b="1" dirty="0" smtClean="0">
                <a:solidFill>
                  <a:schemeClr val="bg1"/>
                </a:solidFill>
              </a:rPr>
              <a:t>Distr./ customer insights &amp; offering definition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3291304" y="3125173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b="1" dirty="0" smtClean="0">
                <a:solidFill>
                  <a:srgbClr val="000000"/>
                </a:solidFill>
              </a:rPr>
              <a:t>Adrian G. </a:t>
            </a:r>
            <a:r>
              <a:rPr lang="en-US" sz="1100" dirty="0" smtClean="0">
                <a:solidFill>
                  <a:srgbClr val="000000"/>
                </a:solidFill>
              </a:rPr>
              <a:t>+ team (TBC) - </a:t>
            </a:r>
            <a:r>
              <a:rPr lang="en-US" sz="1100" dirty="0" err="1">
                <a:solidFill>
                  <a:srgbClr val="000000"/>
                </a:solidFill>
              </a:rPr>
              <a:t>DR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6039480" y="3125173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70-80%</a:t>
            </a:r>
            <a:endParaRPr lang="en-US" sz="1100" dirty="0" smtClean="0"/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>
            <a:off x="3291304" y="3411848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b="1" dirty="0" smtClean="0">
                <a:solidFill>
                  <a:srgbClr val="000000"/>
                </a:solidFill>
              </a:rPr>
              <a:t>Jonas Spoorendonk </a:t>
            </a:r>
            <a:r>
              <a:rPr lang="en-US" sz="1100" dirty="0" smtClean="0">
                <a:solidFill>
                  <a:srgbClr val="000000"/>
                </a:solidFill>
              </a:rPr>
              <a:t>- MG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6039480" y="3411848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70-80%</a:t>
            </a:r>
            <a:endParaRPr lang="en-US" sz="1100" dirty="0" smtClean="0"/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7480411" y="3797816"/>
            <a:ext cx="3547424" cy="5334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Support market sizing and assessment</a:t>
            </a:r>
          </a:p>
          <a:p>
            <a:pPr lvl="1"/>
            <a:r>
              <a:rPr lang="en-US" sz="1100" dirty="0" smtClean="0"/>
              <a:t>Co-develop comm. </a:t>
            </a:r>
            <a:r>
              <a:rPr lang="en-US" sz="1100" dirty="0"/>
              <a:t>model, value prop &amp; </a:t>
            </a:r>
            <a:r>
              <a:rPr lang="en-US" sz="1100" dirty="0" err="1"/>
              <a:t>CxO</a:t>
            </a:r>
            <a:r>
              <a:rPr lang="en-US" sz="1100" dirty="0"/>
              <a:t> </a:t>
            </a:r>
            <a:r>
              <a:rPr lang="en-US" sz="1100" dirty="0" smtClean="0"/>
              <a:t>materials</a:t>
            </a:r>
            <a:endParaRPr lang="en-US" sz="1100" dirty="0"/>
          </a:p>
        </p:txBody>
      </p:sp>
      <p:sp>
        <p:nvSpPr>
          <p:cNvPr id="80" name="TextBox 79"/>
          <p:cNvSpPr txBox="1">
            <a:spLocks/>
          </p:cNvSpPr>
          <p:nvPr/>
        </p:nvSpPr>
        <p:spPr>
          <a:xfrm>
            <a:off x="3291304" y="3834397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 smtClean="0">
                <a:solidFill>
                  <a:srgbClr val="000000"/>
                </a:solidFill>
              </a:rPr>
              <a:t>Digital bus. dev. mgr. – </a:t>
            </a:r>
            <a:r>
              <a:rPr lang="en-US" sz="1100" dirty="0" err="1" smtClean="0">
                <a:solidFill>
                  <a:srgbClr val="000000"/>
                </a:solidFill>
              </a:rPr>
              <a:t>DR</a:t>
            </a:r>
            <a:r>
              <a:rPr lang="en-US" sz="1100" dirty="0" smtClean="0">
                <a:solidFill>
                  <a:srgbClr val="000000"/>
                </a:solidFill>
              </a:rPr>
              <a:t>  </a:t>
            </a:r>
            <a:r>
              <a:rPr lang="en-US" sz="1100" b="1" i="1" dirty="0" smtClean="0">
                <a:solidFill>
                  <a:srgbClr val="000000"/>
                </a:solidFill>
              </a:rPr>
              <a:t>- TBC</a:t>
            </a: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6039480" y="3834397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100%</a:t>
            </a: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3291304" y="4098428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 smtClean="0">
                <a:solidFill>
                  <a:srgbClr val="000000"/>
                </a:solidFill>
              </a:rPr>
              <a:t>Digital bus. dev. mgr. – MG </a:t>
            </a:r>
            <a:r>
              <a:rPr lang="en-US" sz="1100" b="1" i="1" dirty="0">
                <a:solidFill>
                  <a:srgbClr val="000000"/>
                </a:solidFill>
              </a:rPr>
              <a:t>- </a:t>
            </a:r>
            <a:r>
              <a:rPr lang="en-US" sz="1100" b="1" i="1" dirty="0" smtClean="0">
                <a:solidFill>
                  <a:srgbClr val="000000"/>
                </a:solidFill>
              </a:rPr>
              <a:t>TBC</a:t>
            </a:r>
            <a:endParaRPr lang="en-US" sz="1100" b="1" i="1" dirty="0">
              <a:solidFill>
                <a:srgbClr val="000000"/>
              </a:solidFill>
            </a:endParaRP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6039480" y="4098428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100%</a:t>
            </a:r>
          </a:p>
        </p:txBody>
      </p:sp>
      <p:sp>
        <p:nvSpPr>
          <p:cNvPr id="58" name="Marvinfilledtextbox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606173" y="3834397"/>
            <a:ext cx="1597175" cy="433308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vert="horz" lIns="76200" tIns="76200" rIns="76200" bIns="762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100" b="1" dirty="0" smtClean="0">
                <a:solidFill>
                  <a:schemeClr val="bg1"/>
                </a:solidFill>
              </a:rPr>
              <a:t>Market/ Business plan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/>
          <p:cNvCxnSpPr>
            <a:cxnSpLocks/>
          </p:cNvCxnSpPr>
          <p:nvPr/>
        </p:nvCxnSpPr>
        <p:spPr>
          <a:xfrm flipV="1">
            <a:off x="3295649" y="3097022"/>
            <a:ext cx="7726001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>
            <a:spLocks/>
          </p:cNvSpPr>
          <p:nvPr/>
        </p:nvSpPr>
        <p:spPr>
          <a:xfrm>
            <a:off x="279400" y="2109156"/>
            <a:ext cx="1236132" cy="3806735"/>
          </a:xfrm>
          <a:prstGeom prst="rect">
            <a:avLst/>
          </a:prstGeom>
          <a:solidFill>
            <a:srgbClr val="ECECE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Working </a:t>
            </a:r>
            <a:r>
              <a:rPr lang="en-US" sz="1100" b="1" dirty="0" smtClean="0">
                <a:solidFill>
                  <a:schemeClr val="tx2"/>
                </a:solidFill>
              </a:rPr>
              <a:t>team</a:t>
            </a:r>
          </a:p>
          <a:p>
            <a:endParaRPr lang="en-US" sz="1100" dirty="0" err="1" smtClean="0">
              <a:solidFill>
                <a:schemeClr val="bg1"/>
              </a:solidFill>
            </a:endParaRPr>
          </a:p>
        </p:txBody>
      </p:sp>
      <p:sp>
        <p:nvSpPr>
          <p:cNvPr id="95" name="Rectangle 94"/>
          <p:cNvSpPr>
            <a:spLocks/>
          </p:cNvSpPr>
          <p:nvPr/>
        </p:nvSpPr>
        <p:spPr>
          <a:xfrm>
            <a:off x="279400" y="2109156"/>
            <a:ext cx="11535609" cy="380673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05" name="AutoShape 250"/>
          <p:cNvSpPr>
            <a:spLocks noChangeArrowheads="1"/>
          </p:cNvSpPr>
          <p:nvPr/>
        </p:nvSpPr>
        <p:spPr bwMode="auto">
          <a:xfrm>
            <a:off x="3291304" y="2906184"/>
            <a:ext cx="1051899" cy="187744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ABB team</a:t>
            </a:r>
            <a:endParaRPr lang="en-US" sz="11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07" name="TextBox 106"/>
          <p:cNvSpPr txBox="1">
            <a:spLocks/>
          </p:cNvSpPr>
          <p:nvPr/>
        </p:nvSpPr>
        <p:spPr>
          <a:xfrm>
            <a:off x="6039480" y="2909262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Commitment</a:t>
            </a:r>
          </a:p>
        </p:txBody>
      </p:sp>
      <p:sp>
        <p:nvSpPr>
          <p:cNvPr id="108" name="TextBox 107"/>
          <p:cNvSpPr txBox="1">
            <a:spLocks/>
          </p:cNvSpPr>
          <p:nvPr/>
        </p:nvSpPr>
        <p:spPr>
          <a:xfrm>
            <a:off x="7343250" y="2909262"/>
            <a:ext cx="1956577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Role</a:t>
            </a:r>
          </a:p>
        </p:txBody>
      </p:sp>
      <p:sp>
        <p:nvSpPr>
          <p:cNvPr id="109" name="TextBox 108"/>
          <p:cNvSpPr txBox="1">
            <a:spLocks/>
          </p:cNvSpPr>
          <p:nvPr/>
        </p:nvSpPr>
        <p:spPr>
          <a:xfrm>
            <a:off x="7480411" y="5349998"/>
            <a:ext cx="3547424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Provide business data and validate revenue ambition/business plan</a:t>
            </a:r>
            <a:endParaRPr lang="en-US" sz="1100" dirty="0"/>
          </a:p>
        </p:txBody>
      </p:sp>
      <p:sp>
        <p:nvSpPr>
          <p:cNvPr id="110" name="AutoShape 250"/>
          <p:cNvSpPr>
            <a:spLocks noChangeArrowheads="1"/>
          </p:cNvSpPr>
          <p:nvPr/>
        </p:nvSpPr>
        <p:spPr bwMode="auto">
          <a:xfrm>
            <a:off x="1594132" y="2906184"/>
            <a:ext cx="1051899" cy="187744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Area</a:t>
            </a:r>
            <a:endParaRPr lang="en-US" sz="11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52434" y="5784773"/>
            <a:ext cx="4174087" cy="56259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Co-location of fully dedicated team members </a:t>
            </a:r>
            <a:r>
              <a:rPr lang="en-US" sz="1100" b="1" dirty="0" smtClean="0">
                <a:solidFill>
                  <a:schemeClr val="tx2"/>
                </a:solidFill>
              </a:rPr>
              <a:t>in Heidelberg (Ladenburg from 1</a:t>
            </a:r>
            <a:r>
              <a:rPr lang="en-US" sz="1100" b="1" baseline="30000" dirty="0" smtClean="0">
                <a:solidFill>
                  <a:schemeClr val="tx2"/>
                </a:solidFill>
              </a:rPr>
              <a:t>st</a:t>
            </a:r>
            <a:r>
              <a:rPr lang="en-US" sz="1100" b="1" dirty="0" smtClean="0">
                <a:solidFill>
                  <a:schemeClr val="tx2"/>
                </a:solidFill>
              </a:rPr>
              <a:t> December) will be critical</a:t>
            </a: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>
            <a:spLocks/>
          </p:cNvSpPr>
          <p:nvPr/>
        </p:nvSpPr>
        <p:spPr>
          <a:xfrm>
            <a:off x="3298680" y="5323829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</a:rPr>
              <a:t>Controller, </a:t>
            </a:r>
            <a:r>
              <a:rPr lang="en-US" sz="1100" dirty="0" err="1" smtClean="0">
                <a:solidFill>
                  <a:srgbClr val="000000"/>
                </a:solidFill>
              </a:rPr>
              <a:t>DR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b="1" i="1" dirty="0">
                <a:solidFill>
                  <a:srgbClr val="000000"/>
                </a:solidFill>
              </a:rPr>
              <a:t>- </a:t>
            </a:r>
            <a:r>
              <a:rPr lang="en-US" sz="1100" b="1" i="1" dirty="0" smtClean="0">
                <a:solidFill>
                  <a:srgbClr val="000000"/>
                </a:solidFill>
              </a:rPr>
              <a:t>TBC</a:t>
            </a:r>
            <a:endParaRPr 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14" name="TextBox 113"/>
          <p:cNvSpPr txBox="1">
            <a:spLocks/>
          </p:cNvSpPr>
          <p:nvPr/>
        </p:nvSpPr>
        <p:spPr>
          <a:xfrm>
            <a:off x="6046856" y="5323829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As needed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480411" y="4362459"/>
            <a:ext cx="3547424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Vertical/Solution </a:t>
            </a:r>
            <a:r>
              <a:rPr lang="en-US" sz="1100" dirty="0"/>
              <a:t>SMEs as </a:t>
            </a:r>
            <a:r>
              <a:rPr lang="en-US" sz="1100" dirty="0" smtClean="0"/>
              <a:t>needed</a:t>
            </a:r>
            <a:endParaRPr lang="en-US" sz="1100" dirty="0"/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3291304" y="4362459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</a:rPr>
              <a:t>Subject matter </a:t>
            </a:r>
            <a:r>
              <a:rPr lang="en-US" sz="1100" dirty="0" smtClean="0">
                <a:solidFill>
                  <a:srgbClr val="000000"/>
                </a:solidFill>
              </a:rPr>
              <a:t>experts </a:t>
            </a:r>
            <a:r>
              <a:rPr lang="en-US" sz="1100" b="1" i="1" dirty="0" smtClean="0">
                <a:solidFill>
                  <a:srgbClr val="000000"/>
                </a:solidFill>
              </a:rPr>
              <a:t>- identified</a:t>
            </a: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039480" y="4362459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As needed</a:t>
            </a:r>
            <a:endParaRPr lang="en-US" sz="1100" dirty="0" smtClean="0"/>
          </a:p>
        </p:txBody>
      </p:sp>
      <p:sp>
        <p:nvSpPr>
          <p:cNvPr id="116" name="TextBox 115"/>
          <p:cNvSpPr txBox="1">
            <a:spLocks/>
          </p:cNvSpPr>
          <p:nvPr/>
        </p:nvSpPr>
        <p:spPr>
          <a:xfrm>
            <a:off x="3291304" y="5587856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</a:rPr>
              <a:t>Controller, </a:t>
            </a:r>
            <a:r>
              <a:rPr lang="en-US" sz="1100" dirty="0" smtClean="0">
                <a:solidFill>
                  <a:srgbClr val="000000"/>
                </a:solidFill>
              </a:rPr>
              <a:t>MG </a:t>
            </a:r>
            <a:r>
              <a:rPr lang="en-US" sz="1100" b="1" i="1" dirty="0">
                <a:solidFill>
                  <a:srgbClr val="000000"/>
                </a:solidFill>
              </a:rPr>
              <a:t>- </a:t>
            </a:r>
            <a:r>
              <a:rPr lang="en-US" sz="1100" b="1" i="1" dirty="0" smtClean="0">
                <a:solidFill>
                  <a:srgbClr val="000000"/>
                </a:solidFill>
              </a:rPr>
              <a:t>TBC</a:t>
            </a:r>
            <a:endParaRPr 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17" name="TextBox 116"/>
          <p:cNvSpPr txBox="1">
            <a:spLocks/>
          </p:cNvSpPr>
          <p:nvPr/>
        </p:nvSpPr>
        <p:spPr>
          <a:xfrm>
            <a:off x="6039480" y="5587856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As needed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5543874" y="2648620"/>
            <a:ext cx="215994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1100" dirty="0" err="1" smtClean="0"/>
              <a:t>McK</a:t>
            </a:r>
            <a:r>
              <a:rPr lang="en-US" sz="1100" dirty="0" smtClean="0"/>
              <a:t> project manager (100%)</a:t>
            </a: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1669795" y="2648620"/>
            <a:ext cx="1207102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1100" b="1" dirty="0" smtClean="0"/>
              <a:t>Bernd H.</a:t>
            </a:r>
          </a:p>
        </p:txBody>
      </p:sp>
      <p:sp>
        <p:nvSpPr>
          <p:cNvPr id="132" name="TextBox 131"/>
          <p:cNvSpPr txBox="1">
            <a:spLocks/>
          </p:cNvSpPr>
          <p:nvPr/>
        </p:nvSpPr>
        <p:spPr>
          <a:xfrm>
            <a:off x="7480411" y="4626490"/>
            <a:ext cx="3547424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Support client </a:t>
            </a:r>
            <a:r>
              <a:rPr lang="en-US" sz="1100" dirty="0" err="1" smtClean="0"/>
              <a:t>WS</a:t>
            </a:r>
            <a:r>
              <a:rPr lang="en-US" sz="1100" dirty="0" smtClean="0"/>
              <a:t> on platform capabilities</a:t>
            </a:r>
            <a:endParaRPr lang="en-US" sz="1100" dirty="0"/>
          </a:p>
        </p:txBody>
      </p:sp>
      <p:sp>
        <p:nvSpPr>
          <p:cNvPr id="133" name="TextBox 132"/>
          <p:cNvSpPr txBox="1">
            <a:spLocks/>
          </p:cNvSpPr>
          <p:nvPr/>
        </p:nvSpPr>
        <p:spPr>
          <a:xfrm>
            <a:off x="3291304" y="4626490"/>
            <a:ext cx="2611015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 smtClean="0">
                <a:solidFill>
                  <a:srgbClr val="000000"/>
                </a:solidFill>
              </a:rPr>
              <a:t>Digital platform expert</a:t>
            </a:r>
          </a:p>
        </p:txBody>
      </p:sp>
      <p:sp>
        <p:nvSpPr>
          <p:cNvPr id="134" name="TextBox 133"/>
          <p:cNvSpPr txBox="1">
            <a:spLocks/>
          </p:cNvSpPr>
          <p:nvPr/>
        </p:nvSpPr>
        <p:spPr>
          <a:xfrm>
            <a:off x="6039480" y="4626490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As needed</a:t>
            </a:r>
            <a:endParaRPr lang="en-US" sz="1100" dirty="0" smtClean="0"/>
          </a:p>
        </p:txBody>
      </p:sp>
      <p:sp>
        <p:nvSpPr>
          <p:cNvPr id="136" name="TextBox 135"/>
          <p:cNvSpPr txBox="1">
            <a:spLocks/>
          </p:cNvSpPr>
          <p:nvPr/>
        </p:nvSpPr>
        <p:spPr>
          <a:xfrm>
            <a:off x="7480409" y="4890521"/>
            <a:ext cx="3547424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 smtClean="0"/>
              <a:t>Ensure alignment with Ability solution</a:t>
            </a:r>
            <a:endParaRPr lang="en-US" sz="1100" dirty="0"/>
          </a:p>
        </p:txBody>
      </p:sp>
      <p:sp>
        <p:nvSpPr>
          <p:cNvPr id="137" name="TextBox 136"/>
          <p:cNvSpPr txBox="1">
            <a:spLocks/>
          </p:cNvSpPr>
          <p:nvPr/>
        </p:nvSpPr>
        <p:spPr>
          <a:xfrm>
            <a:off x="3291302" y="4890521"/>
            <a:ext cx="2611015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100" dirty="0" smtClean="0">
                <a:solidFill>
                  <a:srgbClr val="000000"/>
                </a:solidFill>
              </a:rPr>
              <a:t>Ability platform prod. manager -  Sean P./</a:t>
            </a:r>
            <a:r>
              <a:rPr lang="en-US" sz="1100" b="1" dirty="0" smtClean="0">
                <a:solidFill>
                  <a:srgbClr val="000000"/>
                </a:solidFill>
              </a:rPr>
              <a:t>Simo S.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sp>
        <p:nvSpPr>
          <p:cNvPr id="138" name="TextBox 137"/>
          <p:cNvSpPr txBox="1">
            <a:spLocks/>
          </p:cNvSpPr>
          <p:nvPr/>
        </p:nvSpPr>
        <p:spPr>
          <a:xfrm>
            <a:off x="6039478" y="4890521"/>
            <a:ext cx="146600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As needed</a:t>
            </a:r>
            <a:endParaRPr lang="en-US" sz="1100" dirty="0" smtClean="0"/>
          </a:p>
        </p:txBody>
      </p:sp>
      <p:cxnSp>
        <p:nvCxnSpPr>
          <p:cNvPr id="97" name="Straight Connector 96"/>
          <p:cNvCxnSpPr>
            <a:cxnSpLocks/>
          </p:cNvCxnSpPr>
          <p:nvPr/>
        </p:nvCxnSpPr>
        <p:spPr>
          <a:xfrm>
            <a:off x="3295649" y="3353149"/>
            <a:ext cx="40476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/>
          </p:cNvCxnSpPr>
          <p:nvPr/>
        </p:nvCxnSpPr>
        <p:spPr>
          <a:xfrm>
            <a:off x="3295649" y="5540483"/>
            <a:ext cx="3657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</p:cNvCxnSpPr>
          <p:nvPr/>
        </p:nvCxnSpPr>
        <p:spPr>
          <a:xfrm>
            <a:off x="3295649" y="4051051"/>
            <a:ext cx="40476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Marvinfilledtextbox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606173" y="4362459"/>
            <a:ext cx="1597175" cy="1394674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vert="horz" lIns="76200" tIns="76200" rIns="76200" bIns="762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100" b="1" dirty="0" smtClean="0">
                <a:solidFill>
                  <a:schemeClr val="bg1"/>
                </a:solidFill>
              </a:rPr>
              <a:t>Extended team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>
            <a:off x="3295649" y="3787020"/>
            <a:ext cx="77260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cxnSpLocks/>
          </p:cNvCxnSpPr>
          <p:nvPr/>
        </p:nvCxnSpPr>
        <p:spPr>
          <a:xfrm>
            <a:off x="3295649" y="4315082"/>
            <a:ext cx="77260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3295649" y="4843144"/>
            <a:ext cx="77260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</p:cNvCxnSpPr>
          <p:nvPr/>
        </p:nvCxnSpPr>
        <p:spPr>
          <a:xfrm>
            <a:off x="3295649" y="4579113"/>
            <a:ext cx="77260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cxnSpLocks/>
          </p:cNvCxnSpPr>
          <p:nvPr/>
        </p:nvCxnSpPr>
        <p:spPr>
          <a:xfrm>
            <a:off x="3295649" y="5276452"/>
            <a:ext cx="77260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0982963" y="3382414"/>
            <a:ext cx="1128405" cy="167738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6200" tIns="76200" rIns="76200" bIns="76200" rtlCol="0" anchor="ctr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2 McKinsey consultants supporting across all workstreams, pot. including a </a:t>
            </a:r>
            <a:r>
              <a:rPr lang="en-US" sz="1100" b="1" dirty="0" err="1" smtClean="0">
                <a:solidFill>
                  <a:schemeClr val="bg1"/>
                </a:solidFill>
              </a:rPr>
              <a:t>UX</a:t>
            </a:r>
            <a:r>
              <a:rPr lang="en-US" sz="1100" b="1" dirty="0" smtClean="0">
                <a:solidFill>
                  <a:schemeClr val="bg1"/>
                </a:solidFill>
              </a:rPr>
              <a:t> designer for mockup design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91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Introduction and expectation setting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Objectives, </a:t>
            </a:r>
            <a:r>
              <a:rPr lang="en-US" sz="1900" dirty="0" err="1">
                <a:solidFill>
                  <a:schemeClr val="tx1"/>
                </a:solidFill>
              </a:rPr>
              <a:t>workplan</a:t>
            </a:r>
            <a:r>
              <a:rPr lang="en-US" sz="1900" dirty="0">
                <a:solidFill>
                  <a:schemeClr val="tx1"/>
                </a:solidFill>
              </a:rPr>
              <a:t> and governance</a:t>
            </a: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OEM/distributor segmentation and workshop/interview concept </a:t>
            </a: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Value creation hypotheses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Engagement plan and </a:t>
            </a:r>
            <a:r>
              <a:rPr lang="en-US" sz="1900" dirty="0" err="1" smtClean="0">
                <a:solidFill>
                  <a:schemeClr val="tx1"/>
                </a:solidFill>
              </a:rPr>
              <a:t>Liebherr</a:t>
            </a:r>
            <a:r>
              <a:rPr lang="en-US" sz="1900" dirty="0" smtClean="0">
                <a:solidFill>
                  <a:schemeClr val="tx1"/>
                </a:solidFill>
              </a:rPr>
              <a:t> workshop debrief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Open 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0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Object 8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04" name="think-cell Slide" r:id="rId12" imgW="526" imgH="526" progId="TCLayout.ActiveDocument.1">
                  <p:embed/>
                </p:oleObj>
              </mc:Choice>
              <mc:Fallback>
                <p:oleObj name="think-cell Slide" r:id="rId12" imgW="526" imgH="5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attractiveness </a:t>
            </a:r>
            <a:r>
              <a:rPr lang="en-US" dirty="0"/>
              <a:t>for ABB </a:t>
            </a:r>
            <a:r>
              <a:rPr lang="en-US" dirty="0" smtClean="0"/>
              <a:t>of digitally enabled services depends </a:t>
            </a:r>
            <a:r>
              <a:rPr lang="en-US" dirty="0"/>
              <a:t>on the depth of </a:t>
            </a:r>
            <a:r>
              <a:rPr lang="en-US" spc="-20" dirty="0"/>
              <a:t>value creation and the scalability of the solution</a:t>
            </a:r>
            <a:endParaRPr lang="de-CH" spc="-20" dirty="0"/>
          </a:p>
        </p:txBody>
      </p:sp>
      <p:sp>
        <p:nvSpPr>
          <p:cNvPr id="65" name="Rectangle 64"/>
          <p:cNvSpPr>
            <a:spLocks/>
          </p:cNvSpPr>
          <p:nvPr/>
        </p:nvSpPr>
        <p:spPr bwMode="auto">
          <a:xfrm>
            <a:off x="1380660" y="5609804"/>
            <a:ext cx="9795339" cy="688581"/>
          </a:xfrm>
          <a:prstGeom prst="rect">
            <a:avLst/>
          </a:prstGeom>
          <a:solidFill>
            <a:schemeClr val="accent1">
              <a:alpha val="79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41324" tIns="41324" rIns="41324" bIns="41324" anchor="ctr" anchorCtr="0">
            <a:noAutofit/>
          </a:bodyPr>
          <a:lstStyle/>
          <a:p>
            <a:pPr marL="1028700" defTabSz="513717">
              <a:buClr>
                <a:srgbClr val="FFFFFF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The revenue impact potential and margin split for ABB and the OEMs/distributors have to be assessed in a next step (e.g., based on current business with ABB, share of wallet, potential upselling)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1" name="Group 70"/>
          <p:cNvGrpSpPr>
            <a:grpSpLocks/>
          </p:cNvGrpSpPr>
          <p:nvPr/>
        </p:nvGrpSpPr>
        <p:grpSpPr bwMode="gray">
          <a:xfrm>
            <a:off x="1838009" y="5607615"/>
            <a:ext cx="559116" cy="575348"/>
            <a:chOff x="12353925" y="266700"/>
            <a:chExt cx="1082675" cy="1012825"/>
          </a:xfrm>
          <a:solidFill>
            <a:schemeClr val="bg1"/>
          </a:solidFill>
        </p:grpSpPr>
        <p:sp>
          <p:nvSpPr>
            <p:cNvPr id="72" name="Freeform 8"/>
            <p:cNvSpPr>
              <a:spLocks/>
            </p:cNvSpPr>
            <p:nvPr/>
          </p:nvSpPr>
          <p:spPr bwMode="gray">
            <a:xfrm>
              <a:off x="13100050" y="536575"/>
              <a:ext cx="273050" cy="742950"/>
            </a:xfrm>
            <a:custGeom>
              <a:avLst/>
              <a:gdLst>
                <a:gd name="T0" fmla="*/ 73 w 73"/>
                <a:gd name="T1" fmla="*/ 1 h 198"/>
                <a:gd name="T2" fmla="*/ 73 w 73"/>
                <a:gd name="T3" fmla="*/ 198 h 198"/>
                <a:gd name="T4" fmla="*/ 1 w 73"/>
                <a:gd name="T5" fmla="*/ 198 h 198"/>
                <a:gd name="T6" fmla="*/ 1 w 73"/>
                <a:gd name="T7" fmla="*/ 190 h 198"/>
                <a:gd name="T8" fmla="*/ 0 w 73"/>
                <a:gd name="T9" fmla="*/ 76 h 198"/>
                <a:gd name="T10" fmla="*/ 3 w 73"/>
                <a:gd name="T11" fmla="*/ 69 h 198"/>
                <a:gd name="T12" fmla="*/ 70 w 73"/>
                <a:gd name="T13" fmla="*/ 3 h 198"/>
                <a:gd name="T14" fmla="*/ 72 w 73"/>
                <a:gd name="T15" fmla="*/ 0 h 198"/>
                <a:gd name="T16" fmla="*/ 73 w 73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98">
                  <a:moveTo>
                    <a:pt x="73" y="1"/>
                  </a:moveTo>
                  <a:cubicBezTo>
                    <a:pt x="73" y="67"/>
                    <a:pt x="73" y="133"/>
                    <a:pt x="73" y="198"/>
                  </a:cubicBezTo>
                  <a:cubicBezTo>
                    <a:pt x="49" y="198"/>
                    <a:pt x="25" y="198"/>
                    <a:pt x="1" y="198"/>
                  </a:cubicBezTo>
                  <a:cubicBezTo>
                    <a:pt x="1" y="196"/>
                    <a:pt x="1" y="193"/>
                    <a:pt x="1" y="190"/>
                  </a:cubicBezTo>
                  <a:cubicBezTo>
                    <a:pt x="1" y="152"/>
                    <a:pt x="1" y="114"/>
                    <a:pt x="0" y="76"/>
                  </a:cubicBezTo>
                  <a:cubicBezTo>
                    <a:pt x="0" y="73"/>
                    <a:pt x="1" y="71"/>
                    <a:pt x="3" y="69"/>
                  </a:cubicBezTo>
                  <a:cubicBezTo>
                    <a:pt x="25" y="47"/>
                    <a:pt x="48" y="25"/>
                    <a:pt x="70" y="3"/>
                  </a:cubicBezTo>
                  <a:cubicBezTo>
                    <a:pt x="70" y="2"/>
                    <a:pt x="71" y="1"/>
                    <a:pt x="72" y="0"/>
                  </a:cubicBezTo>
                  <a:cubicBezTo>
                    <a:pt x="72" y="1"/>
                    <a:pt x="72" y="1"/>
                    <a:pt x="7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chemeClr val="lt1"/>
                </a:buClr>
              </a:pPr>
              <a:endParaRPr lang="en-US" sz="1300" b="1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gray">
            <a:xfrm>
              <a:off x="12353925" y="266700"/>
              <a:ext cx="1082675" cy="723900"/>
            </a:xfrm>
            <a:custGeom>
              <a:avLst/>
              <a:gdLst>
                <a:gd name="T0" fmla="*/ 145 w 289"/>
                <a:gd name="T1" fmla="*/ 158 h 193"/>
                <a:gd name="T2" fmla="*/ 91 w 289"/>
                <a:gd name="T3" fmla="*/ 103 h 193"/>
                <a:gd name="T4" fmla="*/ 1 w 289"/>
                <a:gd name="T5" fmla="*/ 193 h 193"/>
                <a:gd name="T6" fmla="*/ 1 w 289"/>
                <a:gd name="T7" fmla="*/ 180 h 193"/>
                <a:gd name="T8" fmla="*/ 10 w 289"/>
                <a:gd name="T9" fmla="*/ 159 h 193"/>
                <a:gd name="T10" fmla="*/ 88 w 289"/>
                <a:gd name="T11" fmla="*/ 80 h 193"/>
                <a:gd name="T12" fmla="*/ 91 w 289"/>
                <a:gd name="T13" fmla="*/ 77 h 193"/>
                <a:gd name="T14" fmla="*/ 144 w 289"/>
                <a:gd name="T15" fmla="*/ 131 h 193"/>
                <a:gd name="T16" fmla="*/ 256 w 289"/>
                <a:gd name="T17" fmla="*/ 21 h 193"/>
                <a:gd name="T18" fmla="*/ 236 w 289"/>
                <a:gd name="T19" fmla="*/ 1 h 193"/>
                <a:gd name="T20" fmla="*/ 236 w 289"/>
                <a:gd name="T21" fmla="*/ 0 h 193"/>
                <a:gd name="T22" fmla="*/ 289 w 289"/>
                <a:gd name="T23" fmla="*/ 0 h 193"/>
                <a:gd name="T24" fmla="*/ 289 w 289"/>
                <a:gd name="T25" fmla="*/ 53 h 193"/>
                <a:gd name="T26" fmla="*/ 270 w 289"/>
                <a:gd name="T27" fmla="*/ 33 h 193"/>
                <a:gd name="T28" fmla="*/ 145 w 289"/>
                <a:gd name="T29" fmla="*/ 15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93">
                  <a:moveTo>
                    <a:pt x="145" y="158"/>
                  </a:moveTo>
                  <a:cubicBezTo>
                    <a:pt x="127" y="139"/>
                    <a:pt x="109" y="121"/>
                    <a:pt x="91" y="103"/>
                  </a:cubicBezTo>
                  <a:cubicBezTo>
                    <a:pt x="61" y="133"/>
                    <a:pt x="31" y="163"/>
                    <a:pt x="1" y="193"/>
                  </a:cubicBezTo>
                  <a:cubicBezTo>
                    <a:pt x="1" y="188"/>
                    <a:pt x="2" y="184"/>
                    <a:pt x="1" y="180"/>
                  </a:cubicBezTo>
                  <a:cubicBezTo>
                    <a:pt x="0" y="171"/>
                    <a:pt x="3" y="165"/>
                    <a:pt x="10" y="159"/>
                  </a:cubicBezTo>
                  <a:cubicBezTo>
                    <a:pt x="36" y="133"/>
                    <a:pt x="62" y="106"/>
                    <a:pt x="88" y="80"/>
                  </a:cubicBezTo>
                  <a:cubicBezTo>
                    <a:pt x="89" y="79"/>
                    <a:pt x="90" y="79"/>
                    <a:pt x="91" y="77"/>
                  </a:cubicBezTo>
                  <a:cubicBezTo>
                    <a:pt x="109" y="96"/>
                    <a:pt x="127" y="114"/>
                    <a:pt x="144" y="131"/>
                  </a:cubicBezTo>
                  <a:cubicBezTo>
                    <a:pt x="182" y="94"/>
                    <a:pt x="219" y="57"/>
                    <a:pt x="256" y="21"/>
                  </a:cubicBezTo>
                  <a:cubicBezTo>
                    <a:pt x="249" y="14"/>
                    <a:pt x="242" y="7"/>
                    <a:pt x="236" y="1"/>
                  </a:cubicBezTo>
                  <a:cubicBezTo>
                    <a:pt x="236" y="1"/>
                    <a:pt x="236" y="0"/>
                    <a:pt x="236" y="0"/>
                  </a:cubicBezTo>
                  <a:cubicBezTo>
                    <a:pt x="254" y="0"/>
                    <a:pt x="272" y="0"/>
                    <a:pt x="289" y="0"/>
                  </a:cubicBezTo>
                  <a:cubicBezTo>
                    <a:pt x="289" y="18"/>
                    <a:pt x="289" y="35"/>
                    <a:pt x="289" y="53"/>
                  </a:cubicBezTo>
                  <a:cubicBezTo>
                    <a:pt x="283" y="46"/>
                    <a:pt x="276" y="40"/>
                    <a:pt x="270" y="33"/>
                  </a:cubicBezTo>
                  <a:cubicBezTo>
                    <a:pt x="228" y="75"/>
                    <a:pt x="187" y="116"/>
                    <a:pt x="145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chemeClr val="lt1"/>
                </a:buClr>
              </a:pPr>
              <a:endParaRPr lang="en-US" sz="1300" b="1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74" name="Freeform 10"/>
            <p:cNvSpPr>
              <a:spLocks/>
            </p:cNvSpPr>
            <p:nvPr/>
          </p:nvSpPr>
          <p:spPr bwMode="gray">
            <a:xfrm>
              <a:off x="12765088" y="873125"/>
              <a:ext cx="266700" cy="406400"/>
            </a:xfrm>
            <a:custGeom>
              <a:avLst/>
              <a:gdLst>
                <a:gd name="T0" fmla="*/ 0 w 71"/>
                <a:gd name="T1" fmla="*/ 2 h 108"/>
                <a:gd name="T2" fmla="*/ 36 w 71"/>
                <a:gd name="T3" fmla="*/ 36 h 108"/>
                <a:gd name="T4" fmla="*/ 71 w 71"/>
                <a:gd name="T5" fmla="*/ 0 h 108"/>
                <a:gd name="T6" fmla="*/ 71 w 71"/>
                <a:gd name="T7" fmla="*/ 1 h 108"/>
                <a:gd name="T8" fmla="*/ 71 w 71"/>
                <a:gd name="T9" fmla="*/ 108 h 108"/>
                <a:gd name="T10" fmla="*/ 0 w 71"/>
                <a:gd name="T11" fmla="*/ 108 h 108"/>
                <a:gd name="T12" fmla="*/ 0 w 71"/>
                <a:gd name="T13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08">
                  <a:moveTo>
                    <a:pt x="0" y="2"/>
                  </a:moveTo>
                  <a:cubicBezTo>
                    <a:pt x="12" y="13"/>
                    <a:pt x="23" y="24"/>
                    <a:pt x="36" y="36"/>
                  </a:cubicBezTo>
                  <a:cubicBezTo>
                    <a:pt x="47" y="24"/>
                    <a:pt x="59" y="12"/>
                    <a:pt x="71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37"/>
                    <a:pt x="71" y="72"/>
                    <a:pt x="71" y="108"/>
                  </a:cubicBezTo>
                  <a:cubicBezTo>
                    <a:pt x="48" y="108"/>
                    <a:pt x="24" y="108"/>
                    <a:pt x="0" y="108"/>
                  </a:cubicBezTo>
                  <a:cubicBezTo>
                    <a:pt x="0" y="73"/>
                    <a:pt x="0" y="37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chemeClr val="lt1"/>
                </a:buClr>
              </a:pPr>
              <a:endParaRPr lang="en-US" sz="1300" b="1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gray">
            <a:xfrm>
              <a:off x="12423775" y="809625"/>
              <a:ext cx="269875" cy="469900"/>
            </a:xfrm>
            <a:custGeom>
              <a:avLst/>
              <a:gdLst>
                <a:gd name="T0" fmla="*/ 72 w 72"/>
                <a:gd name="T1" fmla="*/ 125 h 125"/>
                <a:gd name="T2" fmla="*/ 0 w 72"/>
                <a:gd name="T3" fmla="*/ 125 h 125"/>
                <a:gd name="T4" fmla="*/ 0 w 72"/>
                <a:gd name="T5" fmla="*/ 122 h 125"/>
                <a:gd name="T6" fmla="*/ 0 w 72"/>
                <a:gd name="T7" fmla="*/ 74 h 125"/>
                <a:gd name="T8" fmla="*/ 2 w 72"/>
                <a:gd name="T9" fmla="*/ 70 h 125"/>
                <a:gd name="T10" fmla="*/ 70 w 72"/>
                <a:gd name="T11" fmla="*/ 2 h 125"/>
                <a:gd name="T12" fmla="*/ 72 w 72"/>
                <a:gd name="T13" fmla="*/ 0 h 125"/>
                <a:gd name="T14" fmla="*/ 72 w 72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25">
                  <a:moveTo>
                    <a:pt x="72" y="125"/>
                  </a:moveTo>
                  <a:cubicBezTo>
                    <a:pt x="48" y="125"/>
                    <a:pt x="24" y="125"/>
                    <a:pt x="0" y="125"/>
                  </a:cubicBezTo>
                  <a:cubicBezTo>
                    <a:pt x="0" y="124"/>
                    <a:pt x="0" y="123"/>
                    <a:pt x="0" y="122"/>
                  </a:cubicBezTo>
                  <a:cubicBezTo>
                    <a:pt x="0" y="106"/>
                    <a:pt x="0" y="90"/>
                    <a:pt x="0" y="74"/>
                  </a:cubicBezTo>
                  <a:cubicBezTo>
                    <a:pt x="0" y="72"/>
                    <a:pt x="1" y="71"/>
                    <a:pt x="2" y="70"/>
                  </a:cubicBezTo>
                  <a:cubicBezTo>
                    <a:pt x="24" y="47"/>
                    <a:pt x="47" y="24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ubicBezTo>
                    <a:pt x="72" y="42"/>
                    <a:pt x="72" y="84"/>
                    <a:pt x="72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chemeClr val="lt1"/>
                </a:buClr>
              </a:pPr>
              <a:endParaRPr lang="en-US" sz="1300" b="1">
                <a:solidFill>
                  <a:schemeClr val="lt1"/>
                </a:solidFill>
                <a:latin typeface="+mn-lt"/>
              </a:endParaRPr>
            </a:p>
          </p:txBody>
        </p:sp>
      </p:grpSp>
      <p:sp>
        <p:nvSpPr>
          <p:cNvPr id="95" name="Rectangle 6"/>
          <p:cNvSpPr>
            <a:spLocks/>
          </p:cNvSpPr>
          <p:nvPr/>
        </p:nvSpPr>
        <p:spPr>
          <a:xfrm>
            <a:off x="3554199" y="1849648"/>
            <a:ext cx="5026678" cy="315518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914400 w 1005840"/>
              <a:gd name="connsiteY0" fmla="*/ 0 h 914400"/>
              <a:gd name="connsiteX1" fmla="*/ 914400 w 1005840"/>
              <a:gd name="connsiteY1" fmla="*/ 914400 h 914400"/>
              <a:gd name="connsiteX2" fmla="*/ 0 w 1005840"/>
              <a:gd name="connsiteY2" fmla="*/ 914400 h 914400"/>
              <a:gd name="connsiteX3" fmla="*/ 0 w 1005840"/>
              <a:gd name="connsiteY3" fmla="*/ 0 h 914400"/>
              <a:gd name="connsiteX4" fmla="*/ 1005840 w 1005840"/>
              <a:gd name="connsiteY4" fmla="*/ 91440 h 914400"/>
              <a:gd name="connsiteX0" fmla="*/ 914400 w 914400"/>
              <a:gd name="connsiteY0" fmla="*/ 0 h 914400"/>
              <a:gd name="connsiteX1" fmla="*/ 914400 w 914400"/>
              <a:gd name="connsiteY1" fmla="*/ 914400 h 914400"/>
              <a:gd name="connsiteX2" fmla="*/ 0 w 914400"/>
              <a:gd name="connsiteY2" fmla="*/ 914400 h 914400"/>
              <a:gd name="connsiteX3" fmla="*/ 0 w 914400"/>
              <a:gd name="connsiteY3" fmla="*/ 0 h 914400"/>
              <a:gd name="connsiteX0" fmla="*/ 914400 w 914400"/>
              <a:gd name="connsiteY0" fmla="*/ 914400 h 914400"/>
              <a:gd name="connsiteX1" fmla="*/ 0 w 914400"/>
              <a:gd name="connsiteY1" fmla="*/ 914400 h 914400"/>
              <a:gd name="connsiteX2" fmla="*/ 0 w 914400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914400">
                <a:moveTo>
                  <a:pt x="914400" y="914400"/>
                </a:moveTo>
                <a:lnTo>
                  <a:pt x="0" y="9144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 smtClean="0">
              <a:solidFill>
                <a:schemeClr val="tx1"/>
              </a:solidFill>
            </a:endParaRPr>
          </a:p>
        </p:txBody>
      </p:sp>
      <p:sp>
        <p:nvSpPr>
          <p:cNvPr id="96" name="Rectangle 286"/>
          <p:cNvSpPr txBox="1">
            <a:spLocks noChangeArrowheads="1"/>
          </p:cNvSpPr>
          <p:nvPr/>
        </p:nvSpPr>
        <p:spPr bwMode="auto">
          <a:xfrm>
            <a:off x="4186830" y="5130046"/>
            <a:ext cx="3600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500" dirty="0" smtClean="0">
                <a:solidFill>
                  <a:schemeClr val="tx2"/>
                </a:solidFill>
              </a:rPr>
              <a:t>ABB value creation opportunity</a:t>
            </a:r>
          </a:p>
          <a:p>
            <a:pPr algn="r"/>
            <a:r>
              <a:rPr lang="en-US" sz="1500" dirty="0" smtClean="0">
                <a:solidFill>
                  <a:schemeClr val="tx2"/>
                </a:solidFill>
              </a:rPr>
              <a:t>(excl. margin split)</a:t>
            </a:r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95250" y="2735237"/>
            <a:ext cx="1569876" cy="2209795"/>
            <a:chOff x="3895250" y="2790653"/>
            <a:chExt cx="1569876" cy="2209795"/>
          </a:xfrm>
        </p:grpSpPr>
        <p:sp>
          <p:nvSpPr>
            <p:cNvPr id="97" name="Oval 21"/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3895251" y="2790653"/>
              <a:ext cx="1569875" cy="2209795"/>
            </a:xfrm>
            <a:prstGeom prst="ellipse">
              <a:avLst/>
            </a:prstGeom>
            <a:blipFill>
              <a:blip r:embed="rId1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 t="-4490" b="-4490"/>
              </a:stretch>
            </a:blip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defPPr>
                <a:defRPr lang="en-US"/>
              </a:defPPr>
              <a:lvl1pPr marL="0" lvl="0" indent="0" algn="ctr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sz="1600" baseline="0">
                  <a:solidFill>
                    <a:schemeClr val="bg1"/>
                  </a:solidFill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endParaRPr lang="de-CH" sz="1500" dirty="0"/>
            </a:p>
          </p:txBody>
        </p:sp>
        <p:sp>
          <p:nvSpPr>
            <p:cNvPr id="108" name="Oval 21"/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3895250" y="2790653"/>
              <a:ext cx="1569875" cy="220979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vert="horz" lIns="3810" tIns="0" rIns="3810" bIns="182880" rtlCol="0" anchor="ctr" anchorCtr="1">
              <a:noAutofit/>
            </a:bodyPr>
            <a:lstStyle>
              <a:defPPr>
                <a:defRPr lang="en-US"/>
              </a:defPPr>
              <a:lvl1pPr marL="0" lvl="0" indent="0" algn="ctr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sz="1600" baseline="0">
                  <a:solidFill>
                    <a:schemeClr val="bg1"/>
                  </a:solidFill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sz="1500" dirty="0" smtClean="0"/>
                <a:t>Logistical distributors</a:t>
              </a:r>
            </a:p>
            <a:p>
              <a:endParaRPr lang="en-US" sz="15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66716" y="3915406"/>
              <a:ext cx="517027" cy="723360"/>
              <a:chOff x="4466716" y="3915406"/>
              <a:chExt cx="517027" cy="723360"/>
            </a:xfrm>
          </p:grpSpPr>
          <p:sp>
            <p:nvSpPr>
              <p:cNvPr id="109" name="Freeform 122"/>
              <p:cNvSpPr>
                <a:spLocks noEditPoints="1"/>
              </p:cNvSpPr>
              <p:nvPr/>
            </p:nvSpPr>
            <p:spPr bwMode="auto">
              <a:xfrm>
                <a:off x="4466716" y="3915406"/>
                <a:ext cx="379257" cy="723360"/>
              </a:xfrm>
              <a:custGeom>
                <a:avLst/>
                <a:gdLst>
                  <a:gd name="T0" fmla="*/ 73 w 160"/>
                  <a:gd name="T1" fmla="*/ 17 h 256"/>
                  <a:gd name="T2" fmla="*/ 56 w 160"/>
                  <a:gd name="T3" fmla="*/ 0 h 256"/>
                  <a:gd name="T4" fmla="*/ 39 w 160"/>
                  <a:gd name="T5" fmla="*/ 17 h 256"/>
                  <a:gd name="T6" fmla="*/ 56 w 160"/>
                  <a:gd name="T7" fmla="*/ 42 h 256"/>
                  <a:gd name="T8" fmla="*/ 73 w 160"/>
                  <a:gd name="T9" fmla="*/ 17 h 256"/>
                  <a:gd name="T10" fmla="*/ 25 w 160"/>
                  <a:gd name="T11" fmla="*/ 154 h 256"/>
                  <a:gd name="T12" fmla="*/ 40 w 160"/>
                  <a:gd name="T13" fmla="*/ 253 h 256"/>
                  <a:gd name="T14" fmla="*/ 70 w 160"/>
                  <a:gd name="T15" fmla="*/ 253 h 256"/>
                  <a:gd name="T16" fmla="*/ 85 w 160"/>
                  <a:gd name="T17" fmla="*/ 133 h 256"/>
                  <a:gd name="T18" fmla="*/ 85 w 160"/>
                  <a:gd name="T19" fmla="*/ 78 h 256"/>
                  <a:gd name="T20" fmla="*/ 99 w 160"/>
                  <a:gd name="T21" fmla="*/ 73 h 256"/>
                  <a:gd name="T22" fmla="*/ 159 w 160"/>
                  <a:gd name="T23" fmla="*/ 50 h 256"/>
                  <a:gd name="T24" fmla="*/ 155 w 160"/>
                  <a:gd name="T25" fmla="*/ 36 h 256"/>
                  <a:gd name="T26" fmla="*/ 119 w 160"/>
                  <a:gd name="T27" fmla="*/ 53 h 256"/>
                  <a:gd name="T28" fmla="*/ 69 w 160"/>
                  <a:gd name="T29" fmla="*/ 41 h 256"/>
                  <a:gd name="T30" fmla="*/ 55 w 160"/>
                  <a:gd name="T31" fmla="*/ 83 h 256"/>
                  <a:gd name="T32" fmla="*/ 41 w 160"/>
                  <a:gd name="T33" fmla="*/ 41 h 256"/>
                  <a:gd name="T34" fmla="*/ 25 w 160"/>
                  <a:gd name="T35" fmla="*/ 154 h 256"/>
                  <a:gd name="T36" fmla="*/ 55 w 160"/>
                  <a:gd name="T37" fmla="*/ 45 h 256"/>
                  <a:gd name="T38" fmla="*/ 52 w 160"/>
                  <a:gd name="T39" fmla="*/ 53 h 256"/>
                  <a:gd name="T40" fmla="*/ 55 w 160"/>
                  <a:gd name="T41" fmla="*/ 76 h 256"/>
                  <a:gd name="T42" fmla="*/ 59 w 160"/>
                  <a:gd name="T43" fmla="*/ 53 h 256"/>
                  <a:gd name="T44" fmla="*/ 55 w 160"/>
                  <a:gd name="T45" fmla="*/ 4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0" h="256">
                    <a:moveTo>
                      <a:pt x="73" y="17"/>
                    </a:moveTo>
                    <a:cubicBezTo>
                      <a:pt x="73" y="7"/>
                      <a:pt x="65" y="0"/>
                      <a:pt x="56" y="0"/>
                    </a:cubicBezTo>
                    <a:cubicBezTo>
                      <a:pt x="46" y="0"/>
                      <a:pt x="39" y="7"/>
                      <a:pt x="39" y="17"/>
                    </a:cubicBezTo>
                    <a:cubicBezTo>
                      <a:pt x="39" y="26"/>
                      <a:pt x="46" y="42"/>
                      <a:pt x="56" y="42"/>
                    </a:cubicBezTo>
                    <a:cubicBezTo>
                      <a:pt x="65" y="42"/>
                      <a:pt x="73" y="26"/>
                      <a:pt x="73" y="17"/>
                    </a:cubicBezTo>
                    <a:close/>
                    <a:moveTo>
                      <a:pt x="25" y="154"/>
                    </a:moveTo>
                    <a:cubicBezTo>
                      <a:pt x="27" y="162"/>
                      <a:pt x="30" y="189"/>
                      <a:pt x="40" y="253"/>
                    </a:cubicBezTo>
                    <a:cubicBezTo>
                      <a:pt x="48" y="256"/>
                      <a:pt x="63" y="256"/>
                      <a:pt x="70" y="253"/>
                    </a:cubicBezTo>
                    <a:cubicBezTo>
                      <a:pt x="78" y="212"/>
                      <a:pt x="83" y="169"/>
                      <a:pt x="85" y="133"/>
                    </a:cubicBezTo>
                    <a:cubicBezTo>
                      <a:pt x="85" y="137"/>
                      <a:pt x="87" y="105"/>
                      <a:pt x="85" y="78"/>
                    </a:cubicBezTo>
                    <a:cubicBezTo>
                      <a:pt x="86" y="72"/>
                      <a:pt x="94" y="73"/>
                      <a:pt x="99" y="73"/>
                    </a:cubicBezTo>
                    <a:cubicBezTo>
                      <a:pt x="130" y="73"/>
                      <a:pt x="148" y="60"/>
                      <a:pt x="159" y="50"/>
                    </a:cubicBezTo>
                    <a:cubicBezTo>
                      <a:pt x="160" y="42"/>
                      <a:pt x="155" y="36"/>
                      <a:pt x="155" y="36"/>
                    </a:cubicBezTo>
                    <a:cubicBezTo>
                      <a:pt x="155" y="36"/>
                      <a:pt x="132" y="51"/>
                      <a:pt x="119" y="53"/>
                    </a:cubicBezTo>
                    <a:cubicBezTo>
                      <a:pt x="106" y="55"/>
                      <a:pt x="89" y="41"/>
                      <a:pt x="69" y="41"/>
                    </a:cubicBezTo>
                    <a:cubicBezTo>
                      <a:pt x="69" y="41"/>
                      <a:pt x="60" y="63"/>
                      <a:pt x="55" y="83"/>
                    </a:cubicBezTo>
                    <a:cubicBezTo>
                      <a:pt x="51" y="63"/>
                      <a:pt x="41" y="41"/>
                      <a:pt x="41" y="41"/>
                    </a:cubicBezTo>
                    <a:cubicBezTo>
                      <a:pt x="6" y="41"/>
                      <a:pt x="0" y="115"/>
                      <a:pt x="25" y="154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49" y="48"/>
                      <a:pt x="52" y="53"/>
                    </a:cubicBezTo>
                    <a:cubicBezTo>
                      <a:pt x="53" y="56"/>
                      <a:pt x="54" y="65"/>
                      <a:pt x="55" y="76"/>
                    </a:cubicBezTo>
                    <a:cubicBezTo>
                      <a:pt x="56" y="65"/>
                      <a:pt x="58" y="56"/>
                      <a:pt x="59" y="53"/>
                    </a:cubicBezTo>
                    <a:cubicBezTo>
                      <a:pt x="61" y="48"/>
                      <a:pt x="59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10" name="Freeform 123"/>
              <p:cNvSpPr>
                <a:spLocks/>
              </p:cNvSpPr>
              <p:nvPr/>
            </p:nvSpPr>
            <p:spPr bwMode="auto">
              <a:xfrm>
                <a:off x="4643186" y="3957849"/>
                <a:ext cx="340557" cy="437338"/>
              </a:xfrm>
              <a:custGeom>
                <a:avLst/>
                <a:gdLst>
                  <a:gd name="T0" fmla="*/ 144 w 144"/>
                  <a:gd name="T1" fmla="*/ 0 h 155"/>
                  <a:gd name="T2" fmla="*/ 144 w 144"/>
                  <a:gd name="T3" fmla="*/ 132 h 155"/>
                  <a:gd name="T4" fmla="*/ 121 w 144"/>
                  <a:gd name="T5" fmla="*/ 155 h 155"/>
                  <a:gd name="T6" fmla="*/ 0 w 144"/>
                  <a:gd name="T7" fmla="*/ 155 h 155"/>
                  <a:gd name="T8" fmla="*/ 0 w 144"/>
                  <a:gd name="T9" fmla="*/ 142 h 155"/>
                  <a:gd name="T10" fmla="*/ 121 w 144"/>
                  <a:gd name="T11" fmla="*/ 142 h 155"/>
                  <a:gd name="T12" fmla="*/ 131 w 144"/>
                  <a:gd name="T13" fmla="*/ 132 h 155"/>
                  <a:gd name="T14" fmla="*/ 131 w 144"/>
                  <a:gd name="T15" fmla="*/ 0 h 155"/>
                  <a:gd name="T16" fmla="*/ 144 w 144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55">
                    <a:moveTo>
                      <a:pt x="144" y="0"/>
                    </a:move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4" y="145"/>
                      <a:pt x="134" y="155"/>
                      <a:pt x="121" y="155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21" y="142"/>
                      <a:pt x="121" y="142"/>
                      <a:pt x="121" y="142"/>
                    </a:cubicBezTo>
                    <a:cubicBezTo>
                      <a:pt x="127" y="142"/>
                      <a:pt x="131" y="138"/>
                      <a:pt x="131" y="132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11" name="Freeform 124"/>
              <p:cNvSpPr>
                <a:spLocks/>
              </p:cNvSpPr>
              <p:nvPr/>
            </p:nvSpPr>
            <p:spPr bwMode="auto">
              <a:xfrm>
                <a:off x="4633898" y="4027971"/>
                <a:ext cx="287925" cy="287868"/>
              </a:xfrm>
              <a:custGeom>
                <a:avLst/>
                <a:gdLst>
                  <a:gd name="T0" fmla="*/ 35 w 186"/>
                  <a:gd name="T1" fmla="*/ 156 h 156"/>
                  <a:gd name="T2" fmla="*/ 0 w 186"/>
                  <a:gd name="T3" fmla="*/ 123 h 156"/>
                  <a:gd name="T4" fmla="*/ 10 w 186"/>
                  <a:gd name="T5" fmla="*/ 112 h 156"/>
                  <a:gd name="T6" fmla="*/ 33 w 186"/>
                  <a:gd name="T7" fmla="*/ 133 h 156"/>
                  <a:gd name="T8" fmla="*/ 61 w 186"/>
                  <a:gd name="T9" fmla="*/ 92 h 156"/>
                  <a:gd name="T10" fmla="*/ 88 w 186"/>
                  <a:gd name="T11" fmla="*/ 109 h 156"/>
                  <a:gd name="T12" fmla="*/ 119 w 186"/>
                  <a:gd name="T13" fmla="*/ 47 h 156"/>
                  <a:gd name="T14" fmla="*/ 147 w 186"/>
                  <a:gd name="T15" fmla="*/ 66 h 156"/>
                  <a:gd name="T16" fmla="*/ 173 w 186"/>
                  <a:gd name="T17" fmla="*/ 0 h 156"/>
                  <a:gd name="T18" fmla="*/ 186 w 186"/>
                  <a:gd name="T19" fmla="*/ 6 h 156"/>
                  <a:gd name="T20" fmla="*/ 153 w 186"/>
                  <a:gd name="T21" fmla="*/ 89 h 156"/>
                  <a:gd name="T22" fmla="*/ 125 w 186"/>
                  <a:gd name="T23" fmla="*/ 69 h 156"/>
                  <a:gd name="T24" fmla="*/ 94 w 186"/>
                  <a:gd name="T25" fmla="*/ 130 h 156"/>
                  <a:gd name="T26" fmla="*/ 65 w 186"/>
                  <a:gd name="T27" fmla="*/ 112 h 156"/>
                  <a:gd name="T28" fmla="*/ 35 w 186"/>
                  <a:gd name="T2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6" h="156">
                    <a:moveTo>
                      <a:pt x="35" y="156"/>
                    </a:moveTo>
                    <a:lnTo>
                      <a:pt x="0" y="123"/>
                    </a:lnTo>
                    <a:lnTo>
                      <a:pt x="10" y="112"/>
                    </a:lnTo>
                    <a:lnTo>
                      <a:pt x="33" y="133"/>
                    </a:lnTo>
                    <a:lnTo>
                      <a:pt x="61" y="92"/>
                    </a:lnTo>
                    <a:lnTo>
                      <a:pt x="88" y="109"/>
                    </a:lnTo>
                    <a:lnTo>
                      <a:pt x="119" y="47"/>
                    </a:lnTo>
                    <a:lnTo>
                      <a:pt x="147" y="66"/>
                    </a:lnTo>
                    <a:lnTo>
                      <a:pt x="173" y="0"/>
                    </a:lnTo>
                    <a:lnTo>
                      <a:pt x="186" y="6"/>
                    </a:lnTo>
                    <a:lnTo>
                      <a:pt x="153" y="89"/>
                    </a:lnTo>
                    <a:lnTo>
                      <a:pt x="125" y="69"/>
                    </a:lnTo>
                    <a:lnTo>
                      <a:pt x="94" y="130"/>
                    </a:lnTo>
                    <a:lnTo>
                      <a:pt x="65" y="112"/>
                    </a:lnTo>
                    <a:lnTo>
                      <a:pt x="35" y="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12" name="Freeform 125"/>
              <p:cNvSpPr>
                <a:spLocks/>
              </p:cNvSpPr>
              <p:nvPr/>
            </p:nvSpPr>
            <p:spPr bwMode="auto">
              <a:xfrm>
                <a:off x="4866096" y="3959694"/>
                <a:ext cx="71208" cy="121790"/>
              </a:xfrm>
              <a:custGeom>
                <a:avLst/>
                <a:gdLst>
                  <a:gd name="T0" fmla="*/ 46 w 46"/>
                  <a:gd name="T1" fmla="*/ 0 h 66"/>
                  <a:gd name="T2" fmla="*/ 46 w 46"/>
                  <a:gd name="T3" fmla="*/ 66 h 66"/>
                  <a:gd name="T4" fmla="*/ 29 w 46"/>
                  <a:gd name="T5" fmla="*/ 43 h 66"/>
                  <a:gd name="T6" fmla="*/ 0 w 46"/>
                  <a:gd name="T7" fmla="*/ 48 h 66"/>
                  <a:gd name="T8" fmla="*/ 46 w 46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6">
                    <a:moveTo>
                      <a:pt x="46" y="0"/>
                    </a:moveTo>
                    <a:lnTo>
                      <a:pt x="46" y="66"/>
                    </a:lnTo>
                    <a:lnTo>
                      <a:pt x="29" y="43"/>
                    </a:lnTo>
                    <a:lnTo>
                      <a:pt x="0" y="4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923346" y="1493925"/>
            <a:ext cx="1493538" cy="1182872"/>
            <a:chOff x="6482062" y="-2705099"/>
            <a:chExt cx="1493538" cy="1182872"/>
          </a:xfrm>
        </p:grpSpPr>
        <p:sp>
          <p:nvSpPr>
            <p:cNvPr id="113" name="Oval 21"/>
            <p:cNvSpPr txBox="1">
              <a:spLocks/>
            </p:cNvSpPr>
            <p:nvPr>
              <p:custDataLst>
                <p:tags r:id="rId7"/>
              </p:custDataLst>
            </p:nvPr>
          </p:nvSpPr>
          <p:spPr>
            <a:xfrm>
              <a:off x="6482062" y="-2705099"/>
              <a:ext cx="1493538" cy="1182872"/>
            </a:xfrm>
            <a:prstGeom prst="ellipse">
              <a:avLst/>
            </a:prstGeom>
            <a:blipFill>
              <a:blip r:embed="rId15"/>
              <a:srcRect/>
              <a:stretch>
                <a:fillRect t="-20706" b="-20706"/>
              </a:stretch>
            </a:blip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algn="ctr"/>
              <a:endParaRPr lang="de-CH" sz="150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21"/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6482062" y="-2705099"/>
              <a:ext cx="1493538" cy="1182872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defPPr>
                <a:defRPr lang="en-US"/>
              </a:defPPr>
              <a:lvl1pPr marL="0" lvl="0" indent="0" algn="ctr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sz="1600" baseline="0">
                  <a:solidFill>
                    <a:schemeClr val="bg1"/>
                  </a:solidFill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sz="1500" dirty="0" smtClean="0"/>
                <a:t>Global OEMs</a:t>
              </a:r>
            </a:p>
            <a:p>
              <a:endParaRPr lang="en-US" sz="1500" dirty="0"/>
            </a:p>
            <a:p>
              <a:endParaRPr lang="de-CH" sz="1500" dirty="0"/>
            </a:p>
          </p:txBody>
        </p:sp>
        <p:sp>
          <p:nvSpPr>
            <p:cNvPr id="115" name="Freeform 42"/>
            <p:cNvSpPr>
              <a:spLocks noEditPoints="1"/>
            </p:cNvSpPr>
            <p:nvPr/>
          </p:nvSpPr>
          <p:spPr bwMode="auto">
            <a:xfrm>
              <a:off x="6856857" y="-2247842"/>
              <a:ext cx="661878" cy="510462"/>
            </a:xfrm>
            <a:custGeom>
              <a:avLst/>
              <a:gdLst>
                <a:gd name="T0" fmla="*/ 1066 w 6400"/>
                <a:gd name="T1" fmla="*/ 4266 h 4933"/>
                <a:gd name="T2" fmla="*/ 5333 w 6400"/>
                <a:gd name="T3" fmla="*/ 4666 h 4933"/>
                <a:gd name="T4" fmla="*/ 5600 w 6400"/>
                <a:gd name="T5" fmla="*/ 4266 h 4933"/>
                <a:gd name="T6" fmla="*/ 800 w 6400"/>
                <a:gd name="T7" fmla="*/ 4933 h 4933"/>
                <a:gd name="T8" fmla="*/ 3200 w 6400"/>
                <a:gd name="T9" fmla="*/ 0 h 4933"/>
                <a:gd name="T10" fmla="*/ 3200 w 6400"/>
                <a:gd name="T11" fmla="*/ 4533 h 4933"/>
                <a:gd name="T12" fmla="*/ 3866 w 6400"/>
                <a:gd name="T13" fmla="*/ 3733 h 4933"/>
                <a:gd name="T14" fmla="*/ 2533 w 6400"/>
                <a:gd name="T15" fmla="*/ 4000 h 4933"/>
                <a:gd name="T16" fmla="*/ 3866 w 6400"/>
                <a:gd name="T17" fmla="*/ 3466 h 4933"/>
                <a:gd name="T18" fmla="*/ 2533 w 6400"/>
                <a:gd name="T19" fmla="*/ 3466 h 4933"/>
                <a:gd name="T20" fmla="*/ 3866 w 6400"/>
                <a:gd name="T21" fmla="*/ 3466 h 4933"/>
                <a:gd name="T22" fmla="*/ 2533 w 6400"/>
                <a:gd name="T23" fmla="*/ 2933 h 4933"/>
                <a:gd name="T24" fmla="*/ 3866 w 6400"/>
                <a:gd name="T25" fmla="*/ 3200 h 4933"/>
                <a:gd name="T26" fmla="*/ 3200 w 6400"/>
                <a:gd name="T27" fmla="*/ 2533 h 4933"/>
                <a:gd name="T28" fmla="*/ 3200 w 6400"/>
                <a:gd name="T29" fmla="*/ 2800 h 4933"/>
                <a:gd name="T30" fmla="*/ 3866 w 6400"/>
                <a:gd name="T31" fmla="*/ 2133 h 4933"/>
                <a:gd name="T32" fmla="*/ 2533 w 6400"/>
                <a:gd name="T33" fmla="*/ 2400 h 4933"/>
                <a:gd name="T34" fmla="*/ 3866 w 6400"/>
                <a:gd name="T35" fmla="*/ 1858 h 4933"/>
                <a:gd name="T36" fmla="*/ 2533 w 6400"/>
                <a:gd name="T37" fmla="*/ 1858 h 4933"/>
                <a:gd name="T38" fmla="*/ 3866 w 6400"/>
                <a:gd name="T39" fmla="*/ 1858 h 4933"/>
                <a:gd name="T40" fmla="*/ 3466 w 6400"/>
                <a:gd name="T41" fmla="*/ 400 h 4933"/>
                <a:gd name="T42" fmla="*/ 3866 w 6400"/>
                <a:gd name="T43" fmla="*/ 666 h 4933"/>
                <a:gd name="T44" fmla="*/ 933 w 6400"/>
                <a:gd name="T45" fmla="*/ 400 h 4933"/>
                <a:gd name="T46" fmla="*/ 933 w 6400"/>
                <a:gd name="T47" fmla="*/ 4133 h 4933"/>
                <a:gd name="T48" fmla="*/ 1333 w 6400"/>
                <a:gd name="T49" fmla="*/ 3333 h 4933"/>
                <a:gd name="T50" fmla="*/ 533 w 6400"/>
                <a:gd name="T51" fmla="*/ 3600 h 4933"/>
                <a:gd name="T52" fmla="*/ 1333 w 6400"/>
                <a:gd name="T53" fmla="*/ 3066 h 4933"/>
                <a:gd name="T54" fmla="*/ 533 w 6400"/>
                <a:gd name="T55" fmla="*/ 3066 h 4933"/>
                <a:gd name="T56" fmla="*/ 1333 w 6400"/>
                <a:gd name="T57" fmla="*/ 3066 h 4933"/>
                <a:gd name="T58" fmla="*/ 533 w 6400"/>
                <a:gd name="T59" fmla="*/ 2533 h 4933"/>
                <a:gd name="T60" fmla="*/ 1333 w 6400"/>
                <a:gd name="T61" fmla="*/ 2800 h 4933"/>
                <a:gd name="T62" fmla="*/ 933 w 6400"/>
                <a:gd name="T63" fmla="*/ 2133 h 4933"/>
                <a:gd name="T64" fmla="*/ 933 w 6400"/>
                <a:gd name="T65" fmla="*/ 2400 h 4933"/>
                <a:gd name="T66" fmla="*/ 1333 w 6400"/>
                <a:gd name="T67" fmla="*/ 1733 h 4933"/>
                <a:gd name="T68" fmla="*/ 533 w 6400"/>
                <a:gd name="T69" fmla="*/ 2000 h 4933"/>
                <a:gd name="T70" fmla="*/ 1333 w 6400"/>
                <a:gd name="T71" fmla="*/ 933 h 4933"/>
                <a:gd name="T72" fmla="*/ 1033 w 6400"/>
                <a:gd name="T73" fmla="*/ 933 h 4933"/>
                <a:gd name="T74" fmla="*/ 1333 w 6400"/>
                <a:gd name="T75" fmla="*/ 933 h 4933"/>
                <a:gd name="T76" fmla="*/ 6400 w 6400"/>
                <a:gd name="T77" fmla="*/ 400 h 4933"/>
                <a:gd name="T78" fmla="*/ 4533 w 6400"/>
                <a:gd name="T79" fmla="*/ 4133 h 4933"/>
                <a:gd name="T80" fmla="*/ 5466 w 6400"/>
                <a:gd name="T81" fmla="*/ 3333 h 4933"/>
                <a:gd name="T82" fmla="*/ 5466 w 6400"/>
                <a:gd name="T83" fmla="*/ 3600 h 4933"/>
                <a:gd name="T84" fmla="*/ 5866 w 6400"/>
                <a:gd name="T85" fmla="*/ 2933 h 4933"/>
                <a:gd name="T86" fmla="*/ 5066 w 6400"/>
                <a:gd name="T87" fmla="*/ 3200 h 4933"/>
                <a:gd name="T88" fmla="*/ 5866 w 6400"/>
                <a:gd name="T89" fmla="*/ 2666 h 4933"/>
                <a:gd name="T90" fmla="*/ 5066 w 6400"/>
                <a:gd name="T91" fmla="*/ 2666 h 4933"/>
                <a:gd name="T92" fmla="*/ 5866 w 6400"/>
                <a:gd name="T93" fmla="*/ 2666 h 4933"/>
                <a:gd name="T94" fmla="*/ 5066 w 6400"/>
                <a:gd name="T95" fmla="*/ 2133 h 4933"/>
                <a:gd name="T96" fmla="*/ 5866 w 6400"/>
                <a:gd name="T97" fmla="*/ 2400 h 4933"/>
                <a:gd name="T98" fmla="*/ 5466 w 6400"/>
                <a:gd name="T99" fmla="*/ 1733 h 4933"/>
                <a:gd name="T100" fmla="*/ 5466 w 6400"/>
                <a:gd name="T101" fmla="*/ 2000 h 4933"/>
                <a:gd name="T102" fmla="*/ 5866 w 6400"/>
                <a:gd name="T103" fmla="*/ 800 h 4933"/>
                <a:gd name="T104" fmla="*/ 5566 w 6400"/>
                <a:gd name="T105" fmla="*/ 1066 h 4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00" h="4933">
                  <a:moveTo>
                    <a:pt x="800" y="4600"/>
                  </a:moveTo>
                  <a:lnTo>
                    <a:pt x="800" y="4266"/>
                  </a:lnTo>
                  <a:lnTo>
                    <a:pt x="933" y="4266"/>
                  </a:lnTo>
                  <a:lnTo>
                    <a:pt x="1066" y="4266"/>
                  </a:lnTo>
                  <a:lnTo>
                    <a:pt x="1066" y="4466"/>
                  </a:lnTo>
                  <a:lnTo>
                    <a:pt x="1066" y="4666"/>
                  </a:lnTo>
                  <a:lnTo>
                    <a:pt x="3200" y="4666"/>
                  </a:lnTo>
                  <a:lnTo>
                    <a:pt x="5333" y="4666"/>
                  </a:lnTo>
                  <a:lnTo>
                    <a:pt x="5333" y="4466"/>
                  </a:lnTo>
                  <a:lnTo>
                    <a:pt x="5333" y="4266"/>
                  </a:lnTo>
                  <a:lnTo>
                    <a:pt x="5466" y="4266"/>
                  </a:lnTo>
                  <a:lnTo>
                    <a:pt x="5600" y="4266"/>
                  </a:lnTo>
                  <a:lnTo>
                    <a:pt x="5600" y="4600"/>
                  </a:lnTo>
                  <a:lnTo>
                    <a:pt x="5600" y="4933"/>
                  </a:lnTo>
                  <a:lnTo>
                    <a:pt x="3200" y="4933"/>
                  </a:lnTo>
                  <a:lnTo>
                    <a:pt x="800" y="4933"/>
                  </a:lnTo>
                  <a:lnTo>
                    <a:pt x="800" y="4600"/>
                  </a:lnTo>
                  <a:close/>
                  <a:moveTo>
                    <a:pt x="2000" y="2266"/>
                  </a:moveTo>
                  <a:lnTo>
                    <a:pt x="2000" y="0"/>
                  </a:lnTo>
                  <a:lnTo>
                    <a:pt x="3200" y="0"/>
                  </a:lnTo>
                  <a:lnTo>
                    <a:pt x="4400" y="0"/>
                  </a:lnTo>
                  <a:lnTo>
                    <a:pt x="4400" y="2266"/>
                  </a:lnTo>
                  <a:lnTo>
                    <a:pt x="4400" y="4533"/>
                  </a:lnTo>
                  <a:lnTo>
                    <a:pt x="3200" y="4533"/>
                  </a:lnTo>
                  <a:lnTo>
                    <a:pt x="2000" y="4533"/>
                  </a:lnTo>
                  <a:lnTo>
                    <a:pt x="2000" y="2266"/>
                  </a:lnTo>
                  <a:close/>
                  <a:moveTo>
                    <a:pt x="3866" y="3866"/>
                  </a:moveTo>
                  <a:lnTo>
                    <a:pt x="3866" y="3733"/>
                  </a:lnTo>
                  <a:lnTo>
                    <a:pt x="3200" y="3733"/>
                  </a:lnTo>
                  <a:lnTo>
                    <a:pt x="2533" y="3733"/>
                  </a:lnTo>
                  <a:lnTo>
                    <a:pt x="2533" y="3866"/>
                  </a:lnTo>
                  <a:lnTo>
                    <a:pt x="2533" y="4000"/>
                  </a:lnTo>
                  <a:lnTo>
                    <a:pt x="3200" y="4000"/>
                  </a:lnTo>
                  <a:lnTo>
                    <a:pt x="3866" y="4000"/>
                  </a:lnTo>
                  <a:lnTo>
                    <a:pt x="3866" y="3866"/>
                  </a:lnTo>
                  <a:close/>
                  <a:moveTo>
                    <a:pt x="3866" y="3466"/>
                  </a:moveTo>
                  <a:lnTo>
                    <a:pt x="3866" y="3333"/>
                  </a:lnTo>
                  <a:lnTo>
                    <a:pt x="3200" y="3333"/>
                  </a:lnTo>
                  <a:lnTo>
                    <a:pt x="2533" y="3333"/>
                  </a:lnTo>
                  <a:lnTo>
                    <a:pt x="2533" y="3466"/>
                  </a:lnTo>
                  <a:lnTo>
                    <a:pt x="2533" y="3600"/>
                  </a:lnTo>
                  <a:lnTo>
                    <a:pt x="3200" y="3600"/>
                  </a:lnTo>
                  <a:lnTo>
                    <a:pt x="3866" y="3600"/>
                  </a:lnTo>
                  <a:lnTo>
                    <a:pt x="3866" y="3466"/>
                  </a:lnTo>
                  <a:close/>
                  <a:moveTo>
                    <a:pt x="3866" y="3066"/>
                  </a:moveTo>
                  <a:lnTo>
                    <a:pt x="3866" y="2933"/>
                  </a:lnTo>
                  <a:lnTo>
                    <a:pt x="3200" y="2933"/>
                  </a:lnTo>
                  <a:lnTo>
                    <a:pt x="2533" y="2933"/>
                  </a:lnTo>
                  <a:lnTo>
                    <a:pt x="2533" y="3066"/>
                  </a:lnTo>
                  <a:lnTo>
                    <a:pt x="2533" y="3200"/>
                  </a:lnTo>
                  <a:lnTo>
                    <a:pt x="3200" y="3200"/>
                  </a:lnTo>
                  <a:lnTo>
                    <a:pt x="3866" y="3200"/>
                  </a:lnTo>
                  <a:lnTo>
                    <a:pt x="3866" y="3066"/>
                  </a:lnTo>
                  <a:close/>
                  <a:moveTo>
                    <a:pt x="3866" y="2666"/>
                  </a:moveTo>
                  <a:lnTo>
                    <a:pt x="3866" y="2533"/>
                  </a:lnTo>
                  <a:lnTo>
                    <a:pt x="3200" y="2533"/>
                  </a:lnTo>
                  <a:lnTo>
                    <a:pt x="2533" y="2533"/>
                  </a:lnTo>
                  <a:lnTo>
                    <a:pt x="2533" y="2666"/>
                  </a:lnTo>
                  <a:lnTo>
                    <a:pt x="2533" y="2800"/>
                  </a:lnTo>
                  <a:lnTo>
                    <a:pt x="3200" y="2800"/>
                  </a:lnTo>
                  <a:lnTo>
                    <a:pt x="3866" y="2800"/>
                  </a:lnTo>
                  <a:lnTo>
                    <a:pt x="3866" y="2666"/>
                  </a:lnTo>
                  <a:close/>
                  <a:moveTo>
                    <a:pt x="3866" y="2266"/>
                  </a:moveTo>
                  <a:lnTo>
                    <a:pt x="3866" y="2133"/>
                  </a:lnTo>
                  <a:lnTo>
                    <a:pt x="3200" y="2133"/>
                  </a:lnTo>
                  <a:lnTo>
                    <a:pt x="2533" y="2133"/>
                  </a:lnTo>
                  <a:lnTo>
                    <a:pt x="2533" y="2266"/>
                  </a:lnTo>
                  <a:lnTo>
                    <a:pt x="2533" y="2400"/>
                  </a:lnTo>
                  <a:lnTo>
                    <a:pt x="3200" y="2400"/>
                  </a:lnTo>
                  <a:lnTo>
                    <a:pt x="3866" y="2400"/>
                  </a:lnTo>
                  <a:lnTo>
                    <a:pt x="3866" y="2266"/>
                  </a:lnTo>
                  <a:close/>
                  <a:moveTo>
                    <a:pt x="3866" y="1858"/>
                  </a:moveTo>
                  <a:lnTo>
                    <a:pt x="3866" y="1733"/>
                  </a:lnTo>
                  <a:lnTo>
                    <a:pt x="3200" y="1733"/>
                  </a:lnTo>
                  <a:lnTo>
                    <a:pt x="2533" y="1733"/>
                  </a:lnTo>
                  <a:lnTo>
                    <a:pt x="2533" y="1858"/>
                  </a:lnTo>
                  <a:lnTo>
                    <a:pt x="2533" y="1983"/>
                  </a:lnTo>
                  <a:lnTo>
                    <a:pt x="3200" y="1983"/>
                  </a:lnTo>
                  <a:lnTo>
                    <a:pt x="3866" y="1983"/>
                  </a:lnTo>
                  <a:lnTo>
                    <a:pt x="3866" y="1858"/>
                  </a:lnTo>
                  <a:close/>
                  <a:moveTo>
                    <a:pt x="3866" y="533"/>
                  </a:moveTo>
                  <a:lnTo>
                    <a:pt x="3866" y="400"/>
                  </a:lnTo>
                  <a:lnTo>
                    <a:pt x="3666" y="400"/>
                  </a:lnTo>
                  <a:lnTo>
                    <a:pt x="3466" y="400"/>
                  </a:lnTo>
                  <a:lnTo>
                    <a:pt x="3466" y="533"/>
                  </a:lnTo>
                  <a:lnTo>
                    <a:pt x="3466" y="666"/>
                  </a:lnTo>
                  <a:lnTo>
                    <a:pt x="3666" y="666"/>
                  </a:lnTo>
                  <a:lnTo>
                    <a:pt x="3866" y="666"/>
                  </a:lnTo>
                  <a:lnTo>
                    <a:pt x="3866" y="533"/>
                  </a:lnTo>
                  <a:close/>
                  <a:moveTo>
                    <a:pt x="0" y="2266"/>
                  </a:moveTo>
                  <a:lnTo>
                    <a:pt x="0" y="400"/>
                  </a:lnTo>
                  <a:lnTo>
                    <a:pt x="933" y="400"/>
                  </a:lnTo>
                  <a:lnTo>
                    <a:pt x="1866" y="400"/>
                  </a:lnTo>
                  <a:lnTo>
                    <a:pt x="1866" y="2266"/>
                  </a:lnTo>
                  <a:lnTo>
                    <a:pt x="1866" y="4133"/>
                  </a:lnTo>
                  <a:lnTo>
                    <a:pt x="933" y="4133"/>
                  </a:lnTo>
                  <a:lnTo>
                    <a:pt x="0" y="4133"/>
                  </a:lnTo>
                  <a:lnTo>
                    <a:pt x="0" y="2266"/>
                  </a:lnTo>
                  <a:close/>
                  <a:moveTo>
                    <a:pt x="1333" y="3466"/>
                  </a:moveTo>
                  <a:lnTo>
                    <a:pt x="1333" y="3333"/>
                  </a:lnTo>
                  <a:lnTo>
                    <a:pt x="933" y="3333"/>
                  </a:lnTo>
                  <a:lnTo>
                    <a:pt x="533" y="3333"/>
                  </a:lnTo>
                  <a:lnTo>
                    <a:pt x="533" y="3466"/>
                  </a:lnTo>
                  <a:lnTo>
                    <a:pt x="533" y="3600"/>
                  </a:lnTo>
                  <a:lnTo>
                    <a:pt x="933" y="3600"/>
                  </a:lnTo>
                  <a:lnTo>
                    <a:pt x="1333" y="3600"/>
                  </a:lnTo>
                  <a:lnTo>
                    <a:pt x="1333" y="3466"/>
                  </a:lnTo>
                  <a:close/>
                  <a:moveTo>
                    <a:pt x="1333" y="3066"/>
                  </a:moveTo>
                  <a:lnTo>
                    <a:pt x="1333" y="2933"/>
                  </a:lnTo>
                  <a:lnTo>
                    <a:pt x="933" y="2933"/>
                  </a:lnTo>
                  <a:lnTo>
                    <a:pt x="533" y="2933"/>
                  </a:lnTo>
                  <a:lnTo>
                    <a:pt x="533" y="3066"/>
                  </a:lnTo>
                  <a:lnTo>
                    <a:pt x="533" y="3200"/>
                  </a:lnTo>
                  <a:lnTo>
                    <a:pt x="933" y="3200"/>
                  </a:lnTo>
                  <a:lnTo>
                    <a:pt x="1333" y="3200"/>
                  </a:lnTo>
                  <a:lnTo>
                    <a:pt x="1333" y="3066"/>
                  </a:lnTo>
                  <a:close/>
                  <a:moveTo>
                    <a:pt x="1333" y="2666"/>
                  </a:moveTo>
                  <a:lnTo>
                    <a:pt x="1333" y="2533"/>
                  </a:lnTo>
                  <a:lnTo>
                    <a:pt x="933" y="2533"/>
                  </a:lnTo>
                  <a:lnTo>
                    <a:pt x="533" y="2533"/>
                  </a:lnTo>
                  <a:lnTo>
                    <a:pt x="533" y="2666"/>
                  </a:lnTo>
                  <a:lnTo>
                    <a:pt x="533" y="2800"/>
                  </a:lnTo>
                  <a:lnTo>
                    <a:pt x="933" y="2800"/>
                  </a:lnTo>
                  <a:lnTo>
                    <a:pt x="1333" y="2800"/>
                  </a:lnTo>
                  <a:lnTo>
                    <a:pt x="1333" y="2666"/>
                  </a:lnTo>
                  <a:close/>
                  <a:moveTo>
                    <a:pt x="1333" y="2266"/>
                  </a:moveTo>
                  <a:lnTo>
                    <a:pt x="1333" y="2133"/>
                  </a:lnTo>
                  <a:lnTo>
                    <a:pt x="933" y="2133"/>
                  </a:lnTo>
                  <a:lnTo>
                    <a:pt x="533" y="2133"/>
                  </a:lnTo>
                  <a:lnTo>
                    <a:pt x="533" y="2266"/>
                  </a:lnTo>
                  <a:lnTo>
                    <a:pt x="533" y="2400"/>
                  </a:lnTo>
                  <a:lnTo>
                    <a:pt x="933" y="2400"/>
                  </a:lnTo>
                  <a:lnTo>
                    <a:pt x="1333" y="2400"/>
                  </a:lnTo>
                  <a:lnTo>
                    <a:pt x="1333" y="2266"/>
                  </a:lnTo>
                  <a:close/>
                  <a:moveTo>
                    <a:pt x="1333" y="1866"/>
                  </a:moveTo>
                  <a:lnTo>
                    <a:pt x="1333" y="1733"/>
                  </a:lnTo>
                  <a:lnTo>
                    <a:pt x="933" y="1733"/>
                  </a:lnTo>
                  <a:lnTo>
                    <a:pt x="533" y="1733"/>
                  </a:lnTo>
                  <a:lnTo>
                    <a:pt x="533" y="1866"/>
                  </a:lnTo>
                  <a:lnTo>
                    <a:pt x="533" y="2000"/>
                  </a:lnTo>
                  <a:lnTo>
                    <a:pt x="933" y="2000"/>
                  </a:lnTo>
                  <a:lnTo>
                    <a:pt x="1333" y="2000"/>
                  </a:lnTo>
                  <a:lnTo>
                    <a:pt x="1333" y="1866"/>
                  </a:lnTo>
                  <a:close/>
                  <a:moveTo>
                    <a:pt x="1333" y="933"/>
                  </a:moveTo>
                  <a:lnTo>
                    <a:pt x="1333" y="800"/>
                  </a:lnTo>
                  <a:lnTo>
                    <a:pt x="1183" y="800"/>
                  </a:lnTo>
                  <a:lnTo>
                    <a:pt x="1033" y="800"/>
                  </a:lnTo>
                  <a:lnTo>
                    <a:pt x="1033" y="933"/>
                  </a:lnTo>
                  <a:lnTo>
                    <a:pt x="1033" y="1066"/>
                  </a:lnTo>
                  <a:lnTo>
                    <a:pt x="1183" y="1066"/>
                  </a:lnTo>
                  <a:lnTo>
                    <a:pt x="1333" y="1066"/>
                  </a:lnTo>
                  <a:lnTo>
                    <a:pt x="1333" y="933"/>
                  </a:lnTo>
                  <a:close/>
                  <a:moveTo>
                    <a:pt x="4533" y="2266"/>
                  </a:moveTo>
                  <a:lnTo>
                    <a:pt x="4533" y="400"/>
                  </a:lnTo>
                  <a:lnTo>
                    <a:pt x="5466" y="400"/>
                  </a:lnTo>
                  <a:lnTo>
                    <a:pt x="6400" y="400"/>
                  </a:lnTo>
                  <a:lnTo>
                    <a:pt x="6400" y="2266"/>
                  </a:lnTo>
                  <a:lnTo>
                    <a:pt x="6400" y="4133"/>
                  </a:lnTo>
                  <a:lnTo>
                    <a:pt x="5466" y="4133"/>
                  </a:lnTo>
                  <a:lnTo>
                    <a:pt x="4533" y="4133"/>
                  </a:lnTo>
                  <a:lnTo>
                    <a:pt x="4533" y="2266"/>
                  </a:lnTo>
                  <a:close/>
                  <a:moveTo>
                    <a:pt x="5866" y="3466"/>
                  </a:moveTo>
                  <a:lnTo>
                    <a:pt x="5866" y="3333"/>
                  </a:lnTo>
                  <a:lnTo>
                    <a:pt x="5466" y="3333"/>
                  </a:lnTo>
                  <a:lnTo>
                    <a:pt x="5066" y="3333"/>
                  </a:lnTo>
                  <a:lnTo>
                    <a:pt x="5066" y="3466"/>
                  </a:lnTo>
                  <a:lnTo>
                    <a:pt x="5066" y="3600"/>
                  </a:lnTo>
                  <a:lnTo>
                    <a:pt x="5466" y="3600"/>
                  </a:lnTo>
                  <a:lnTo>
                    <a:pt x="5866" y="3600"/>
                  </a:lnTo>
                  <a:lnTo>
                    <a:pt x="5866" y="3466"/>
                  </a:lnTo>
                  <a:close/>
                  <a:moveTo>
                    <a:pt x="5866" y="3066"/>
                  </a:moveTo>
                  <a:lnTo>
                    <a:pt x="5866" y="2933"/>
                  </a:lnTo>
                  <a:lnTo>
                    <a:pt x="5466" y="2933"/>
                  </a:lnTo>
                  <a:lnTo>
                    <a:pt x="5066" y="2933"/>
                  </a:lnTo>
                  <a:lnTo>
                    <a:pt x="5066" y="3066"/>
                  </a:lnTo>
                  <a:lnTo>
                    <a:pt x="5066" y="3200"/>
                  </a:lnTo>
                  <a:lnTo>
                    <a:pt x="5466" y="3200"/>
                  </a:lnTo>
                  <a:lnTo>
                    <a:pt x="5866" y="3200"/>
                  </a:lnTo>
                  <a:lnTo>
                    <a:pt x="5866" y="3066"/>
                  </a:lnTo>
                  <a:close/>
                  <a:moveTo>
                    <a:pt x="5866" y="2666"/>
                  </a:moveTo>
                  <a:lnTo>
                    <a:pt x="5866" y="2533"/>
                  </a:lnTo>
                  <a:lnTo>
                    <a:pt x="5466" y="2533"/>
                  </a:lnTo>
                  <a:lnTo>
                    <a:pt x="5066" y="2533"/>
                  </a:lnTo>
                  <a:lnTo>
                    <a:pt x="5066" y="2666"/>
                  </a:lnTo>
                  <a:lnTo>
                    <a:pt x="5066" y="2800"/>
                  </a:lnTo>
                  <a:lnTo>
                    <a:pt x="5466" y="2800"/>
                  </a:lnTo>
                  <a:lnTo>
                    <a:pt x="5866" y="2800"/>
                  </a:lnTo>
                  <a:lnTo>
                    <a:pt x="5866" y="2666"/>
                  </a:lnTo>
                  <a:close/>
                  <a:moveTo>
                    <a:pt x="5866" y="2266"/>
                  </a:moveTo>
                  <a:lnTo>
                    <a:pt x="5866" y="2133"/>
                  </a:lnTo>
                  <a:lnTo>
                    <a:pt x="5466" y="2133"/>
                  </a:lnTo>
                  <a:lnTo>
                    <a:pt x="5066" y="2133"/>
                  </a:lnTo>
                  <a:lnTo>
                    <a:pt x="5066" y="2266"/>
                  </a:lnTo>
                  <a:lnTo>
                    <a:pt x="5066" y="2400"/>
                  </a:lnTo>
                  <a:lnTo>
                    <a:pt x="5466" y="2400"/>
                  </a:lnTo>
                  <a:lnTo>
                    <a:pt x="5866" y="2400"/>
                  </a:lnTo>
                  <a:lnTo>
                    <a:pt x="5866" y="2266"/>
                  </a:lnTo>
                  <a:close/>
                  <a:moveTo>
                    <a:pt x="5866" y="1866"/>
                  </a:moveTo>
                  <a:lnTo>
                    <a:pt x="5866" y="1733"/>
                  </a:lnTo>
                  <a:lnTo>
                    <a:pt x="5466" y="1733"/>
                  </a:lnTo>
                  <a:lnTo>
                    <a:pt x="5066" y="1733"/>
                  </a:lnTo>
                  <a:lnTo>
                    <a:pt x="5066" y="1866"/>
                  </a:lnTo>
                  <a:lnTo>
                    <a:pt x="5066" y="2000"/>
                  </a:lnTo>
                  <a:lnTo>
                    <a:pt x="5466" y="2000"/>
                  </a:lnTo>
                  <a:lnTo>
                    <a:pt x="5866" y="2000"/>
                  </a:lnTo>
                  <a:lnTo>
                    <a:pt x="5866" y="1866"/>
                  </a:lnTo>
                  <a:close/>
                  <a:moveTo>
                    <a:pt x="5866" y="933"/>
                  </a:moveTo>
                  <a:lnTo>
                    <a:pt x="5866" y="800"/>
                  </a:lnTo>
                  <a:lnTo>
                    <a:pt x="5716" y="800"/>
                  </a:lnTo>
                  <a:lnTo>
                    <a:pt x="5566" y="800"/>
                  </a:lnTo>
                  <a:lnTo>
                    <a:pt x="5566" y="933"/>
                  </a:lnTo>
                  <a:lnTo>
                    <a:pt x="5566" y="1066"/>
                  </a:lnTo>
                  <a:lnTo>
                    <a:pt x="5716" y="1066"/>
                  </a:lnTo>
                  <a:lnTo>
                    <a:pt x="5866" y="1066"/>
                  </a:lnTo>
                  <a:lnTo>
                    <a:pt x="5866" y="9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</p:grpSp>
      <p:sp>
        <p:nvSpPr>
          <p:cNvPr id="117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585397" y="3328267"/>
            <a:ext cx="2201642" cy="1094995"/>
          </a:xfrm>
          <a:prstGeom prst="ellipse">
            <a:avLst/>
          </a:prstGeom>
          <a:blipFill>
            <a:blip r:embed="rId15"/>
            <a:srcRect/>
            <a:stretch>
              <a:fillRect t="-20706" b="-20706"/>
            </a:stretch>
          </a:blipFill>
          <a:ln>
            <a:noFill/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endParaRPr lang="de-CH" sz="1500" dirty="0">
              <a:solidFill>
                <a:schemeClr val="bg1"/>
              </a:solidFill>
            </a:endParaRPr>
          </a:p>
        </p:txBody>
      </p:sp>
      <p:sp>
        <p:nvSpPr>
          <p:cNvPr id="118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585397" y="3328266"/>
            <a:ext cx="2201642" cy="1094996"/>
          </a:xfrm>
          <a:prstGeom prst="ellips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lIns="3810" tIns="73152" rIns="3810" bIns="0" rtlCol="0" anchor="ctr" anchorCtr="1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500" dirty="0" smtClean="0"/>
              <a:t>Small/medium OEMs</a:t>
            </a:r>
            <a:r>
              <a:rPr lang="en-US" sz="1500" baseline="30000" dirty="0" smtClean="0"/>
              <a:t>1</a:t>
            </a:r>
          </a:p>
          <a:p>
            <a:r>
              <a:rPr lang="en-US" sz="1500" dirty="0" smtClean="0"/>
              <a:t>\</a:t>
            </a:r>
            <a:r>
              <a:rPr lang="de-CH" sz="1500" dirty="0" smtClean="0"/>
              <a:t> </a:t>
            </a:r>
            <a:endParaRPr lang="de-CH" sz="150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6307578" y="3928579"/>
            <a:ext cx="698722" cy="454974"/>
            <a:chOff x="10764054" y="3973198"/>
            <a:chExt cx="701188" cy="456414"/>
          </a:xfrm>
          <a:solidFill>
            <a:schemeClr val="bg1"/>
          </a:solidFill>
        </p:grpSpPr>
        <p:sp>
          <p:nvSpPr>
            <p:cNvPr id="120" name="Freeform 119"/>
            <p:cNvSpPr>
              <a:spLocks/>
            </p:cNvSpPr>
            <p:nvPr/>
          </p:nvSpPr>
          <p:spPr bwMode="auto">
            <a:xfrm flipH="1">
              <a:off x="11247654" y="4244816"/>
              <a:ext cx="217588" cy="111878"/>
            </a:xfrm>
            <a:custGeom>
              <a:avLst/>
              <a:gdLst>
                <a:gd name="connsiteX0" fmla="*/ 76683 w 217588"/>
                <a:gd name="connsiteY0" fmla="*/ 0 h 111878"/>
                <a:gd name="connsiteX1" fmla="*/ 75911 w 217588"/>
                <a:gd name="connsiteY1" fmla="*/ 192 h 111878"/>
                <a:gd name="connsiteX2" fmla="*/ 75349 w 217588"/>
                <a:gd name="connsiteY2" fmla="*/ 415 h 111878"/>
                <a:gd name="connsiteX3" fmla="*/ 75419 w 217588"/>
                <a:gd name="connsiteY3" fmla="*/ 0 h 111878"/>
                <a:gd name="connsiteX4" fmla="*/ 74646 w 217588"/>
                <a:gd name="connsiteY4" fmla="*/ 192 h 111878"/>
                <a:gd name="connsiteX5" fmla="*/ 72715 w 217588"/>
                <a:gd name="connsiteY5" fmla="*/ 958 h 111878"/>
                <a:gd name="connsiteX6" fmla="*/ 70204 w 217588"/>
                <a:gd name="connsiteY6" fmla="*/ 1916 h 111878"/>
                <a:gd name="connsiteX7" fmla="*/ 66727 w 217588"/>
                <a:gd name="connsiteY7" fmla="*/ 2874 h 111878"/>
                <a:gd name="connsiteX8" fmla="*/ 62670 w 217588"/>
                <a:gd name="connsiteY8" fmla="*/ 4215 h 111878"/>
                <a:gd name="connsiteX9" fmla="*/ 58421 w 217588"/>
                <a:gd name="connsiteY9" fmla="*/ 5556 h 111878"/>
                <a:gd name="connsiteX10" fmla="*/ 53785 w 217588"/>
                <a:gd name="connsiteY10" fmla="*/ 7089 h 111878"/>
                <a:gd name="connsiteX11" fmla="*/ 49343 w 217588"/>
                <a:gd name="connsiteY11" fmla="*/ 8429 h 111878"/>
                <a:gd name="connsiteX12" fmla="*/ 44707 w 217588"/>
                <a:gd name="connsiteY12" fmla="*/ 10154 h 111878"/>
                <a:gd name="connsiteX13" fmla="*/ 40651 w 217588"/>
                <a:gd name="connsiteY13" fmla="*/ 11495 h 111878"/>
                <a:gd name="connsiteX14" fmla="*/ 36981 w 217588"/>
                <a:gd name="connsiteY14" fmla="*/ 12836 h 111878"/>
                <a:gd name="connsiteX15" fmla="*/ 37075 w 217588"/>
                <a:gd name="connsiteY15" fmla="*/ 13155 h 111878"/>
                <a:gd name="connsiteX16" fmla="*/ 36893 w 217588"/>
                <a:gd name="connsiteY16" fmla="*/ 13219 h 111878"/>
                <a:gd name="connsiteX17" fmla="*/ 34189 w 217588"/>
                <a:gd name="connsiteY17" fmla="*/ 14177 h 111878"/>
                <a:gd name="connsiteX18" fmla="*/ 31678 w 217588"/>
                <a:gd name="connsiteY18" fmla="*/ 15135 h 111878"/>
                <a:gd name="connsiteX19" fmla="*/ 30712 w 217588"/>
                <a:gd name="connsiteY19" fmla="*/ 15518 h 111878"/>
                <a:gd name="connsiteX20" fmla="*/ 24338 w 217588"/>
                <a:gd name="connsiteY20" fmla="*/ 19158 h 111878"/>
                <a:gd name="connsiteX21" fmla="*/ 19316 w 217588"/>
                <a:gd name="connsiteY21" fmla="*/ 22989 h 111878"/>
                <a:gd name="connsiteX22" fmla="*/ 14680 w 217588"/>
                <a:gd name="connsiteY22" fmla="*/ 27204 h 111878"/>
                <a:gd name="connsiteX23" fmla="*/ 10623 w 217588"/>
                <a:gd name="connsiteY23" fmla="*/ 31801 h 111878"/>
                <a:gd name="connsiteX24" fmla="*/ 7340 w 217588"/>
                <a:gd name="connsiteY24" fmla="*/ 36974 h 111878"/>
                <a:gd name="connsiteX25" fmla="*/ 4442 w 217588"/>
                <a:gd name="connsiteY25" fmla="*/ 42338 h 111878"/>
                <a:gd name="connsiteX26" fmla="*/ 2897 w 217588"/>
                <a:gd name="connsiteY26" fmla="*/ 48468 h 111878"/>
                <a:gd name="connsiteX27" fmla="*/ 2511 w 217588"/>
                <a:gd name="connsiteY27" fmla="*/ 49426 h 111878"/>
                <a:gd name="connsiteX28" fmla="*/ 2125 w 217588"/>
                <a:gd name="connsiteY28" fmla="*/ 51150 h 111878"/>
                <a:gd name="connsiteX29" fmla="*/ 1931 w 217588"/>
                <a:gd name="connsiteY29" fmla="*/ 53066 h 111878"/>
                <a:gd name="connsiteX30" fmla="*/ 1545 w 217588"/>
                <a:gd name="connsiteY30" fmla="*/ 54982 h 111878"/>
                <a:gd name="connsiteX31" fmla="*/ 1159 w 217588"/>
                <a:gd name="connsiteY31" fmla="*/ 56322 h 111878"/>
                <a:gd name="connsiteX32" fmla="*/ 1159 w 217588"/>
                <a:gd name="connsiteY32" fmla="*/ 56897 h 111878"/>
                <a:gd name="connsiteX33" fmla="*/ 386 w 217588"/>
                <a:gd name="connsiteY33" fmla="*/ 63411 h 111878"/>
                <a:gd name="connsiteX34" fmla="*/ 386 w 217588"/>
                <a:gd name="connsiteY34" fmla="*/ 64177 h 111878"/>
                <a:gd name="connsiteX35" fmla="*/ 193 w 217588"/>
                <a:gd name="connsiteY35" fmla="*/ 65901 h 111878"/>
                <a:gd name="connsiteX36" fmla="*/ 193 w 217588"/>
                <a:gd name="connsiteY36" fmla="*/ 68200 h 111878"/>
                <a:gd name="connsiteX37" fmla="*/ 193 w 217588"/>
                <a:gd name="connsiteY37" fmla="*/ 70499 h 111878"/>
                <a:gd name="connsiteX38" fmla="*/ 0 w 217588"/>
                <a:gd name="connsiteY38" fmla="*/ 72989 h 111878"/>
                <a:gd name="connsiteX39" fmla="*/ 0 w 217588"/>
                <a:gd name="connsiteY39" fmla="*/ 74714 h 111878"/>
                <a:gd name="connsiteX40" fmla="*/ 0 w 217588"/>
                <a:gd name="connsiteY40" fmla="*/ 75288 h 111878"/>
                <a:gd name="connsiteX41" fmla="*/ 0 w 217588"/>
                <a:gd name="connsiteY41" fmla="*/ 75863 h 111878"/>
                <a:gd name="connsiteX42" fmla="*/ 0 w 217588"/>
                <a:gd name="connsiteY42" fmla="*/ 77204 h 111878"/>
                <a:gd name="connsiteX43" fmla="*/ 0 w 217588"/>
                <a:gd name="connsiteY43" fmla="*/ 79120 h 111878"/>
                <a:gd name="connsiteX44" fmla="*/ 0 w 217588"/>
                <a:gd name="connsiteY44" fmla="*/ 80844 h 111878"/>
                <a:gd name="connsiteX45" fmla="*/ 193 w 217588"/>
                <a:gd name="connsiteY45" fmla="*/ 81993 h 111878"/>
                <a:gd name="connsiteX46" fmla="*/ 580 w 217588"/>
                <a:gd name="connsiteY46" fmla="*/ 87357 h 111878"/>
                <a:gd name="connsiteX47" fmla="*/ 1931 w 217588"/>
                <a:gd name="connsiteY47" fmla="*/ 92338 h 111878"/>
                <a:gd name="connsiteX48" fmla="*/ 4056 w 217588"/>
                <a:gd name="connsiteY48" fmla="*/ 97319 h 111878"/>
                <a:gd name="connsiteX49" fmla="*/ 7340 w 217588"/>
                <a:gd name="connsiteY49" fmla="*/ 101725 h 111878"/>
                <a:gd name="connsiteX50" fmla="*/ 11590 w 217588"/>
                <a:gd name="connsiteY50" fmla="*/ 105365 h 111878"/>
                <a:gd name="connsiteX51" fmla="*/ 16225 w 217588"/>
                <a:gd name="connsiteY51" fmla="*/ 108238 h 111878"/>
                <a:gd name="connsiteX52" fmla="*/ 21247 w 217588"/>
                <a:gd name="connsiteY52" fmla="*/ 110346 h 111878"/>
                <a:gd name="connsiteX53" fmla="*/ 26463 w 217588"/>
                <a:gd name="connsiteY53" fmla="*/ 111304 h 111878"/>
                <a:gd name="connsiteX54" fmla="*/ 31871 w 217588"/>
                <a:gd name="connsiteY54" fmla="*/ 111878 h 111878"/>
                <a:gd name="connsiteX55" fmla="*/ 48377 w 217588"/>
                <a:gd name="connsiteY55" fmla="*/ 111878 h 111878"/>
                <a:gd name="connsiteX56" fmla="*/ 130177 w 217588"/>
                <a:gd name="connsiteY56" fmla="*/ 111878 h 111878"/>
                <a:gd name="connsiteX57" fmla="*/ 132028 w 217588"/>
                <a:gd name="connsiteY57" fmla="*/ 105554 h 111878"/>
                <a:gd name="connsiteX58" fmla="*/ 135021 w 217588"/>
                <a:gd name="connsiteY58" fmla="*/ 94306 h 111878"/>
                <a:gd name="connsiteX59" fmla="*/ 138013 w 217588"/>
                <a:gd name="connsiteY59" fmla="*/ 83740 h 111878"/>
                <a:gd name="connsiteX60" fmla="*/ 139449 w 217588"/>
                <a:gd name="connsiteY60" fmla="*/ 78834 h 111878"/>
                <a:gd name="connsiteX61" fmla="*/ 135877 w 217588"/>
                <a:gd name="connsiteY61" fmla="*/ 82376 h 111878"/>
                <a:gd name="connsiteX62" fmla="*/ 131628 w 217588"/>
                <a:gd name="connsiteY62" fmla="*/ 86208 h 111878"/>
                <a:gd name="connsiteX63" fmla="*/ 128880 w 217588"/>
                <a:gd name="connsiteY63" fmla="*/ 88328 h 111878"/>
                <a:gd name="connsiteX64" fmla="*/ 126131 w 217588"/>
                <a:gd name="connsiteY64" fmla="*/ 86208 h 111878"/>
                <a:gd name="connsiteX65" fmla="*/ 121882 w 217588"/>
                <a:gd name="connsiteY65" fmla="*/ 82376 h 111878"/>
                <a:gd name="connsiteX66" fmla="*/ 117439 w 217588"/>
                <a:gd name="connsiteY66" fmla="*/ 77970 h 111878"/>
                <a:gd name="connsiteX67" fmla="*/ 112996 w 217588"/>
                <a:gd name="connsiteY67" fmla="*/ 72798 h 111878"/>
                <a:gd name="connsiteX68" fmla="*/ 108168 w 217588"/>
                <a:gd name="connsiteY68" fmla="*/ 66859 h 111878"/>
                <a:gd name="connsiteX69" fmla="*/ 103339 w 217588"/>
                <a:gd name="connsiteY69" fmla="*/ 60729 h 111878"/>
                <a:gd name="connsiteX70" fmla="*/ 98510 w 217588"/>
                <a:gd name="connsiteY70" fmla="*/ 54215 h 111878"/>
                <a:gd name="connsiteX71" fmla="*/ 94067 w 217588"/>
                <a:gd name="connsiteY71" fmla="*/ 47510 h 111878"/>
                <a:gd name="connsiteX72" fmla="*/ 89818 w 217588"/>
                <a:gd name="connsiteY72" fmla="*/ 40997 h 111878"/>
                <a:gd name="connsiteX73" fmla="*/ 85955 w 217588"/>
                <a:gd name="connsiteY73" fmla="*/ 34483 h 111878"/>
                <a:gd name="connsiteX74" fmla="*/ 84853 w 217588"/>
                <a:gd name="connsiteY74" fmla="*/ 34756 h 111878"/>
                <a:gd name="connsiteX75" fmla="*/ 84691 w 217588"/>
                <a:gd name="connsiteY75" fmla="*/ 34483 h 111878"/>
                <a:gd name="connsiteX76" fmla="*/ 80827 w 217588"/>
                <a:gd name="connsiteY76" fmla="*/ 35441 h 111878"/>
                <a:gd name="connsiteX77" fmla="*/ 76964 w 217588"/>
                <a:gd name="connsiteY77" fmla="*/ 36974 h 111878"/>
                <a:gd name="connsiteX78" fmla="*/ 73681 w 217588"/>
                <a:gd name="connsiteY78" fmla="*/ 39081 h 111878"/>
                <a:gd name="connsiteX79" fmla="*/ 70397 w 217588"/>
                <a:gd name="connsiteY79" fmla="*/ 41188 h 111878"/>
                <a:gd name="connsiteX80" fmla="*/ 67306 w 217588"/>
                <a:gd name="connsiteY80" fmla="*/ 43487 h 111878"/>
                <a:gd name="connsiteX81" fmla="*/ 64602 w 217588"/>
                <a:gd name="connsiteY81" fmla="*/ 45977 h 111878"/>
                <a:gd name="connsiteX82" fmla="*/ 62478 w 217588"/>
                <a:gd name="connsiteY82" fmla="*/ 48085 h 111878"/>
                <a:gd name="connsiteX83" fmla="*/ 61125 w 217588"/>
                <a:gd name="connsiteY83" fmla="*/ 49809 h 111878"/>
                <a:gd name="connsiteX84" fmla="*/ 60652 w 217588"/>
                <a:gd name="connsiteY84" fmla="*/ 50144 h 111878"/>
                <a:gd name="connsiteX85" fmla="*/ 59492 w 217588"/>
                <a:gd name="connsiteY85" fmla="*/ 44062 h 111878"/>
                <a:gd name="connsiteX86" fmla="*/ 58913 w 217588"/>
                <a:gd name="connsiteY86" fmla="*/ 37357 h 111878"/>
                <a:gd name="connsiteX87" fmla="*/ 59492 w 217588"/>
                <a:gd name="connsiteY87" fmla="*/ 31418 h 111878"/>
                <a:gd name="connsiteX88" fmla="*/ 60651 w 217588"/>
                <a:gd name="connsiteY88" fmla="*/ 26054 h 111878"/>
                <a:gd name="connsiteX89" fmla="*/ 62197 w 217588"/>
                <a:gd name="connsiteY89" fmla="*/ 21265 h 111878"/>
                <a:gd name="connsiteX90" fmla="*/ 64514 w 217588"/>
                <a:gd name="connsiteY90" fmla="*/ 17242 h 111878"/>
                <a:gd name="connsiteX91" fmla="*/ 67025 w 217588"/>
                <a:gd name="connsiteY91" fmla="*/ 13410 h 111878"/>
                <a:gd name="connsiteX92" fmla="*/ 69730 w 217588"/>
                <a:gd name="connsiteY92" fmla="*/ 10537 h 111878"/>
                <a:gd name="connsiteX93" fmla="*/ 72048 w 217588"/>
                <a:gd name="connsiteY93" fmla="*/ 8046 h 111878"/>
                <a:gd name="connsiteX94" fmla="*/ 74173 w 217588"/>
                <a:gd name="connsiteY94" fmla="*/ 6131 h 111878"/>
                <a:gd name="connsiteX95" fmla="*/ 76104 w 217588"/>
                <a:gd name="connsiteY95" fmla="*/ 4598 h 111878"/>
                <a:gd name="connsiteX96" fmla="*/ 182340 w 217588"/>
                <a:gd name="connsiteY96" fmla="*/ 0 h 111878"/>
                <a:gd name="connsiteX97" fmla="*/ 182410 w 217588"/>
                <a:gd name="connsiteY97" fmla="*/ 415 h 111878"/>
                <a:gd name="connsiteX98" fmla="*/ 181848 w 217588"/>
                <a:gd name="connsiteY98" fmla="*/ 192 h 111878"/>
                <a:gd name="connsiteX99" fmla="*/ 181076 w 217588"/>
                <a:gd name="connsiteY99" fmla="*/ 0 h 111878"/>
                <a:gd name="connsiteX100" fmla="*/ 181655 w 217588"/>
                <a:gd name="connsiteY100" fmla="*/ 4598 h 111878"/>
                <a:gd name="connsiteX101" fmla="*/ 183586 w 217588"/>
                <a:gd name="connsiteY101" fmla="*/ 6131 h 111878"/>
                <a:gd name="connsiteX102" fmla="*/ 185711 w 217588"/>
                <a:gd name="connsiteY102" fmla="*/ 8046 h 111878"/>
                <a:gd name="connsiteX103" fmla="*/ 188029 w 217588"/>
                <a:gd name="connsiteY103" fmla="*/ 10537 h 111878"/>
                <a:gd name="connsiteX104" fmla="*/ 190734 w 217588"/>
                <a:gd name="connsiteY104" fmla="*/ 13410 h 111878"/>
                <a:gd name="connsiteX105" fmla="*/ 193245 w 217588"/>
                <a:gd name="connsiteY105" fmla="*/ 17242 h 111878"/>
                <a:gd name="connsiteX106" fmla="*/ 195562 w 217588"/>
                <a:gd name="connsiteY106" fmla="*/ 21265 h 111878"/>
                <a:gd name="connsiteX107" fmla="*/ 195645 w 217588"/>
                <a:gd name="connsiteY107" fmla="*/ 21521 h 111878"/>
                <a:gd name="connsiteX108" fmla="*/ 197565 w 217588"/>
                <a:gd name="connsiteY108" fmla="*/ 20688 h 111878"/>
                <a:gd name="connsiteX109" fmla="*/ 203250 w 217588"/>
                <a:gd name="connsiteY109" fmla="*/ 17961 h 111878"/>
                <a:gd name="connsiteX110" fmla="*/ 208338 w 217588"/>
                <a:gd name="connsiteY110" fmla="*/ 15916 h 111878"/>
                <a:gd name="connsiteX111" fmla="*/ 211929 w 217588"/>
                <a:gd name="connsiteY111" fmla="*/ 13872 h 111878"/>
                <a:gd name="connsiteX112" fmla="*/ 214622 w 217588"/>
                <a:gd name="connsiteY112" fmla="*/ 12849 h 111878"/>
                <a:gd name="connsiteX113" fmla="*/ 215819 w 217588"/>
                <a:gd name="connsiteY113" fmla="*/ 12507 h 111878"/>
                <a:gd name="connsiteX114" fmla="*/ 217588 w 217588"/>
                <a:gd name="connsiteY114" fmla="*/ 11670 h 111878"/>
                <a:gd name="connsiteX115" fmla="*/ 217108 w 217588"/>
                <a:gd name="connsiteY115" fmla="*/ 11495 h 111878"/>
                <a:gd name="connsiteX116" fmla="*/ 213052 w 217588"/>
                <a:gd name="connsiteY116" fmla="*/ 10154 h 111878"/>
                <a:gd name="connsiteX117" fmla="*/ 208416 w 217588"/>
                <a:gd name="connsiteY117" fmla="*/ 8429 h 111878"/>
                <a:gd name="connsiteX118" fmla="*/ 203974 w 217588"/>
                <a:gd name="connsiteY118" fmla="*/ 7089 h 111878"/>
                <a:gd name="connsiteX119" fmla="*/ 199338 w 217588"/>
                <a:gd name="connsiteY119" fmla="*/ 5556 h 111878"/>
                <a:gd name="connsiteX120" fmla="*/ 195089 w 217588"/>
                <a:gd name="connsiteY120" fmla="*/ 4215 h 111878"/>
                <a:gd name="connsiteX121" fmla="*/ 191032 w 217588"/>
                <a:gd name="connsiteY121" fmla="*/ 2874 h 111878"/>
                <a:gd name="connsiteX122" fmla="*/ 187555 w 217588"/>
                <a:gd name="connsiteY122" fmla="*/ 1916 h 111878"/>
                <a:gd name="connsiteX123" fmla="*/ 185044 w 217588"/>
                <a:gd name="connsiteY123" fmla="*/ 958 h 111878"/>
                <a:gd name="connsiteX124" fmla="*/ 183113 w 217588"/>
                <a:gd name="connsiteY124" fmla="*/ 192 h 11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17588" h="111878">
                  <a:moveTo>
                    <a:pt x="76683" y="0"/>
                  </a:moveTo>
                  <a:lnTo>
                    <a:pt x="75911" y="192"/>
                  </a:lnTo>
                  <a:lnTo>
                    <a:pt x="75349" y="415"/>
                  </a:lnTo>
                  <a:lnTo>
                    <a:pt x="75419" y="0"/>
                  </a:lnTo>
                  <a:lnTo>
                    <a:pt x="74646" y="192"/>
                  </a:lnTo>
                  <a:lnTo>
                    <a:pt x="72715" y="958"/>
                  </a:lnTo>
                  <a:lnTo>
                    <a:pt x="70204" y="1916"/>
                  </a:lnTo>
                  <a:lnTo>
                    <a:pt x="66727" y="2874"/>
                  </a:lnTo>
                  <a:lnTo>
                    <a:pt x="62670" y="4215"/>
                  </a:lnTo>
                  <a:lnTo>
                    <a:pt x="58421" y="5556"/>
                  </a:lnTo>
                  <a:lnTo>
                    <a:pt x="53785" y="7089"/>
                  </a:lnTo>
                  <a:lnTo>
                    <a:pt x="49343" y="8429"/>
                  </a:lnTo>
                  <a:lnTo>
                    <a:pt x="44707" y="10154"/>
                  </a:lnTo>
                  <a:lnTo>
                    <a:pt x="40651" y="11495"/>
                  </a:lnTo>
                  <a:lnTo>
                    <a:pt x="36981" y="12836"/>
                  </a:lnTo>
                  <a:lnTo>
                    <a:pt x="37075" y="13155"/>
                  </a:lnTo>
                  <a:lnTo>
                    <a:pt x="36893" y="13219"/>
                  </a:lnTo>
                  <a:lnTo>
                    <a:pt x="34189" y="14177"/>
                  </a:lnTo>
                  <a:lnTo>
                    <a:pt x="31678" y="15135"/>
                  </a:lnTo>
                  <a:lnTo>
                    <a:pt x="30712" y="15518"/>
                  </a:lnTo>
                  <a:lnTo>
                    <a:pt x="24338" y="19158"/>
                  </a:lnTo>
                  <a:lnTo>
                    <a:pt x="19316" y="22989"/>
                  </a:lnTo>
                  <a:lnTo>
                    <a:pt x="14680" y="27204"/>
                  </a:lnTo>
                  <a:lnTo>
                    <a:pt x="10623" y="31801"/>
                  </a:lnTo>
                  <a:lnTo>
                    <a:pt x="7340" y="36974"/>
                  </a:lnTo>
                  <a:lnTo>
                    <a:pt x="4442" y="42338"/>
                  </a:lnTo>
                  <a:lnTo>
                    <a:pt x="2897" y="48468"/>
                  </a:lnTo>
                  <a:lnTo>
                    <a:pt x="2511" y="49426"/>
                  </a:lnTo>
                  <a:lnTo>
                    <a:pt x="2125" y="51150"/>
                  </a:lnTo>
                  <a:lnTo>
                    <a:pt x="1931" y="53066"/>
                  </a:lnTo>
                  <a:lnTo>
                    <a:pt x="1545" y="54982"/>
                  </a:lnTo>
                  <a:lnTo>
                    <a:pt x="1159" y="56322"/>
                  </a:lnTo>
                  <a:lnTo>
                    <a:pt x="1159" y="56897"/>
                  </a:lnTo>
                  <a:lnTo>
                    <a:pt x="386" y="63411"/>
                  </a:lnTo>
                  <a:lnTo>
                    <a:pt x="386" y="64177"/>
                  </a:lnTo>
                  <a:lnTo>
                    <a:pt x="193" y="65901"/>
                  </a:lnTo>
                  <a:lnTo>
                    <a:pt x="193" y="68200"/>
                  </a:lnTo>
                  <a:lnTo>
                    <a:pt x="193" y="70499"/>
                  </a:lnTo>
                  <a:lnTo>
                    <a:pt x="0" y="72989"/>
                  </a:lnTo>
                  <a:lnTo>
                    <a:pt x="0" y="74714"/>
                  </a:lnTo>
                  <a:lnTo>
                    <a:pt x="0" y="75288"/>
                  </a:lnTo>
                  <a:lnTo>
                    <a:pt x="0" y="75863"/>
                  </a:lnTo>
                  <a:lnTo>
                    <a:pt x="0" y="77204"/>
                  </a:lnTo>
                  <a:lnTo>
                    <a:pt x="0" y="79120"/>
                  </a:lnTo>
                  <a:lnTo>
                    <a:pt x="0" y="80844"/>
                  </a:lnTo>
                  <a:lnTo>
                    <a:pt x="193" y="81993"/>
                  </a:lnTo>
                  <a:lnTo>
                    <a:pt x="580" y="87357"/>
                  </a:lnTo>
                  <a:lnTo>
                    <a:pt x="1931" y="92338"/>
                  </a:lnTo>
                  <a:lnTo>
                    <a:pt x="4056" y="97319"/>
                  </a:lnTo>
                  <a:lnTo>
                    <a:pt x="7340" y="101725"/>
                  </a:lnTo>
                  <a:lnTo>
                    <a:pt x="11590" y="105365"/>
                  </a:lnTo>
                  <a:lnTo>
                    <a:pt x="16225" y="108238"/>
                  </a:lnTo>
                  <a:lnTo>
                    <a:pt x="21247" y="110346"/>
                  </a:lnTo>
                  <a:lnTo>
                    <a:pt x="26463" y="111304"/>
                  </a:lnTo>
                  <a:lnTo>
                    <a:pt x="31871" y="111878"/>
                  </a:lnTo>
                  <a:lnTo>
                    <a:pt x="48377" y="111878"/>
                  </a:lnTo>
                  <a:lnTo>
                    <a:pt x="130177" y="111878"/>
                  </a:lnTo>
                  <a:lnTo>
                    <a:pt x="132028" y="105554"/>
                  </a:lnTo>
                  <a:lnTo>
                    <a:pt x="135021" y="94306"/>
                  </a:lnTo>
                  <a:lnTo>
                    <a:pt x="138013" y="83740"/>
                  </a:lnTo>
                  <a:lnTo>
                    <a:pt x="139449" y="78834"/>
                  </a:lnTo>
                  <a:lnTo>
                    <a:pt x="135877" y="82376"/>
                  </a:lnTo>
                  <a:lnTo>
                    <a:pt x="131628" y="86208"/>
                  </a:lnTo>
                  <a:lnTo>
                    <a:pt x="128880" y="88328"/>
                  </a:lnTo>
                  <a:lnTo>
                    <a:pt x="126131" y="86208"/>
                  </a:lnTo>
                  <a:lnTo>
                    <a:pt x="121882" y="82376"/>
                  </a:lnTo>
                  <a:lnTo>
                    <a:pt x="117439" y="77970"/>
                  </a:lnTo>
                  <a:lnTo>
                    <a:pt x="112996" y="72798"/>
                  </a:lnTo>
                  <a:lnTo>
                    <a:pt x="108168" y="66859"/>
                  </a:lnTo>
                  <a:lnTo>
                    <a:pt x="103339" y="60729"/>
                  </a:lnTo>
                  <a:lnTo>
                    <a:pt x="98510" y="54215"/>
                  </a:lnTo>
                  <a:lnTo>
                    <a:pt x="94067" y="47510"/>
                  </a:lnTo>
                  <a:lnTo>
                    <a:pt x="89818" y="40997"/>
                  </a:lnTo>
                  <a:lnTo>
                    <a:pt x="85955" y="34483"/>
                  </a:lnTo>
                  <a:lnTo>
                    <a:pt x="84853" y="34756"/>
                  </a:lnTo>
                  <a:lnTo>
                    <a:pt x="84691" y="34483"/>
                  </a:lnTo>
                  <a:lnTo>
                    <a:pt x="80827" y="35441"/>
                  </a:lnTo>
                  <a:lnTo>
                    <a:pt x="76964" y="36974"/>
                  </a:lnTo>
                  <a:lnTo>
                    <a:pt x="73681" y="39081"/>
                  </a:lnTo>
                  <a:lnTo>
                    <a:pt x="70397" y="41188"/>
                  </a:lnTo>
                  <a:lnTo>
                    <a:pt x="67306" y="43487"/>
                  </a:lnTo>
                  <a:lnTo>
                    <a:pt x="64602" y="45977"/>
                  </a:lnTo>
                  <a:lnTo>
                    <a:pt x="62478" y="48085"/>
                  </a:lnTo>
                  <a:lnTo>
                    <a:pt x="61125" y="49809"/>
                  </a:lnTo>
                  <a:lnTo>
                    <a:pt x="60652" y="50144"/>
                  </a:lnTo>
                  <a:lnTo>
                    <a:pt x="59492" y="44062"/>
                  </a:lnTo>
                  <a:lnTo>
                    <a:pt x="58913" y="37357"/>
                  </a:lnTo>
                  <a:lnTo>
                    <a:pt x="59492" y="31418"/>
                  </a:lnTo>
                  <a:lnTo>
                    <a:pt x="60651" y="26054"/>
                  </a:lnTo>
                  <a:lnTo>
                    <a:pt x="62197" y="21265"/>
                  </a:lnTo>
                  <a:lnTo>
                    <a:pt x="64514" y="17242"/>
                  </a:lnTo>
                  <a:lnTo>
                    <a:pt x="67025" y="13410"/>
                  </a:lnTo>
                  <a:lnTo>
                    <a:pt x="69730" y="10537"/>
                  </a:lnTo>
                  <a:lnTo>
                    <a:pt x="72048" y="8046"/>
                  </a:lnTo>
                  <a:lnTo>
                    <a:pt x="74173" y="6131"/>
                  </a:lnTo>
                  <a:lnTo>
                    <a:pt x="76104" y="4598"/>
                  </a:lnTo>
                  <a:close/>
                  <a:moveTo>
                    <a:pt x="182340" y="0"/>
                  </a:moveTo>
                  <a:lnTo>
                    <a:pt x="182410" y="415"/>
                  </a:lnTo>
                  <a:lnTo>
                    <a:pt x="181848" y="192"/>
                  </a:lnTo>
                  <a:lnTo>
                    <a:pt x="181076" y="0"/>
                  </a:lnTo>
                  <a:lnTo>
                    <a:pt x="181655" y="4598"/>
                  </a:lnTo>
                  <a:lnTo>
                    <a:pt x="183586" y="6131"/>
                  </a:lnTo>
                  <a:lnTo>
                    <a:pt x="185711" y="8046"/>
                  </a:lnTo>
                  <a:lnTo>
                    <a:pt x="188029" y="10537"/>
                  </a:lnTo>
                  <a:lnTo>
                    <a:pt x="190734" y="13410"/>
                  </a:lnTo>
                  <a:lnTo>
                    <a:pt x="193245" y="17242"/>
                  </a:lnTo>
                  <a:lnTo>
                    <a:pt x="195562" y="21265"/>
                  </a:lnTo>
                  <a:lnTo>
                    <a:pt x="195645" y="21521"/>
                  </a:lnTo>
                  <a:lnTo>
                    <a:pt x="197565" y="20688"/>
                  </a:lnTo>
                  <a:lnTo>
                    <a:pt x="203250" y="17961"/>
                  </a:lnTo>
                  <a:lnTo>
                    <a:pt x="208338" y="15916"/>
                  </a:lnTo>
                  <a:lnTo>
                    <a:pt x="211929" y="13872"/>
                  </a:lnTo>
                  <a:lnTo>
                    <a:pt x="214622" y="12849"/>
                  </a:lnTo>
                  <a:lnTo>
                    <a:pt x="215819" y="12507"/>
                  </a:lnTo>
                  <a:lnTo>
                    <a:pt x="217588" y="11670"/>
                  </a:lnTo>
                  <a:lnTo>
                    <a:pt x="217108" y="11495"/>
                  </a:lnTo>
                  <a:lnTo>
                    <a:pt x="213052" y="10154"/>
                  </a:lnTo>
                  <a:lnTo>
                    <a:pt x="208416" y="8429"/>
                  </a:lnTo>
                  <a:lnTo>
                    <a:pt x="203974" y="7089"/>
                  </a:lnTo>
                  <a:lnTo>
                    <a:pt x="199338" y="5556"/>
                  </a:lnTo>
                  <a:lnTo>
                    <a:pt x="195089" y="4215"/>
                  </a:lnTo>
                  <a:lnTo>
                    <a:pt x="191032" y="2874"/>
                  </a:lnTo>
                  <a:lnTo>
                    <a:pt x="187555" y="1916"/>
                  </a:lnTo>
                  <a:lnTo>
                    <a:pt x="185044" y="958"/>
                  </a:lnTo>
                  <a:lnTo>
                    <a:pt x="183113" y="1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11247939" y="4045044"/>
              <a:ext cx="174421" cy="258752"/>
            </a:xfrm>
            <a:custGeom>
              <a:avLst/>
              <a:gdLst>
                <a:gd name="T0" fmla="*/ 453 w 905"/>
                <a:gd name="T1" fmla="*/ 0 h 1353"/>
                <a:gd name="T2" fmla="*/ 564 w 905"/>
                <a:gd name="T3" fmla="*/ 16 h 1353"/>
                <a:gd name="T4" fmla="*/ 665 w 905"/>
                <a:gd name="T5" fmla="*/ 56 h 1353"/>
                <a:gd name="T6" fmla="*/ 753 w 905"/>
                <a:gd name="T7" fmla="*/ 120 h 1353"/>
                <a:gd name="T8" fmla="*/ 824 w 905"/>
                <a:gd name="T9" fmla="*/ 201 h 1353"/>
                <a:gd name="T10" fmla="*/ 874 w 905"/>
                <a:gd name="T11" fmla="*/ 298 h 1353"/>
                <a:gd name="T12" fmla="*/ 902 w 905"/>
                <a:gd name="T13" fmla="*/ 407 h 1353"/>
                <a:gd name="T14" fmla="*/ 902 w 905"/>
                <a:gd name="T15" fmla="*/ 514 h 1353"/>
                <a:gd name="T16" fmla="*/ 882 w 905"/>
                <a:gd name="T17" fmla="*/ 611 h 1353"/>
                <a:gd name="T18" fmla="*/ 848 w 905"/>
                <a:gd name="T19" fmla="*/ 709 h 1353"/>
                <a:gd name="T20" fmla="*/ 840 w 905"/>
                <a:gd name="T21" fmla="*/ 763 h 1353"/>
                <a:gd name="T22" fmla="*/ 841 w 905"/>
                <a:gd name="T23" fmla="*/ 779 h 1353"/>
                <a:gd name="T24" fmla="*/ 851 w 905"/>
                <a:gd name="T25" fmla="*/ 800 h 1353"/>
                <a:gd name="T26" fmla="*/ 867 w 905"/>
                <a:gd name="T27" fmla="*/ 829 h 1353"/>
                <a:gd name="T28" fmla="*/ 880 w 905"/>
                <a:gd name="T29" fmla="*/ 851 h 1353"/>
                <a:gd name="T30" fmla="*/ 858 w 905"/>
                <a:gd name="T31" fmla="*/ 882 h 1353"/>
                <a:gd name="T32" fmla="*/ 800 w 905"/>
                <a:gd name="T33" fmla="*/ 916 h 1353"/>
                <a:gd name="T34" fmla="*/ 736 w 905"/>
                <a:gd name="T35" fmla="*/ 938 h 1353"/>
                <a:gd name="T36" fmla="*/ 670 w 905"/>
                <a:gd name="T37" fmla="*/ 952 h 1353"/>
                <a:gd name="T38" fmla="*/ 600 w 905"/>
                <a:gd name="T39" fmla="*/ 964 h 1353"/>
                <a:gd name="T40" fmla="*/ 615 w 905"/>
                <a:gd name="T41" fmla="*/ 1084 h 1353"/>
                <a:gd name="T42" fmla="*/ 615 w 905"/>
                <a:gd name="T43" fmla="*/ 1096 h 1353"/>
                <a:gd name="T44" fmla="*/ 608 w 905"/>
                <a:gd name="T45" fmla="*/ 1131 h 1353"/>
                <a:gd name="T46" fmla="*/ 595 w 905"/>
                <a:gd name="T47" fmla="*/ 1180 h 1353"/>
                <a:gd name="T48" fmla="*/ 568 w 905"/>
                <a:gd name="T49" fmla="*/ 1237 h 1353"/>
                <a:gd name="T50" fmla="*/ 522 w 905"/>
                <a:gd name="T51" fmla="*/ 1298 h 1353"/>
                <a:gd name="T52" fmla="*/ 454 w 905"/>
                <a:gd name="T53" fmla="*/ 1353 h 1353"/>
                <a:gd name="T54" fmla="*/ 416 w 905"/>
                <a:gd name="T55" fmla="*/ 1326 h 1353"/>
                <a:gd name="T56" fmla="*/ 360 w 905"/>
                <a:gd name="T57" fmla="*/ 1268 h 1353"/>
                <a:gd name="T58" fmla="*/ 323 w 905"/>
                <a:gd name="T59" fmla="*/ 1209 h 1353"/>
                <a:gd name="T60" fmla="*/ 303 w 905"/>
                <a:gd name="T61" fmla="*/ 1154 h 1353"/>
                <a:gd name="T62" fmla="*/ 294 w 905"/>
                <a:gd name="T63" fmla="*/ 1111 h 1353"/>
                <a:gd name="T64" fmla="*/ 292 w 905"/>
                <a:gd name="T65" fmla="*/ 1086 h 1353"/>
                <a:gd name="T66" fmla="*/ 332 w 905"/>
                <a:gd name="T67" fmla="*/ 968 h 1353"/>
                <a:gd name="T68" fmla="*/ 236 w 905"/>
                <a:gd name="T69" fmla="*/ 952 h 1353"/>
                <a:gd name="T70" fmla="*/ 171 w 905"/>
                <a:gd name="T71" fmla="*/ 938 h 1353"/>
                <a:gd name="T72" fmla="*/ 107 w 905"/>
                <a:gd name="T73" fmla="*/ 916 h 1353"/>
                <a:gd name="T74" fmla="*/ 48 w 905"/>
                <a:gd name="T75" fmla="*/ 883 h 1353"/>
                <a:gd name="T76" fmla="*/ 26 w 905"/>
                <a:gd name="T77" fmla="*/ 851 h 1353"/>
                <a:gd name="T78" fmla="*/ 40 w 905"/>
                <a:gd name="T79" fmla="*/ 827 h 1353"/>
                <a:gd name="T80" fmla="*/ 56 w 905"/>
                <a:gd name="T81" fmla="*/ 800 h 1353"/>
                <a:gd name="T82" fmla="*/ 66 w 905"/>
                <a:gd name="T83" fmla="*/ 779 h 1353"/>
                <a:gd name="T84" fmla="*/ 67 w 905"/>
                <a:gd name="T85" fmla="*/ 763 h 1353"/>
                <a:gd name="T86" fmla="*/ 58 w 905"/>
                <a:gd name="T87" fmla="*/ 709 h 1353"/>
                <a:gd name="T88" fmla="*/ 41 w 905"/>
                <a:gd name="T89" fmla="*/ 655 h 1353"/>
                <a:gd name="T90" fmla="*/ 10 w 905"/>
                <a:gd name="T91" fmla="*/ 564 h 1353"/>
                <a:gd name="T92" fmla="*/ 0 w 905"/>
                <a:gd name="T93" fmla="*/ 464 h 1353"/>
                <a:gd name="T94" fmla="*/ 14 w 905"/>
                <a:gd name="T95" fmla="*/ 351 h 1353"/>
                <a:gd name="T96" fmla="*/ 52 w 905"/>
                <a:gd name="T97" fmla="*/ 248 h 1353"/>
                <a:gd name="T98" fmla="*/ 114 w 905"/>
                <a:gd name="T99" fmla="*/ 158 h 1353"/>
                <a:gd name="T100" fmla="*/ 193 w 905"/>
                <a:gd name="T101" fmla="*/ 85 h 1353"/>
                <a:gd name="T102" fmla="*/ 288 w 905"/>
                <a:gd name="T103" fmla="*/ 33 h 1353"/>
                <a:gd name="T104" fmla="*/ 395 w 905"/>
                <a:gd name="T105" fmla="*/ 4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1353">
                  <a:moveTo>
                    <a:pt x="451" y="0"/>
                  </a:moveTo>
                  <a:lnTo>
                    <a:pt x="453" y="0"/>
                  </a:lnTo>
                  <a:lnTo>
                    <a:pt x="510" y="4"/>
                  </a:lnTo>
                  <a:lnTo>
                    <a:pt x="564" y="16"/>
                  </a:lnTo>
                  <a:lnTo>
                    <a:pt x="617" y="33"/>
                  </a:lnTo>
                  <a:lnTo>
                    <a:pt x="665" y="56"/>
                  </a:lnTo>
                  <a:lnTo>
                    <a:pt x="711" y="85"/>
                  </a:lnTo>
                  <a:lnTo>
                    <a:pt x="753" y="120"/>
                  </a:lnTo>
                  <a:lnTo>
                    <a:pt x="791" y="158"/>
                  </a:lnTo>
                  <a:lnTo>
                    <a:pt x="824" y="201"/>
                  </a:lnTo>
                  <a:lnTo>
                    <a:pt x="852" y="248"/>
                  </a:lnTo>
                  <a:lnTo>
                    <a:pt x="874" y="298"/>
                  </a:lnTo>
                  <a:lnTo>
                    <a:pt x="892" y="351"/>
                  </a:lnTo>
                  <a:lnTo>
                    <a:pt x="902" y="407"/>
                  </a:lnTo>
                  <a:lnTo>
                    <a:pt x="905" y="464"/>
                  </a:lnTo>
                  <a:lnTo>
                    <a:pt x="902" y="514"/>
                  </a:lnTo>
                  <a:lnTo>
                    <a:pt x="894" y="564"/>
                  </a:lnTo>
                  <a:lnTo>
                    <a:pt x="882" y="611"/>
                  </a:lnTo>
                  <a:lnTo>
                    <a:pt x="864" y="655"/>
                  </a:lnTo>
                  <a:lnTo>
                    <a:pt x="848" y="709"/>
                  </a:lnTo>
                  <a:lnTo>
                    <a:pt x="842" y="736"/>
                  </a:lnTo>
                  <a:lnTo>
                    <a:pt x="840" y="763"/>
                  </a:lnTo>
                  <a:lnTo>
                    <a:pt x="840" y="770"/>
                  </a:lnTo>
                  <a:lnTo>
                    <a:pt x="841" y="779"/>
                  </a:lnTo>
                  <a:lnTo>
                    <a:pt x="845" y="788"/>
                  </a:lnTo>
                  <a:lnTo>
                    <a:pt x="851" y="800"/>
                  </a:lnTo>
                  <a:lnTo>
                    <a:pt x="858" y="814"/>
                  </a:lnTo>
                  <a:lnTo>
                    <a:pt x="867" y="829"/>
                  </a:lnTo>
                  <a:lnTo>
                    <a:pt x="874" y="841"/>
                  </a:lnTo>
                  <a:lnTo>
                    <a:pt x="880" y="851"/>
                  </a:lnTo>
                  <a:lnTo>
                    <a:pt x="885" y="858"/>
                  </a:lnTo>
                  <a:lnTo>
                    <a:pt x="858" y="882"/>
                  </a:lnTo>
                  <a:lnTo>
                    <a:pt x="830" y="902"/>
                  </a:lnTo>
                  <a:lnTo>
                    <a:pt x="800" y="916"/>
                  </a:lnTo>
                  <a:lnTo>
                    <a:pt x="768" y="929"/>
                  </a:lnTo>
                  <a:lnTo>
                    <a:pt x="736" y="938"/>
                  </a:lnTo>
                  <a:lnTo>
                    <a:pt x="704" y="946"/>
                  </a:lnTo>
                  <a:lnTo>
                    <a:pt x="670" y="952"/>
                  </a:lnTo>
                  <a:lnTo>
                    <a:pt x="636" y="959"/>
                  </a:lnTo>
                  <a:lnTo>
                    <a:pt x="600" y="964"/>
                  </a:lnTo>
                  <a:lnTo>
                    <a:pt x="575" y="968"/>
                  </a:lnTo>
                  <a:lnTo>
                    <a:pt x="615" y="1084"/>
                  </a:lnTo>
                  <a:lnTo>
                    <a:pt x="615" y="1086"/>
                  </a:lnTo>
                  <a:lnTo>
                    <a:pt x="615" y="1096"/>
                  </a:lnTo>
                  <a:lnTo>
                    <a:pt x="612" y="1111"/>
                  </a:lnTo>
                  <a:lnTo>
                    <a:pt x="608" y="1131"/>
                  </a:lnTo>
                  <a:lnTo>
                    <a:pt x="604" y="1154"/>
                  </a:lnTo>
                  <a:lnTo>
                    <a:pt x="595" y="1180"/>
                  </a:lnTo>
                  <a:lnTo>
                    <a:pt x="584" y="1209"/>
                  </a:lnTo>
                  <a:lnTo>
                    <a:pt x="568" y="1237"/>
                  </a:lnTo>
                  <a:lnTo>
                    <a:pt x="548" y="1268"/>
                  </a:lnTo>
                  <a:lnTo>
                    <a:pt x="522" y="1298"/>
                  </a:lnTo>
                  <a:lnTo>
                    <a:pt x="491" y="1326"/>
                  </a:lnTo>
                  <a:lnTo>
                    <a:pt x="454" y="1353"/>
                  </a:lnTo>
                  <a:lnTo>
                    <a:pt x="453" y="1353"/>
                  </a:lnTo>
                  <a:lnTo>
                    <a:pt x="416" y="1326"/>
                  </a:lnTo>
                  <a:lnTo>
                    <a:pt x="385" y="1298"/>
                  </a:lnTo>
                  <a:lnTo>
                    <a:pt x="360" y="1268"/>
                  </a:lnTo>
                  <a:lnTo>
                    <a:pt x="339" y="1237"/>
                  </a:lnTo>
                  <a:lnTo>
                    <a:pt x="323" y="1209"/>
                  </a:lnTo>
                  <a:lnTo>
                    <a:pt x="312" y="1180"/>
                  </a:lnTo>
                  <a:lnTo>
                    <a:pt x="303" y="1154"/>
                  </a:lnTo>
                  <a:lnTo>
                    <a:pt x="298" y="1131"/>
                  </a:lnTo>
                  <a:lnTo>
                    <a:pt x="294" y="1111"/>
                  </a:lnTo>
                  <a:lnTo>
                    <a:pt x="293" y="1096"/>
                  </a:lnTo>
                  <a:lnTo>
                    <a:pt x="292" y="1086"/>
                  </a:lnTo>
                  <a:lnTo>
                    <a:pt x="292" y="1084"/>
                  </a:lnTo>
                  <a:lnTo>
                    <a:pt x="332" y="968"/>
                  </a:lnTo>
                  <a:lnTo>
                    <a:pt x="307" y="964"/>
                  </a:lnTo>
                  <a:lnTo>
                    <a:pt x="236" y="952"/>
                  </a:lnTo>
                  <a:lnTo>
                    <a:pt x="203" y="946"/>
                  </a:lnTo>
                  <a:lnTo>
                    <a:pt x="171" y="938"/>
                  </a:lnTo>
                  <a:lnTo>
                    <a:pt x="139" y="929"/>
                  </a:lnTo>
                  <a:lnTo>
                    <a:pt x="107" y="916"/>
                  </a:lnTo>
                  <a:lnTo>
                    <a:pt x="77" y="902"/>
                  </a:lnTo>
                  <a:lnTo>
                    <a:pt x="48" y="883"/>
                  </a:lnTo>
                  <a:lnTo>
                    <a:pt x="22" y="858"/>
                  </a:lnTo>
                  <a:lnTo>
                    <a:pt x="26" y="851"/>
                  </a:lnTo>
                  <a:lnTo>
                    <a:pt x="32" y="841"/>
                  </a:lnTo>
                  <a:lnTo>
                    <a:pt x="40" y="827"/>
                  </a:lnTo>
                  <a:lnTo>
                    <a:pt x="48" y="814"/>
                  </a:lnTo>
                  <a:lnTo>
                    <a:pt x="56" y="800"/>
                  </a:lnTo>
                  <a:lnTo>
                    <a:pt x="62" y="788"/>
                  </a:lnTo>
                  <a:lnTo>
                    <a:pt x="66" y="779"/>
                  </a:lnTo>
                  <a:lnTo>
                    <a:pt x="67" y="770"/>
                  </a:lnTo>
                  <a:lnTo>
                    <a:pt x="67" y="763"/>
                  </a:lnTo>
                  <a:lnTo>
                    <a:pt x="64" y="737"/>
                  </a:lnTo>
                  <a:lnTo>
                    <a:pt x="58" y="709"/>
                  </a:lnTo>
                  <a:lnTo>
                    <a:pt x="51" y="683"/>
                  </a:lnTo>
                  <a:lnTo>
                    <a:pt x="41" y="655"/>
                  </a:lnTo>
                  <a:lnTo>
                    <a:pt x="24" y="611"/>
                  </a:lnTo>
                  <a:lnTo>
                    <a:pt x="10" y="564"/>
                  </a:lnTo>
                  <a:lnTo>
                    <a:pt x="3" y="514"/>
                  </a:lnTo>
                  <a:lnTo>
                    <a:pt x="0" y="464"/>
                  </a:lnTo>
                  <a:lnTo>
                    <a:pt x="4" y="407"/>
                  </a:lnTo>
                  <a:lnTo>
                    <a:pt x="14" y="351"/>
                  </a:lnTo>
                  <a:lnTo>
                    <a:pt x="30" y="298"/>
                  </a:lnTo>
                  <a:lnTo>
                    <a:pt x="52" y="248"/>
                  </a:lnTo>
                  <a:lnTo>
                    <a:pt x="81" y="201"/>
                  </a:lnTo>
                  <a:lnTo>
                    <a:pt x="114" y="158"/>
                  </a:lnTo>
                  <a:lnTo>
                    <a:pt x="151" y="120"/>
                  </a:lnTo>
                  <a:lnTo>
                    <a:pt x="193" y="85"/>
                  </a:lnTo>
                  <a:lnTo>
                    <a:pt x="239" y="56"/>
                  </a:lnTo>
                  <a:lnTo>
                    <a:pt x="288" y="33"/>
                  </a:lnTo>
                  <a:lnTo>
                    <a:pt x="340" y="16"/>
                  </a:lnTo>
                  <a:lnTo>
                    <a:pt x="395" y="4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>
              <a:off x="10834755" y="4045469"/>
              <a:ext cx="154718" cy="185889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 flipH="1">
              <a:off x="10764054" y="4242259"/>
              <a:ext cx="226915" cy="122205"/>
            </a:xfrm>
            <a:custGeom>
              <a:avLst/>
              <a:gdLst>
                <a:gd name="connsiteX0" fmla="*/ 32009 w 226915"/>
                <a:gd name="connsiteY0" fmla="*/ 0 h 122205"/>
                <a:gd name="connsiteX1" fmla="*/ 31866 w 226915"/>
                <a:gd name="connsiteY1" fmla="*/ 53 h 122205"/>
                <a:gd name="connsiteX2" fmla="*/ 31854 w 226915"/>
                <a:gd name="connsiteY2" fmla="*/ 0 h 122205"/>
                <a:gd name="connsiteX3" fmla="*/ 16581 w 226915"/>
                <a:gd name="connsiteY3" fmla="*/ 5555 h 122205"/>
                <a:gd name="connsiteX4" fmla="*/ 1502 w 226915"/>
                <a:gd name="connsiteY4" fmla="*/ 11110 h 122205"/>
                <a:gd name="connsiteX5" fmla="*/ 1589 w 226915"/>
                <a:gd name="connsiteY5" fmla="*/ 11356 h 122205"/>
                <a:gd name="connsiteX6" fmla="*/ 0 w 226915"/>
                <a:gd name="connsiteY6" fmla="*/ 12010 h 122205"/>
                <a:gd name="connsiteX7" fmla="*/ 6454 w 226915"/>
                <a:gd name="connsiteY7" fmla="*/ 15063 h 122205"/>
                <a:gd name="connsiteX8" fmla="*/ 7651 w 226915"/>
                <a:gd name="connsiteY8" fmla="*/ 15405 h 122205"/>
                <a:gd name="connsiteX9" fmla="*/ 10344 w 226915"/>
                <a:gd name="connsiteY9" fmla="*/ 16428 h 122205"/>
                <a:gd name="connsiteX10" fmla="*/ 13935 w 226915"/>
                <a:gd name="connsiteY10" fmla="*/ 18472 h 122205"/>
                <a:gd name="connsiteX11" fmla="*/ 19022 w 226915"/>
                <a:gd name="connsiteY11" fmla="*/ 20517 h 122205"/>
                <a:gd name="connsiteX12" fmla="*/ 24708 w 226915"/>
                <a:gd name="connsiteY12" fmla="*/ 23244 h 122205"/>
                <a:gd name="connsiteX13" fmla="*/ 30992 w 226915"/>
                <a:gd name="connsiteY13" fmla="*/ 25970 h 122205"/>
                <a:gd name="connsiteX14" fmla="*/ 37278 w 226915"/>
                <a:gd name="connsiteY14" fmla="*/ 29038 h 122205"/>
                <a:gd name="connsiteX15" fmla="*/ 42092 w 226915"/>
                <a:gd name="connsiteY15" fmla="*/ 31505 h 122205"/>
                <a:gd name="connsiteX16" fmla="*/ 41095 w 226915"/>
                <a:gd name="connsiteY16" fmla="*/ 28541 h 122205"/>
                <a:gd name="connsiteX17" fmla="*/ 38968 w 226915"/>
                <a:gd name="connsiteY17" fmla="*/ 22028 h 122205"/>
                <a:gd name="connsiteX18" fmla="*/ 37036 w 226915"/>
                <a:gd name="connsiteY18" fmla="*/ 15899 h 122205"/>
                <a:gd name="connsiteX19" fmla="*/ 35102 w 226915"/>
                <a:gd name="connsiteY19" fmla="*/ 10727 h 122205"/>
                <a:gd name="connsiteX20" fmla="*/ 33749 w 226915"/>
                <a:gd name="connsiteY20" fmla="*/ 5938 h 122205"/>
                <a:gd name="connsiteX21" fmla="*/ 32783 w 226915"/>
                <a:gd name="connsiteY21" fmla="*/ 2491 h 122205"/>
                <a:gd name="connsiteX22" fmla="*/ 125963 w 226915"/>
                <a:gd name="connsiteY22" fmla="*/ 0 h 122205"/>
                <a:gd name="connsiteX23" fmla="*/ 125951 w 226915"/>
                <a:gd name="connsiteY23" fmla="*/ 53 h 122205"/>
                <a:gd name="connsiteX24" fmla="*/ 125808 w 226915"/>
                <a:gd name="connsiteY24" fmla="*/ 0 h 122205"/>
                <a:gd name="connsiteX25" fmla="*/ 125034 w 226915"/>
                <a:gd name="connsiteY25" fmla="*/ 2491 h 122205"/>
                <a:gd name="connsiteX26" fmla="*/ 124068 w 226915"/>
                <a:gd name="connsiteY26" fmla="*/ 5938 h 122205"/>
                <a:gd name="connsiteX27" fmla="*/ 122715 w 226915"/>
                <a:gd name="connsiteY27" fmla="*/ 10727 h 122205"/>
                <a:gd name="connsiteX28" fmla="*/ 120781 w 226915"/>
                <a:gd name="connsiteY28" fmla="*/ 15899 h 122205"/>
                <a:gd name="connsiteX29" fmla="*/ 118849 w 226915"/>
                <a:gd name="connsiteY29" fmla="*/ 22028 h 122205"/>
                <a:gd name="connsiteX30" fmla="*/ 116722 w 226915"/>
                <a:gd name="connsiteY30" fmla="*/ 28541 h 122205"/>
                <a:gd name="connsiteX31" fmla="*/ 114402 w 226915"/>
                <a:gd name="connsiteY31" fmla="*/ 35436 h 122205"/>
                <a:gd name="connsiteX32" fmla="*/ 111889 w 226915"/>
                <a:gd name="connsiteY32" fmla="*/ 42332 h 122205"/>
                <a:gd name="connsiteX33" fmla="*/ 109569 w 226915"/>
                <a:gd name="connsiteY33" fmla="*/ 49036 h 122205"/>
                <a:gd name="connsiteX34" fmla="*/ 107442 w 226915"/>
                <a:gd name="connsiteY34" fmla="*/ 55931 h 122205"/>
                <a:gd name="connsiteX35" fmla="*/ 104929 w 226915"/>
                <a:gd name="connsiteY35" fmla="*/ 62444 h 122205"/>
                <a:gd name="connsiteX36" fmla="*/ 102803 w 226915"/>
                <a:gd name="connsiteY36" fmla="*/ 68381 h 122205"/>
                <a:gd name="connsiteX37" fmla="*/ 101256 w 226915"/>
                <a:gd name="connsiteY37" fmla="*/ 73553 h 122205"/>
                <a:gd name="connsiteX38" fmla="*/ 99516 w 226915"/>
                <a:gd name="connsiteY38" fmla="*/ 77959 h 122205"/>
                <a:gd name="connsiteX39" fmla="*/ 98356 w 226915"/>
                <a:gd name="connsiteY39" fmla="*/ 81598 h 122205"/>
                <a:gd name="connsiteX40" fmla="*/ 97703 w 226915"/>
                <a:gd name="connsiteY40" fmla="*/ 83022 h 122205"/>
                <a:gd name="connsiteX41" fmla="*/ 94645 w 226915"/>
                <a:gd name="connsiteY41" fmla="*/ 23560 h 122205"/>
                <a:gd name="connsiteX42" fmla="*/ 95998 w 226915"/>
                <a:gd name="connsiteY42" fmla="*/ 21070 h 122205"/>
                <a:gd name="connsiteX43" fmla="*/ 96965 w 226915"/>
                <a:gd name="connsiteY43" fmla="*/ 18772 h 122205"/>
                <a:gd name="connsiteX44" fmla="*/ 106631 w 226915"/>
                <a:gd name="connsiteY44" fmla="*/ 383 h 122205"/>
                <a:gd name="connsiteX45" fmla="*/ 105800 w 226915"/>
                <a:gd name="connsiteY45" fmla="*/ 956 h 122205"/>
                <a:gd name="connsiteX46" fmla="*/ 105896 w 226915"/>
                <a:gd name="connsiteY46" fmla="*/ 766 h 122205"/>
                <a:gd name="connsiteX47" fmla="*/ 101380 w 226915"/>
                <a:gd name="connsiteY47" fmla="*/ 3802 h 122205"/>
                <a:gd name="connsiteX48" fmla="*/ 96965 w 226915"/>
                <a:gd name="connsiteY48" fmla="*/ 5747 h 122205"/>
                <a:gd name="connsiteX49" fmla="*/ 92959 w 226915"/>
                <a:gd name="connsiteY49" fmla="*/ 7164 h 122205"/>
                <a:gd name="connsiteX50" fmla="*/ 88126 w 226915"/>
                <a:gd name="connsiteY50" fmla="*/ 8299 h 122205"/>
                <a:gd name="connsiteX51" fmla="*/ 85985 w 226915"/>
                <a:gd name="connsiteY51" fmla="*/ 8696 h 122205"/>
                <a:gd name="connsiteX52" fmla="*/ 80758 w 226915"/>
                <a:gd name="connsiteY52" fmla="*/ 9214 h 122205"/>
                <a:gd name="connsiteX53" fmla="*/ 78908 w 226915"/>
                <a:gd name="connsiteY53" fmla="*/ 9376 h 122205"/>
                <a:gd name="connsiteX54" fmla="*/ 77059 w 226915"/>
                <a:gd name="connsiteY54" fmla="*/ 9214 h 122205"/>
                <a:gd name="connsiteX55" fmla="*/ 71832 w 226915"/>
                <a:gd name="connsiteY55" fmla="*/ 8696 h 122205"/>
                <a:gd name="connsiteX56" fmla="*/ 69692 w 226915"/>
                <a:gd name="connsiteY56" fmla="*/ 8299 h 122205"/>
                <a:gd name="connsiteX57" fmla="*/ 64858 w 226915"/>
                <a:gd name="connsiteY57" fmla="*/ 7164 h 122205"/>
                <a:gd name="connsiteX58" fmla="*/ 60852 w 226915"/>
                <a:gd name="connsiteY58" fmla="*/ 5747 h 122205"/>
                <a:gd name="connsiteX59" fmla="*/ 56437 w 226915"/>
                <a:gd name="connsiteY59" fmla="*/ 3802 h 122205"/>
                <a:gd name="connsiteX60" fmla="*/ 51921 w 226915"/>
                <a:gd name="connsiteY60" fmla="*/ 766 h 122205"/>
                <a:gd name="connsiteX61" fmla="*/ 52017 w 226915"/>
                <a:gd name="connsiteY61" fmla="*/ 956 h 122205"/>
                <a:gd name="connsiteX62" fmla="*/ 51186 w 226915"/>
                <a:gd name="connsiteY62" fmla="*/ 383 h 122205"/>
                <a:gd name="connsiteX63" fmla="*/ 60852 w 226915"/>
                <a:gd name="connsiteY63" fmla="*/ 18772 h 122205"/>
                <a:gd name="connsiteX64" fmla="*/ 61819 w 226915"/>
                <a:gd name="connsiteY64" fmla="*/ 21070 h 122205"/>
                <a:gd name="connsiteX65" fmla="*/ 63172 w 226915"/>
                <a:gd name="connsiteY65" fmla="*/ 23560 h 122205"/>
                <a:gd name="connsiteX66" fmla="*/ 62236 w 226915"/>
                <a:gd name="connsiteY66" fmla="*/ 41752 h 122205"/>
                <a:gd name="connsiteX67" fmla="*/ 68100 w 226915"/>
                <a:gd name="connsiteY67" fmla="*/ 46761 h 122205"/>
                <a:gd name="connsiteX68" fmla="*/ 72888 w 226915"/>
                <a:gd name="connsiteY68" fmla="*/ 52896 h 122205"/>
                <a:gd name="connsiteX69" fmla="*/ 76778 w 226915"/>
                <a:gd name="connsiteY69" fmla="*/ 60053 h 122205"/>
                <a:gd name="connsiteX70" fmla="*/ 78275 w 226915"/>
                <a:gd name="connsiteY70" fmla="*/ 64825 h 122205"/>
                <a:gd name="connsiteX71" fmla="*/ 79472 w 226915"/>
                <a:gd name="connsiteY71" fmla="*/ 69597 h 122205"/>
                <a:gd name="connsiteX72" fmla="*/ 81567 w 226915"/>
                <a:gd name="connsiteY72" fmla="*/ 77095 h 122205"/>
                <a:gd name="connsiteX73" fmla="*/ 84260 w 226915"/>
                <a:gd name="connsiteY73" fmla="*/ 86296 h 122205"/>
                <a:gd name="connsiteX74" fmla="*/ 87252 w 226915"/>
                <a:gd name="connsiteY74" fmla="*/ 96862 h 122205"/>
                <a:gd name="connsiteX75" fmla="*/ 90245 w 226915"/>
                <a:gd name="connsiteY75" fmla="*/ 108110 h 122205"/>
                <a:gd name="connsiteX76" fmla="*/ 93536 w 226915"/>
                <a:gd name="connsiteY76" fmla="*/ 119357 h 122205"/>
                <a:gd name="connsiteX77" fmla="*/ 94318 w 226915"/>
                <a:gd name="connsiteY77" fmla="*/ 122205 h 122205"/>
                <a:gd name="connsiteX78" fmla="*/ 140462 w 226915"/>
                <a:gd name="connsiteY78" fmla="*/ 122205 h 122205"/>
                <a:gd name="connsiteX79" fmla="*/ 202557 w 226915"/>
                <a:gd name="connsiteY79" fmla="*/ 122205 h 122205"/>
                <a:gd name="connsiteX80" fmla="*/ 208356 w 226915"/>
                <a:gd name="connsiteY80" fmla="*/ 121439 h 122205"/>
                <a:gd name="connsiteX81" fmla="*/ 213383 w 226915"/>
                <a:gd name="connsiteY81" fmla="*/ 119523 h 122205"/>
                <a:gd name="connsiteX82" fmla="*/ 217829 w 226915"/>
                <a:gd name="connsiteY82" fmla="*/ 116651 h 122205"/>
                <a:gd name="connsiteX83" fmla="*/ 221696 w 226915"/>
                <a:gd name="connsiteY83" fmla="*/ 113203 h 122205"/>
                <a:gd name="connsiteX84" fmla="*/ 224595 w 226915"/>
                <a:gd name="connsiteY84" fmla="*/ 108606 h 122205"/>
                <a:gd name="connsiteX85" fmla="*/ 226142 w 226915"/>
                <a:gd name="connsiteY85" fmla="*/ 103434 h 122205"/>
                <a:gd name="connsiteX86" fmla="*/ 226915 w 226915"/>
                <a:gd name="connsiteY86" fmla="*/ 97879 h 122205"/>
                <a:gd name="connsiteX87" fmla="*/ 226915 w 226915"/>
                <a:gd name="connsiteY87" fmla="*/ 95964 h 122205"/>
                <a:gd name="connsiteX88" fmla="*/ 226722 w 226915"/>
                <a:gd name="connsiteY88" fmla="*/ 94432 h 122205"/>
                <a:gd name="connsiteX89" fmla="*/ 225755 w 226915"/>
                <a:gd name="connsiteY89" fmla="*/ 90409 h 122205"/>
                <a:gd name="connsiteX90" fmla="*/ 224209 w 226915"/>
                <a:gd name="connsiteY90" fmla="*/ 85429 h 122205"/>
                <a:gd name="connsiteX91" fmla="*/ 222662 w 226915"/>
                <a:gd name="connsiteY91" fmla="*/ 79491 h 122205"/>
                <a:gd name="connsiteX92" fmla="*/ 220728 w 226915"/>
                <a:gd name="connsiteY92" fmla="*/ 73362 h 122205"/>
                <a:gd name="connsiteX93" fmla="*/ 218602 w 226915"/>
                <a:gd name="connsiteY93" fmla="*/ 67041 h 122205"/>
                <a:gd name="connsiteX94" fmla="*/ 216669 w 226915"/>
                <a:gd name="connsiteY94" fmla="*/ 60720 h 122205"/>
                <a:gd name="connsiteX95" fmla="*/ 214736 w 226915"/>
                <a:gd name="connsiteY95" fmla="*/ 54782 h 122205"/>
                <a:gd name="connsiteX96" fmla="*/ 212996 w 226915"/>
                <a:gd name="connsiteY96" fmla="*/ 49610 h 122205"/>
                <a:gd name="connsiteX97" fmla="*/ 211643 w 226915"/>
                <a:gd name="connsiteY97" fmla="*/ 45397 h 122205"/>
                <a:gd name="connsiteX98" fmla="*/ 210870 w 226915"/>
                <a:gd name="connsiteY98" fmla="*/ 42715 h 122205"/>
                <a:gd name="connsiteX99" fmla="*/ 209903 w 226915"/>
                <a:gd name="connsiteY99" fmla="*/ 40033 h 122205"/>
                <a:gd name="connsiteX100" fmla="*/ 207390 w 226915"/>
                <a:gd name="connsiteY100" fmla="*/ 36011 h 122205"/>
                <a:gd name="connsiteX101" fmla="*/ 204296 w 226915"/>
                <a:gd name="connsiteY101" fmla="*/ 32563 h 122205"/>
                <a:gd name="connsiteX102" fmla="*/ 200430 w 226915"/>
                <a:gd name="connsiteY102" fmla="*/ 29690 h 122205"/>
                <a:gd name="connsiteX103" fmla="*/ 199850 w 226915"/>
                <a:gd name="connsiteY103" fmla="*/ 29498 h 122205"/>
                <a:gd name="connsiteX104" fmla="*/ 199464 w 226915"/>
                <a:gd name="connsiteY104" fmla="*/ 29115 h 122205"/>
                <a:gd name="connsiteX105" fmla="*/ 198690 w 226915"/>
                <a:gd name="connsiteY105" fmla="*/ 28732 h 122205"/>
                <a:gd name="connsiteX106" fmla="*/ 198304 w 226915"/>
                <a:gd name="connsiteY106" fmla="*/ 28732 h 122205"/>
                <a:gd name="connsiteX107" fmla="*/ 197917 w 226915"/>
                <a:gd name="connsiteY107" fmla="*/ 28541 h 122205"/>
                <a:gd name="connsiteX108" fmla="*/ 195404 w 226915"/>
                <a:gd name="connsiteY108" fmla="*/ 27391 h 122205"/>
                <a:gd name="connsiteX109" fmla="*/ 191924 w 226915"/>
                <a:gd name="connsiteY109" fmla="*/ 25859 h 122205"/>
                <a:gd name="connsiteX110" fmla="*/ 188251 w 226915"/>
                <a:gd name="connsiteY110" fmla="*/ 24326 h 122205"/>
                <a:gd name="connsiteX111" fmla="*/ 184385 w 226915"/>
                <a:gd name="connsiteY111" fmla="*/ 22603 h 122205"/>
                <a:gd name="connsiteX112" fmla="*/ 180324 w 226915"/>
                <a:gd name="connsiteY112" fmla="*/ 20878 h 122205"/>
                <a:gd name="connsiteX113" fmla="*/ 176264 w 226915"/>
                <a:gd name="connsiteY113" fmla="*/ 19346 h 122205"/>
                <a:gd name="connsiteX114" fmla="*/ 172592 w 226915"/>
                <a:gd name="connsiteY114" fmla="*/ 17814 h 122205"/>
                <a:gd name="connsiteX115" fmla="*/ 169305 w 226915"/>
                <a:gd name="connsiteY115" fmla="*/ 16665 h 122205"/>
                <a:gd name="connsiteX116" fmla="*/ 166985 w 226915"/>
                <a:gd name="connsiteY116" fmla="*/ 15516 h 122205"/>
                <a:gd name="connsiteX117" fmla="*/ 165245 w 226915"/>
                <a:gd name="connsiteY117" fmla="*/ 14941 h 122205"/>
                <a:gd name="connsiteX118" fmla="*/ 164472 w 226915"/>
                <a:gd name="connsiteY118" fmla="*/ 14749 h 122205"/>
                <a:gd name="connsiteX119" fmla="*/ 156228 w 226915"/>
                <a:gd name="connsiteY119" fmla="*/ 11356 h 122205"/>
                <a:gd name="connsiteX120" fmla="*/ 156315 w 226915"/>
                <a:gd name="connsiteY120" fmla="*/ 11110 h 122205"/>
                <a:gd name="connsiteX121" fmla="*/ 141236 w 226915"/>
                <a:gd name="connsiteY121" fmla="*/ 5555 h 12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26915" h="122205">
                  <a:moveTo>
                    <a:pt x="32009" y="0"/>
                  </a:moveTo>
                  <a:lnTo>
                    <a:pt x="31866" y="53"/>
                  </a:lnTo>
                  <a:lnTo>
                    <a:pt x="31854" y="0"/>
                  </a:lnTo>
                  <a:lnTo>
                    <a:pt x="16581" y="5555"/>
                  </a:lnTo>
                  <a:lnTo>
                    <a:pt x="1502" y="11110"/>
                  </a:lnTo>
                  <a:lnTo>
                    <a:pt x="1589" y="11356"/>
                  </a:lnTo>
                  <a:lnTo>
                    <a:pt x="0" y="12010"/>
                  </a:lnTo>
                  <a:lnTo>
                    <a:pt x="6454" y="15063"/>
                  </a:lnTo>
                  <a:lnTo>
                    <a:pt x="7651" y="15405"/>
                  </a:lnTo>
                  <a:lnTo>
                    <a:pt x="10344" y="16428"/>
                  </a:lnTo>
                  <a:lnTo>
                    <a:pt x="13935" y="18472"/>
                  </a:lnTo>
                  <a:lnTo>
                    <a:pt x="19022" y="20517"/>
                  </a:lnTo>
                  <a:lnTo>
                    <a:pt x="24708" y="23244"/>
                  </a:lnTo>
                  <a:lnTo>
                    <a:pt x="30992" y="25970"/>
                  </a:lnTo>
                  <a:lnTo>
                    <a:pt x="37278" y="29038"/>
                  </a:lnTo>
                  <a:lnTo>
                    <a:pt x="42092" y="31505"/>
                  </a:lnTo>
                  <a:lnTo>
                    <a:pt x="41095" y="28541"/>
                  </a:lnTo>
                  <a:lnTo>
                    <a:pt x="38968" y="22028"/>
                  </a:lnTo>
                  <a:lnTo>
                    <a:pt x="37036" y="15899"/>
                  </a:lnTo>
                  <a:lnTo>
                    <a:pt x="35102" y="10727"/>
                  </a:lnTo>
                  <a:lnTo>
                    <a:pt x="33749" y="5938"/>
                  </a:lnTo>
                  <a:lnTo>
                    <a:pt x="32783" y="2491"/>
                  </a:lnTo>
                  <a:close/>
                  <a:moveTo>
                    <a:pt x="125963" y="0"/>
                  </a:moveTo>
                  <a:lnTo>
                    <a:pt x="125951" y="53"/>
                  </a:lnTo>
                  <a:lnTo>
                    <a:pt x="125808" y="0"/>
                  </a:lnTo>
                  <a:lnTo>
                    <a:pt x="125034" y="2491"/>
                  </a:lnTo>
                  <a:lnTo>
                    <a:pt x="124068" y="5938"/>
                  </a:lnTo>
                  <a:lnTo>
                    <a:pt x="122715" y="10727"/>
                  </a:lnTo>
                  <a:lnTo>
                    <a:pt x="120781" y="15899"/>
                  </a:lnTo>
                  <a:lnTo>
                    <a:pt x="118849" y="22028"/>
                  </a:lnTo>
                  <a:lnTo>
                    <a:pt x="116722" y="28541"/>
                  </a:lnTo>
                  <a:lnTo>
                    <a:pt x="114402" y="35436"/>
                  </a:lnTo>
                  <a:lnTo>
                    <a:pt x="111889" y="42332"/>
                  </a:lnTo>
                  <a:lnTo>
                    <a:pt x="109569" y="49036"/>
                  </a:lnTo>
                  <a:lnTo>
                    <a:pt x="107442" y="55931"/>
                  </a:lnTo>
                  <a:lnTo>
                    <a:pt x="104929" y="62444"/>
                  </a:lnTo>
                  <a:lnTo>
                    <a:pt x="102803" y="68381"/>
                  </a:lnTo>
                  <a:lnTo>
                    <a:pt x="101256" y="73553"/>
                  </a:lnTo>
                  <a:lnTo>
                    <a:pt x="99516" y="77959"/>
                  </a:lnTo>
                  <a:lnTo>
                    <a:pt x="98356" y="81598"/>
                  </a:lnTo>
                  <a:lnTo>
                    <a:pt x="97703" y="83022"/>
                  </a:lnTo>
                  <a:lnTo>
                    <a:pt x="94645" y="23560"/>
                  </a:lnTo>
                  <a:lnTo>
                    <a:pt x="95998" y="21070"/>
                  </a:lnTo>
                  <a:lnTo>
                    <a:pt x="96965" y="18772"/>
                  </a:lnTo>
                  <a:lnTo>
                    <a:pt x="106631" y="383"/>
                  </a:lnTo>
                  <a:lnTo>
                    <a:pt x="105800" y="956"/>
                  </a:lnTo>
                  <a:lnTo>
                    <a:pt x="105896" y="766"/>
                  </a:lnTo>
                  <a:lnTo>
                    <a:pt x="101380" y="3802"/>
                  </a:lnTo>
                  <a:lnTo>
                    <a:pt x="96965" y="5747"/>
                  </a:lnTo>
                  <a:lnTo>
                    <a:pt x="92959" y="7164"/>
                  </a:lnTo>
                  <a:lnTo>
                    <a:pt x="88126" y="8299"/>
                  </a:lnTo>
                  <a:lnTo>
                    <a:pt x="85985" y="8696"/>
                  </a:lnTo>
                  <a:lnTo>
                    <a:pt x="80758" y="9214"/>
                  </a:lnTo>
                  <a:lnTo>
                    <a:pt x="78908" y="9376"/>
                  </a:lnTo>
                  <a:lnTo>
                    <a:pt x="77059" y="9214"/>
                  </a:lnTo>
                  <a:lnTo>
                    <a:pt x="71832" y="8696"/>
                  </a:lnTo>
                  <a:lnTo>
                    <a:pt x="69692" y="8299"/>
                  </a:lnTo>
                  <a:lnTo>
                    <a:pt x="64858" y="7164"/>
                  </a:lnTo>
                  <a:lnTo>
                    <a:pt x="60852" y="5747"/>
                  </a:lnTo>
                  <a:lnTo>
                    <a:pt x="56437" y="3802"/>
                  </a:lnTo>
                  <a:lnTo>
                    <a:pt x="51921" y="766"/>
                  </a:lnTo>
                  <a:lnTo>
                    <a:pt x="52017" y="956"/>
                  </a:lnTo>
                  <a:lnTo>
                    <a:pt x="51186" y="383"/>
                  </a:lnTo>
                  <a:lnTo>
                    <a:pt x="60852" y="18772"/>
                  </a:lnTo>
                  <a:lnTo>
                    <a:pt x="61819" y="21070"/>
                  </a:lnTo>
                  <a:lnTo>
                    <a:pt x="63172" y="23560"/>
                  </a:lnTo>
                  <a:lnTo>
                    <a:pt x="62236" y="41752"/>
                  </a:lnTo>
                  <a:lnTo>
                    <a:pt x="68100" y="46761"/>
                  </a:lnTo>
                  <a:lnTo>
                    <a:pt x="72888" y="52896"/>
                  </a:lnTo>
                  <a:lnTo>
                    <a:pt x="76778" y="60053"/>
                  </a:lnTo>
                  <a:lnTo>
                    <a:pt x="78275" y="64825"/>
                  </a:lnTo>
                  <a:lnTo>
                    <a:pt x="79472" y="69597"/>
                  </a:lnTo>
                  <a:lnTo>
                    <a:pt x="81567" y="77095"/>
                  </a:lnTo>
                  <a:lnTo>
                    <a:pt x="84260" y="86296"/>
                  </a:lnTo>
                  <a:lnTo>
                    <a:pt x="87252" y="96862"/>
                  </a:lnTo>
                  <a:lnTo>
                    <a:pt x="90245" y="108110"/>
                  </a:lnTo>
                  <a:lnTo>
                    <a:pt x="93536" y="119357"/>
                  </a:lnTo>
                  <a:lnTo>
                    <a:pt x="94318" y="122205"/>
                  </a:lnTo>
                  <a:lnTo>
                    <a:pt x="140462" y="122205"/>
                  </a:lnTo>
                  <a:lnTo>
                    <a:pt x="202557" y="122205"/>
                  </a:lnTo>
                  <a:lnTo>
                    <a:pt x="208356" y="121439"/>
                  </a:lnTo>
                  <a:lnTo>
                    <a:pt x="213383" y="119523"/>
                  </a:lnTo>
                  <a:lnTo>
                    <a:pt x="217829" y="116651"/>
                  </a:lnTo>
                  <a:lnTo>
                    <a:pt x="221696" y="113203"/>
                  </a:lnTo>
                  <a:lnTo>
                    <a:pt x="224595" y="108606"/>
                  </a:lnTo>
                  <a:lnTo>
                    <a:pt x="226142" y="103434"/>
                  </a:lnTo>
                  <a:lnTo>
                    <a:pt x="226915" y="97879"/>
                  </a:lnTo>
                  <a:lnTo>
                    <a:pt x="226915" y="95964"/>
                  </a:lnTo>
                  <a:lnTo>
                    <a:pt x="226722" y="94432"/>
                  </a:lnTo>
                  <a:lnTo>
                    <a:pt x="225755" y="90409"/>
                  </a:lnTo>
                  <a:lnTo>
                    <a:pt x="224209" y="85429"/>
                  </a:lnTo>
                  <a:lnTo>
                    <a:pt x="222662" y="79491"/>
                  </a:lnTo>
                  <a:lnTo>
                    <a:pt x="220728" y="73362"/>
                  </a:lnTo>
                  <a:lnTo>
                    <a:pt x="218602" y="67041"/>
                  </a:lnTo>
                  <a:lnTo>
                    <a:pt x="216669" y="60720"/>
                  </a:lnTo>
                  <a:lnTo>
                    <a:pt x="214736" y="54782"/>
                  </a:lnTo>
                  <a:lnTo>
                    <a:pt x="212996" y="49610"/>
                  </a:lnTo>
                  <a:lnTo>
                    <a:pt x="211643" y="45397"/>
                  </a:lnTo>
                  <a:lnTo>
                    <a:pt x="210870" y="42715"/>
                  </a:lnTo>
                  <a:lnTo>
                    <a:pt x="209903" y="40033"/>
                  </a:lnTo>
                  <a:lnTo>
                    <a:pt x="207390" y="36011"/>
                  </a:lnTo>
                  <a:lnTo>
                    <a:pt x="204296" y="32563"/>
                  </a:lnTo>
                  <a:lnTo>
                    <a:pt x="200430" y="29690"/>
                  </a:lnTo>
                  <a:lnTo>
                    <a:pt x="199850" y="29498"/>
                  </a:lnTo>
                  <a:lnTo>
                    <a:pt x="199464" y="29115"/>
                  </a:lnTo>
                  <a:lnTo>
                    <a:pt x="198690" y="28732"/>
                  </a:lnTo>
                  <a:lnTo>
                    <a:pt x="198304" y="28732"/>
                  </a:lnTo>
                  <a:lnTo>
                    <a:pt x="197917" y="28541"/>
                  </a:lnTo>
                  <a:lnTo>
                    <a:pt x="195404" y="27391"/>
                  </a:lnTo>
                  <a:lnTo>
                    <a:pt x="191924" y="25859"/>
                  </a:lnTo>
                  <a:lnTo>
                    <a:pt x="188251" y="24326"/>
                  </a:lnTo>
                  <a:lnTo>
                    <a:pt x="184385" y="22603"/>
                  </a:lnTo>
                  <a:lnTo>
                    <a:pt x="180324" y="20878"/>
                  </a:lnTo>
                  <a:lnTo>
                    <a:pt x="176264" y="19346"/>
                  </a:lnTo>
                  <a:lnTo>
                    <a:pt x="172592" y="17814"/>
                  </a:lnTo>
                  <a:lnTo>
                    <a:pt x="169305" y="16665"/>
                  </a:lnTo>
                  <a:lnTo>
                    <a:pt x="166985" y="15516"/>
                  </a:lnTo>
                  <a:lnTo>
                    <a:pt x="165245" y="14941"/>
                  </a:lnTo>
                  <a:lnTo>
                    <a:pt x="164472" y="14749"/>
                  </a:lnTo>
                  <a:lnTo>
                    <a:pt x="156228" y="11356"/>
                  </a:lnTo>
                  <a:lnTo>
                    <a:pt x="156315" y="11110"/>
                  </a:lnTo>
                  <a:lnTo>
                    <a:pt x="141236" y="55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  <p:sp>
          <p:nvSpPr>
            <p:cNvPr id="124" name="Freeform 118"/>
            <p:cNvSpPr>
              <a:spLocks/>
            </p:cNvSpPr>
            <p:nvPr/>
          </p:nvSpPr>
          <p:spPr bwMode="auto">
            <a:xfrm>
              <a:off x="11007445" y="3973198"/>
              <a:ext cx="219175" cy="265965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 flipH="1">
              <a:off x="10907294" y="4254764"/>
              <a:ext cx="419335" cy="174848"/>
            </a:xfrm>
            <a:custGeom>
              <a:avLst/>
              <a:gdLst>
                <a:gd name="connsiteX0" fmla="*/ 276326 w 419335"/>
                <a:gd name="connsiteY0" fmla="*/ 0 h 174848"/>
                <a:gd name="connsiteX1" fmla="*/ 276309 w 419335"/>
                <a:gd name="connsiteY1" fmla="*/ 75 h 174848"/>
                <a:gd name="connsiteX2" fmla="*/ 276106 w 419335"/>
                <a:gd name="connsiteY2" fmla="*/ 0 h 174848"/>
                <a:gd name="connsiteX3" fmla="*/ 275010 w 419335"/>
                <a:gd name="connsiteY3" fmla="*/ 3563 h 174848"/>
                <a:gd name="connsiteX4" fmla="*/ 273641 w 419335"/>
                <a:gd name="connsiteY4" fmla="*/ 8496 h 174848"/>
                <a:gd name="connsiteX5" fmla="*/ 271724 w 419335"/>
                <a:gd name="connsiteY5" fmla="*/ 15347 h 174848"/>
                <a:gd name="connsiteX6" fmla="*/ 268985 w 419335"/>
                <a:gd name="connsiteY6" fmla="*/ 22747 h 174848"/>
                <a:gd name="connsiteX7" fmla="*/ 266247 w 419335"/>
                <a:gd name="connsiteY7" fmla="*/ 31517 h 174848"/>
                <a:gd name="connsiteX8" fmla="*/ 263234 w 419335"/>
                <a:gd name="connsiteY8" fmla="*/ 40835 h 174848"/>
                <a:gd name="connsiteX9" fmla="*/ 259948 w 419335"/>
                <a:gd name="connsiteY9" fmla="*/ 50701 h 174848"/>
                <a:gd name="connsiteX10" fmla="*/ 256388 w 419335"/>
                <a:gd name="connsiteY10" fmla="*/ 60567 h 174848"/>
                <a:gd name="connsiteX11" fmla="*/ 253101 w 419335"/>
                <a:gd name="connsiteY11" fmla="*/ 70159 h 174848"/>
                <a:gd name="connsiteX12" fmla="*/ 250089 w 419335"/>
                <a:gd name="connsiteY12" fmla="*/ 80025 h 174848"/>
                <a:gd name="connsiteX13" fmla="*/ 246529 w 419335"/>
                <a:gd name="connsiteY13" fmla="*/ 89343 h 174848"/>
                <a:gd name="connsiteX14" fmla="*/ 243516 w 419335"/>
                <a:gd name="connsiteY14" fmla="*/ 97838 h 174848"/>
                <a:gd name="connsiteX15" fmla="*/ 241325 w 419335"/>
                <a:gd name="connsiteY15" fmla="*/ 105238 h 174848"/>
                <a:gd name="connsiteX16" fmla="*/ 238861 w 419335"/>
                <a:gd name="connsiteY16" fmla="*/ 111541 h 174848"/>
                <a:gd name="connsiteX17" fmla="*/ 237217 w 419335"/>
                <a:gd name="connsiteY17" fmla="*/ 116748 h 174848"/>
                <a:gd name="connsiteX18" fmla="*/ 236292 w 419335"/>
                <a:gd name="connsiteY18" fmla="*/ 118785 h 174848"/>
                <a:gd name="connsiteX19" fmla="*/ 231960 w 419335"/>
                <a:gd name="connsiteY19" fmla="*/ 33709 h 174848"/>
                <a:gd name="connsiteX20" fmla="*/ 233877 w 419335"/>
                <a:gd name="connsiteY20" fmla="*/ 30146 h 174848"/>
                <a:gd name="connsiteX21" fmla="*/ 235247 w 419335"/>
                <a:gd name="connsiteY21" fmla="*/ 26858 h 174848"/>
                <a:gd name="connsiteX22" fmla="*/ 248940 w 419335"/>
                <a:gd name="connsiteY22" fmla="*/ 548 h 174848"/>
                <a:gd name="connsiteX23" fmla="*/ 247762 w 419335"/>
                <a:gd name="connsiteY23" fmla="*/ 1368 h 174848"/>
                <a:gd name="connsiteX24" fmla="*/ 247898 w 419335"/>
                <a:gd name="connsiteY24" fmla="*/ 1096 h 174848"/>
                <a:gd name="connsiteX25" fmla="*/ 241501 w 419335"/>
                <a:gd name="connsiteY25" fmla="*/ 5440 h 174848"/>
                <a:gd name="connsiteX26" fmla="*/ 235247 w 419335"/>
                <a:gd name="connsiteY26" fmla="*/ 8222 h 174848"/>
                <a:gd name="connsiteX27" fmla="*/ 229572 w 419335"/>
                <a:gd name="connsiteY27" fmla="*/ 10250 h 174848"/>
                <a:gd name="connsiteX28" fmla="*/ 222725 w 419335"/>
                <a:gd name="connsiteY28" fmla="*/ 11873 h 174848"/>
                <a:gd name="connsiteX29" fmla="*/ 219692 w 419335"/>
                <a:gd name="connsiteY29" fmla="*/ 12442 h 174848"/>
                <a:gd name="connsiteX30" fmla="*/ 212287 w 419335"/>
                <a:gd name="connsiteY30" fmla="*/ 13183 h 174848"/>
                <a:gd name="connsiteX31" fmla="*/ 209667 w 419335"/>
                <a:gd name="connsiteY31" fmla="*/ 13414 h 174848"/>
                <a:gd name="connsiteX32" fmla="*/ 207048 w 419335"/>
                <a:gd name="connsiteY32" fmla="*/ 13183 h 174848"/>
                <a:gd name="connsiteX33" fmla="*/ 199643 w 419335"/>
                <a:gd name="connsiteY33" fmla="*/ 12442 h 174848"/>
                <a:gd name="connsiteX34" fmla="*/ 196611 w 419335"/>
                <a:gd name="connsiteY34" fmla="*/ 11873 h 174848"/>
                <a:gd name="connsiteX35" fmla="*/ 189763 w 419335"/>
                <a:gd name="connsiteY35" fmla="*/ 10250 h 174848"/>
                <a:gd name="connsiteX36" fmla="*/ 184088 w 419335"/>
                <a:gd name="connsiteY36" fmla="*/ 8222 h 174848"/>
                <a:gd name="connsiteX37" fmla="*/ 177834 w 419335"/>
                <a:gd name="connsiteY37" fmla="*/ 5440 h 174848"/>
                <a:gd name="connsiteX38" fmla="*/ 171437 w 419335"/>
                <a:gd name="connsiteY38" fmla="*/ 1096 h 174848"/>
                <a:gd name="connsiteX39" fmla="*/ 171573 w 419335"/>
                <a:gd name="connsiteY39" fmla="*/ 1368 h 174848"/>
                <a:gd name="connsiteX40" fmla="*/ 170395 w 419335"/>
                <a:gd name="connsiteY40" fmla="*/ 548 h 174848"/>
                <a:gd name="connsiteX41" fmla="*/ 184088 w 419335"/>
                <a:gd name="connsiteY41" fmla="*/ 26858 h 174848"/>
                <a:gd name="connsiteX42" fmla="*/ 185458 w 419335"/>
                <a:gd name="connsiteY42" fmla="*/ 30146 h 174848"/>
                <a:gd name="connsiteX43" fmla="*/ 187375 w 419335"/>
                <a:gd name="connsiteY43" fmla="*/ 33709 h 174848"/>
                <a:gd name="connsiteX44" fmla="*/ 183043 w 419335"/>
                <a:gd name="connsiteY44" fmla="*/ 118785 h 174848"/>
                <a:gd name="connsiteX45" fmla="*/ 182118 w 419335"/>
                <a:gd name="connsiteY45" fmla="*/ 116748 h 174848"/>
                <a:gd name="connsiteX46" fmla="*/ 180474 w 419335"/>
                <a:gd name="connsiteY46" fmla="*/ 111541 h 174848"/>
                <a:gd name="connsiteX47" fmla="*/ 178010 w 419335"/>
                <a:gd name="connsiteY47" fmla="*/ 105238 h 174848"/>
                <a:gd name="connsiteX48" fmla="*/ 175819 w 419335"/>
                <a:gd name="connsiteY48" fmla="*/ 97838 h 174848"/>
                <a:gd name="connsiteX49" fmla="*/ 172806 w 419335"/>
                <a:gd name="connsiteY49" fmla="*/ 89343 h 174848"/>
                <a:gd name="connsiteX50" fmla="*/ 169246 w 419335"/>
                <a:gd name="connsiteY50" fmla="*/ 80025 h 174848"/>
                <a:gd name="connsiteX51" fmla="*/ 166234 w 419335"/>
                <a:gd name="connsiteY51" fmla="*/ 70159 h 174848"/>
                <a:gd name="connsiteX52" fmla="*/ 162947 w 419335"/>
                <a:gd name="connsiteY52" fmla="*/ 60567 h 174848"/>
                <a:gd name="connsiteX53" fmla="*/ 159387 w 419335"/>
                <a:gd name="connsiteY53" fmla="*/ 50701 h 174848"/>
                <a:gd name="connsiteX54" fmla="*/ 156101 w 419335"/>
                <a:gd name="connsiteY54" fmla="*/ 40835 h 174848"/>
                <a:gd name="connsiteX55" fmla="*/ 153088 w 419335"/>
                <a:gd name="connsiteY55" fmla="*/ 31517 h 174848"/>
                <a:gd name="connsiteX56" fmla="*/ 150350 w 419335"/>
                <a:gd name="connsiteY56" fmla="*/ 22747 h 174848"/>
                <a:gd name="connsiteX57" fmla="*/ 147611 w 419335"/>
                <a:gd name="connsiteY57" fmla="*/ 15347 h 174848"/>
                <a:gd name="connsiteX58" fmla="*/ 145694 w 419335"/>
                <a:gd name="connsiteY58" fmla="*/ 8496 h 174848"/>
                <a:gd name="connsiteX59" fmla="*/ 144325 w 419335"/>
                <a:gd name="connsiteY59" fmla="*/ 3563 h 174848"/>
                <a:gd name="connsiteX60" fmla="*/ 143229 w 419335"/>
                <a:gd name="connsiteY60" fmla="*/ 0 h 174848"/>
                <a:gd name="connsiteX61" fmla="*/ 143026 w 419335"/>
                <a:gd name="connsiteY61" fmla="*/ 75 h 174848"/>
                <a:gd name="connsiteX62" fmla="*/ 143009 w 419335"/>
                <a:gd name="connsiteY62" fmla="*/ 0 h 174848"/>
                <a:gd name="connsiteX63" fmla="*/ 121374 w 419335"/>
                <a:gd name="connsiteY63" fmla="*/ 7948 h 174848"/>
                <a:gd name="connsiteX64" fmla="*/ 100013 w 419335"/>
                <a:gd name="connsiteY64" fmla="*/ 15895 h 174848"/>
                <a:gd name="connsiteX65" fmla="*/ 100136 w 419335"/>
                <a:gd name="connsiteY65" fmla="*/ 16248 h 174848"/>
                <a:gd name="connsiteX66" fmla="*/ 88457 w 419335"/>
                <a:gd name="connsiteY66" fmla="*/ 21102 h 174848"/>
                <a:gd name="connsiteX67" fmla="*/ 87362 w 419335"/>
                <a:gd name="connsiteY67" fmla="*/ 21377 h 174848"/>
                <a:gd name="connsiteX68" fmla="*/ 84897 w 419335"/>
                <a:gd name="connsiteY68" fmla="*/ 22199 h 174848"/>
                <a:gd name="connsiteX69" fmla="*/ 81611 w 419335"/>
                <a:gd name="connsiteY69" fmla="*/ 23843 h 174848"/>
                <a:gd name="connsiteX70" fmla="*/ 76955 w 419335"/>
                <a:gd name="connsiteY70" fmla="*/ 25487 h 174848"/>
                <a:gd name="connsiteX71" fmla="*/ 71752 w 419335"/>
                <a:gd name="connsiteY71" fmla="*/ 27680 h 174848"/>
                <a:gd name="connsiteX72" fmla="*/ 66001 w 419335"/>
                <a:gd name="connsiteY72" fmla="*/ 29872 h 174848"/>
                <a:gd name="connsiteX73" fmla="*/ 60249 w 419335"/>
                <a:gd name="connsiteY73" fmla="*/ 32339 h 174848"/>
                <a:gd name="connsiteX74" fmla="*/ 54772 w 419335"/>
                <a:gd name="connsiteY74" fmla="*/ 34805 h 174848"/>
                <a:gd name="connsiteX75" fmla="*/ 49569 w 419335"/>
                <a:gd name="connsiteY75" fmla="*/ 36998 h 174848"/>
                <a:gd name="connsiteX76" fmla="*/ 44639 w 419335"/>
                <a:gd name="connsiteY76" fmla="*/ 39190 h 174848"/>
                <a:gd name="connsiteX77" fmla="*/ 41079 w 419335"/>
                <a:gd name="connsiteY77" fmla="*/ 40835 h 174848"/>
                <a:gd name="connsiteX78" fmla="*/ 40531 w 419335"/>
                <a:gd name="connsiteY78" fmla="*/ 41109 h 174848"/>
                <a:gd name="connsiteX79" fmla="*/ 39984 w 419335"/>
                <a:gd name="connsiteY79" fmla="*/ 41109 h 174848"/>
                <a:gd name="connsiteX80" fmla="*/ 38888 w 419335"/>
                <a:gd name="connsiteY80" fmla="*/ 41657 h 174848"/>
                <a:gd name="connsiteX81" fmla="*/ 38341 w 419335"/>
                <a:gd name="connsiteY81" fmla="*/ 42205 h 174848"/>
                <a:gd name="connsiteX82" fmla="*/ 37519 w 419335"/>
                <a:gd name="connsiteY82" fmla="*/ 42479 h 174848"/>
                <a:gd name="connsiteX83" fmla="*/ 32042 w 419335"/>
                <a:gd name="connsiteY83" fmla="*/ 46590 h 174848"/>
                <a:gd name="connsiteX84" fmla="*/ 27660 w 419335"/>
                <a:gd name="connsiteY84" fmla="*/ 51523 h 174848"/>
                <a:gd name="connsiteX85" fmla="*/ 24100 w 419335"/>
                <a:gd name="connsiteY85" fmla="*/ 57278 h 174848"/>
                <a:gd name="connsiteX86" fmla="*/ 22730 w 419335"/>
                <a:gd name="connsiteY86" fmla="*/ 61115 h 174848"/>
                <a:gd name="connsiteX87" fmla="*/ 21635 w 419335"/>
                <a:gd name="connsiteY87" fmla="*/ 64952 h 174848"/>
                <a:gd name="connsiteX88" fmla="*/ 19718 w 419335"/>
                <a:gd name="connsiteY88" fmla="*/ 70981 h 174848"/>
                <a:gd name="connsiteX89" fmla="*/ 17253 w 419335"/>
                <a:gd name="connsiteY89" fmla="*/ 78380 h 174848"/>
                <a:gd name="connsiteX90" fmla="*/ 14515 w 419335"/>
                <a:gd name="connsiteY90" fmla="*/ 86876 h 174848"/>
                <a:gd name="connsiteX91" fmla="*/ 11776 w 419335"/>
                <a:gd name="connsiteY91" fmla="*/ 95920 h 174848"/>
                <a:gd name="connsiteX92" fmla="*/ 8764 w 419335"/>
                <a:gd name="connsiteY92" fmla="*/ 104964 h 174848"/>
                <a:gd name="connsiteX93" fmla="*/ 6025 w 419335"/>
                <a:gd name="connsiteY93" fmla="*/ 113734 h 174848"/>
                <a:gd name="connsiteX94" fmla="*/ 3834 w 419335"/>
                <a:gd name="connsiteY94" fmla="*/ 122229 h 174848"/>
                <a:gd name="connsiteX95" fmla="*/ 1643 w 419335"/>
                <a:gd name="connsiteY95" fmla="*/ 129355 h 174848"/>
                <a:gd name="connsiteX96" fmla="*/ 274 w 419335"/>
                <a:gd name="connsiteY96" fmla="*/ 135110 h 174848"/>
                <a:gd name="connsiteX97" fmla="*/ 0 w 419335"/>
                <a:gd name="connsiteY97" fmla="*/ 137303 h 174848"/>
                <a:gd name="connsiteX98" fmla="*/ 0 w 419335"/>
                <a:gd name="connsiteY98" fmla="*/ 140043 h 174848"/>
                <a:gd name="connsiteX99" fmla="*/ 1095 w 419335"/>
                <a:gd name="connsiteY99" fmla="*/ 147991 h 174848"/>
                <a:gd name="connsiteX100" fmla="*/ 3286 w 419335"/>
                <a:gd name="connsiteY100" fmla="*/ 155390 h 174848"/>
                <a:gd name="connsiteX101" fmla="*/ 7394 w 419335"/>
                <a:gd name="connsiteY101" fmla="*/ 161968 h 174848"/>
                <a:gd name="connsiteX102" fmla="*/ 12871 w 419335"/>
                <a:gd name="connsiteY102" fmla="*/ 166901 h 174848"/>
                <a:gd name="connsiteX103" fmla="*/ 19170 w 419335"/>
                <a:gd name="connsiteY103" fmla="*/ 171011 h 174848"/>
                <a:gd name="connsiteX104" fmla="*/ 26291 w 419335"/>
                <a:gd name="connsiteY104" fmla="*/ 173752 h 174848"/>
                <a:gd name="connsiteX105" fmla="*/ 34506 w 419335"/>
                <a:gd name="connsiteY105" fmla="*/ 174848 h 174848"/>
                <a:gd name="connsiteX106" fmla="*/ 122470 w 419335"/>
                <a:gd name="connsiteY106" fmla="*/ 174848 h 174848"/>
                <a:gd name="connsiteX107" fmla="*/ 296865 w 419335"/>
                <a:gd name="connsiteY107" fmla="*/ 174848 h 174848"/>
                <a:gd name="connsiteX108" fmla="*/ 384829 w 419335"/>
                <a:gd name="connsiteY108" fmla="*/ 174848 h 174848"/>
                <a:gd name="connsiteX109" fmla="*/ 393044 w 419335"/>
                <a:gd name="connsiteY109" fmla="*/ 173752 h 174848"/>
                <a:gd name="connsiteX110" fmla="*/ 400165 w 419335"/>
                <a:gd name="connsiteY110" fmla="*/ 171011 h 174848"/>
                <a:gd name="connsiteX111" fmla="*/ 406464 w 419335"/>
                <a:gd name="connsiteY111" fmla="*/ 166901 h 174848"/>
                <a:gd name="connsiteX112" fmla="*/ 411941 w 419335"/>
                <a:gd name="connsiteY112" fmla="*/ 161968 h 174848"/>
                <a:gd name="connsiteX113" fmla="*/ 416049 w 419335"/>
                <a:gd name="connsiteY113" fmla="*/ 155390 h 174848"/>
                <a:gd name="connsiteX114" fmla="*/ 418240 w 419335"/>
                <a:gd name="connsiteY114" fmla="*/ 147991 h 174848"/>
                <a:gd name="connsiteX115" fmla="*/ 419335 w 419335"/>
                <a:gd name="connsiteY115" fmla="*/ 140043 h 174848"/>
                <a:gd name="connsiteX116" fmla="*/ 419335 w 419335"/>
                <a:gd name="connsiteY116" fmla="*/ 137303 h 174848"/>
                <a:gd name="connsiteX117" fmla="*/ 419061 w 419335"/>
                <a:gd name="connsiteY117" fmla="*/ 135110 h 174848"/>
                <a:gd name="connsiteX118" fmla="*/ 417692 w 419335"/>
                <a:gd name="connsiteY118" fmla="*/ 129355 h 174848"/>
                <a:gd name="connsiteX119" fmla="*/ 415501 w 419335"/>
                <a:gd name="connsiteY119" fmla="*/ 122229 h 174848"/>
                <a:gd name="connsiteX120" fmla="*/ 413310 w 419335"/>
                <a:gd name="connsiteY120" fmla="*/ 113734 h 174848"/>
                <a:gd name="connsiteX121" fmla="*/ 410571 w 419335"/>
                <a:gd name="connsiteY121" fmla="*/ 104964 h 174848"/>
                <a:gd name="connsiteX122" fmla="*/ 407559 w 419335"/>
                <a:gd name="connsiteY122" fmla="*/ 95920 h 174848"/>
                <a:gd name="connsiteX123" fmla="*/ 404820 w 419335"/>
                <a:gd name="connsiteY123" fmla="*/ 86876 h 174848"/>
                <a:gd name="connsiteX124" fmla="*/ 402082 w 419335"/>
                <a:gd name="connsiteY124" fmla="*/ 78380 h 174848"/>
                <a:gd name="connsiteX125" fmla="*/ 399617 w 419335"/>
                <a:gd name="connsiteY125" fmla="*/ 70981 h 174848"/>
                <a:gd name="connsiteX126" fmla="*/ 397700 w 419335"/>
                <a:gd name="connsiteY126" fmla="*/ 64952 h 174848"/>
                <a:gd name="connsiteX127" fmla="*/ 396605 w 419335"/>
                <a:gd name="connsiteY127" fmla="*/ 61115 h 174848"/>
                <a:gd name="connsiteX128" fmla="*/ 395235 w 419335"/>
                <a:gd name="connsiteY128" fmla="*/ 57278 h 174848"/>
                <a:gd name="connsiteX129" fmla="*/ 391675 w 419335"/>
                <a:gd name="connsiteY129" fmla="*/ 51523 h 174848"/>
                <a:gd name="connsiteX130" fmla="*/ 387293 w 419335"/>
                <a:gd name="connsiteY130" fmla="*/ 46590 h 174848"/>
                <a:gd name="connsiteX131" fmla="*/ 381816 w 419335"/>
                <a:gd name="connsiteY131" fmla="*/ 42479 h 174848"/>
                <a:gd name="connsiteX132" fmla="*/ 380994 w 419335"/>
                <a:gd name="connsiteY132" fmla="*/ 42205 h 174848"/>
                <a:gd name="connsiteX133" fmla="*/ 380447 w 419335"/>
                <a:gd name="connsiteY133" fmla="*/ 41657 h 174848"/>
                <a:gd name="connsiteX134" fmla="*/ 379351 w 419335"/>
                <a:gd name="connsiteY134" fmla="*/ 41109 h 174848"/>
                <a:gd name="connsiteX135" fmla="*/ 378804 w 419335"/>
                <a:gd name="connsiteY135" fmla="*/ 41109 h 174848"/>
                <a:gd name="connsiteX136" fmla="*/ 378256 w 419335"/>
                <a:gd name="connsiteY136" fmla="*/ 40835 h 174848"/>
                <a:gd name="connsiteX137" fmla="*/ 374696 w 419335"/>
                <a:gd name="connsiteY137" fmla="*/ 39190 h 174848"/>
                <a:gd name="connsiteX138" fmla="*/ 369766 w 419335"/>
                <a:gd name="connsiteY138" fmla="*/ 36998 h 174848"/>
                <a:gd name="connsiteX139" fmla="*/ 364563 w 419335"/>
                <a:gd name="connsiteY139" fmla="*/ 34805 h 174848"/>
                <a:gd name="connsiteX140" fmla="*/ 359086 w 419335"/>
                <a:gd name="connsiteY140" fmla="*/ 32339 h 174848"/>
                <a:gd name="connsiteX141" fmla="*/ 353334 w 419335"/>
                <a:gd name="connsiteY141" fmla="*/ 29872 h 174848"/>
                <a:gd name="connsiteX142" fmla="*/ 347583 w 419335"/>
                <a:gd name="connsiteY142" fmla="*/ 27680 h 174848"/>
                <a:gd name="connsiteX143" fmla="*/ 342380 w 419335"/>
                <a:gd name="connsiteY143" fmla="*/ 25487 h 174848"/>
                <a:gd name="connsiteX144" fmla="*/ 337724 w 419335"/>
                <a:gd name="connsiteY144" fmla="*/ 23843 h 174848"/>
                <a:gd name="connsiteX145" fmla="*/ 334438 w 419335"/>
                <a:gd name="connsiteY145" fmla="*/ 22199 h 174848"/>
                <a:gd name="connsiteX146" fmla="*/ 331973 w 419335"/>
                <a:gd name="connsiteY146" fmla="*/ 21377 h 174848"/>
                <a:gd name="connsiteX147" fmla="*/ 330878 w 419335"/>
                <a:gd name="connsiteY147" fmla="*/ 21102 h 174848"/>
                <a:gd name="connsiteX148" fmla="*/ 319199 w 419335"/>
                <a:gd name="connsiteY148" fmla="*/ 16248 h 174848"/>
                <a:gd name="connsiteX149" fmla="*/ 319322 w 419335"/>
                <a:gd name="connsiteY149" fmla="*/ 15895 h 174848"/>
                <a:gd name="connsiteX150" fmla="*/ 297961 w 419335"/>
                <a:gd name="connsiteY150" fmla="*/ 7948 h 1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19335" h="174848">
                  <a:moveTo>
                    <a:pt x="276326" y="0"/>
                  </a:moveTo>
                  <a:lnTo>
                    <a:pt x="276309" y="75"/>
                  </a:lnTo>
                  <a:lnTo>
                    <a:pt x="276106" y="0"/>
                  </a:lnTo>
                  <a:lnTo>
                    <a:pt x="275010" y="3563"/>
                  </a:lnTo>
                  <a:lnTo>
                    <a:pt x="273641" y="8496"/>
                  </a:lnTo>
                  <a:lnTo>
                    <a:pt x="271724" y="15347"/>
                  </a:lnTo>
                  <a:lnTo>
                    <a:pt x="268985" y="22747"/>
                  </a:lnTo>
                  <a:lnTo>
                    <a:pt x="266247" y="31517"/>
                  </a:lnTo>
                  <a:lnTo>
                    <a:pt x="263234" y="40835"/>
                  </a:lnTo>
                  <a:lnTo>
                    <a:pt x="259948" y="50701"/>
                  </a:lnTo>
                  <a:lnTo>
                    <a:pt x="256388" y="60567"/>
                  </a:lnTo>
                  <a:lnTo>
                    <a:pt x="253101" y="70159"/>
                  </a:lnTo>
                  <a:lnTo>
                    <a:pt x="250089" y="80025"/>
                  </a:lnTo>
                  <a:lnTo>
                    <a:pt x="246529" y="89343"/>
                  </a:lnTo>
                  <a:lnTo>
                    <a:pt x="243516" y="97838"/>
                  </a:lnTo>
                  <a:lnTo>
                    <a:pt x="241325" y="105238"/>
                  </a:lnTo>
                  <a:lnTo>
                    <a:pt x="238861" y="111541"/>
                  </a:lnTo>
                  <a:lnTo>
                    <a:pt x="237217" y="116748"/>
                  </a:lnTo>
                  <a:lnTo>
                    <a:pt x="236292" y="118785"/>
                  </a:lnTo>
                  <a:lnTo>
                    <a:pt x="231960" y="33709"/>
                  </a:lnTo>
                  <a:lnTo>
                    <a:pt x="233877" y="30146"/>
                  </a:lnTo>
                  <a:lnTo>
                    <a:pt x="235247" y="26858"/>
                  </a:lnTo>
                  <a:lnTo>
                    <a:pt x="248940" y="548"/>
                  </a:lnTo>
                  <a:lnTo>
                    <a:pt x="247762" y="1368"/>
                  </a:lnTo>
                  <a:lnTo>
                    <a:pt x="247898" y="1096"/>
                  </a:lnTo>
                  <a:lnTo>
                    <a:pt x="241501" y="5440"/>
                  </a:lnTo>
                  <a:lnTo>
                    <a:pt x="235247" y="8222"/>
                  </a:lnTo>
                  <a:lnTo>
                    <a:pt x="229572" y="10250"/>
                  </a:lnTo>
                  <a:lnTo>
                    <a:pt x="222725" y="11873"/>
                  </a:lnTo>
                  <a:lnTo>
                    <a:pt x="219692" y="12442"/>
                  </a:lnTo>
                  <a:lnTo>
                    <a:pt x="212287" y="13183"/>
                  </a:lnTo>
                  <a:lnTo>
                    <a:pt x="209667" y="13414"/>
                  </a:lnTo>
                  <a:lnTo>
                    <a:pt x="207048" y="13183"/>
                  </a:lnTo>
                  <a:lnTo>
                    <a:pt x="199643" y="12442"/>
                  </a:lnTo>
                  <a:lnTo>
                    <a:pt x="196611" y="11873"/>
                  </a:lnTo>
                  <a:lnTo>
                    <a:pt x="189763" y="10250"/>
                  </a:lnTo>
                  <a:lnTo>
                    <a:pt x="184088" y="8222"/>
                  </a:lnTo>
                  <a:lnTo>
                    <a:pt x="177834" y="5440"/>
                  </a:lnTo>
                  <a:lnTo>
                    <a:pt x="171437" y="1096"/>
                  </a:lnTo>
                  <a:lnTo>
                    <a:pt x="171573" y="1368"/>
                  </a:lnTo>
                  <a:lnTo>
                    <a:pt x="170395" y="548"/>
                  </a:lnTo>
                  <a:lnTo>
                    <a:pt x="184088" y="26858"/>
                  </a:lnTo>
                  <a:lnTo>
                    <a:pt x="185458" y="30146"/>
                  </a:lnTo>
                  <a:lnTo>
                    <a:pt x="187375" y="33709"/>
                  </a:lnTo>
                  <a:lnTo>
                    <a:pt x="183043" y="118785"/>
                  </a:lnTo>
                  <a:lnTo>
                    <a:pt x="182118" y="116748"/>
                  </a:lnTo>
                  <a:lnTo>
                    <a:pt x="180474" y="111541"/>
                  </a:lnTo>
                  <a:lnTo>
                    <a:pt x="178010" y="105238"/>
                  </a:lnTo>
                  <a:lnTo>
                    <a:pt x="175819" y="97838"/>
                  </a:lnTo>
                  <a:lnTo>
                    <a:pt x="172806" y="89343"/>
                  </a:lnTo>
                  <a:lnTo>
                    <a:pt x="169246" y="80025"/>
                  </a:lnTo>
                  <a:lnTo>
                    <a:pt x="166234" y="70159"/>
                  </a:lnTo>
                  <a:lnTo>
                    <a:pt x="162947" y="60567"/>
                  </a:lnTo>
                  <a:lnTo>
                    <a:pt x="159387" y="50701"/>
                  </a:lnTo>
                  <a:lnTo>
                    <a:pt x="156101" y="40835"/>
                  </a:lnTo>
                  <a:lnTo>
                    <a:pt x="153088" y="31517"/>
                  </a:lnTo>
                  <a:lnTo>
                    <a:pt x="150350" y="22747"/>
                  </a:lnTo>
                  <a:lnTo>
                    <a:pt x="147611" y="15347"/>
                  </a:lnTo>
                  <a:lnTo>
                    <a:pt x="145694" y="8496"/>
                  </a:lnTo>
                  <a:lnTo>
                    <a:pt x="144325" y="3563"/>
                  </a:lnTo>
                  <a:lnTo>
                    <a:pt x="143229" y="0"/>
                  </a:lnTo>
                  <a:lnTo>
                    <a:pt x="143026" y="75"/>
                  </a:lnTo>
                  <a:lnTo>
                    <a:pt x="143009" y="0"/>
                  </a:lnTo>
                  <a:lnTo>
                    <a:pt x="121374" y="7948"/>
                  </a:lnTo>
                  <a:lnTo>
                    <a:pt x="100013" y="15895"/>
                  </a:lnTo>
                  <a:lnTo>
                    <a:pt x="100136" y="16248"/>
                  </a:lnTo>
                  <a:lnTo>
                    <a:pt x="88457" y="21102"/>
                  </a:lnTo>
                  <a:lnTo>
                    <a:pt x="87362" y="21377"/>
                  </a:lnTo>
                  <a:lnTo>
                    <a:pt x="84897" y="22199"/>
                  </a:lnTo>
                  <a:lnTo>
                    <a:pt x="81611" y="23843"/>
                  </a:lnTo>
                  <a:lnTo>
                    <a:pt x="76955" y="25487"/>
                  </a:lnTo>
                  <a:lnTo>
                    <a:pt x="71752" y="27680"/>
                  </a:lnTo>
                  <a:lnTo>
                    <a:pt x="66001" y="29872"/>
                  </a:lnTo>
                  <a:lnTo>
                    <a:pt x="60249" y="32339"/>
                  </a:lnTo>
                  <a:lnTo>
                    <a:pt x="54772" y="34805"/>
                  </a:lnTo>
                  <a:lnTo>
                    <a:pt x="49569" y="36998"/>
                  </a:lnTo>
                  <a:lnTo>
                    <a:pt x="44639" y="39190"/>
                  </a:lnTo>
                  <a:lnTo>
                    <a:pt x="41079" y="40835"/>
                  </a:lnTo>
                  <a:lnTo>
                    <a:pt x="40531" y="41109"/>
                  </a:lnTo>
                  <a:lnTo>
                    <a:pt x="39984" y="41109"/>
                  </a:lnTo>
                  <a:lnTo>
                    <a:pt x="38888" y="41657"/>
                  </a:lnTo>
                  <a:lnTo>
                    <a:pt x="38341" y="42205"/>
                  </a:lnTo>
                  <a:lnTo>
                    <a:pt x="37519" y="42479"/>
                  </a:lnTo>
                  <a:lnTo>
                    <a:pt x="32042" y="46590"/>
                  </a:lnTo>
                  <a:lnTo>
                    <a:pt x="27660" y="51523"/>
                  </a:lnTo>
                  <a:lnTo>
                    <a:pt x="24100" y="57278"/>
                  </a:lnTo>
                  <a:lnTo>
                    <a:pt x="22730" y="61115"/>
                  </a:lnTo>
                  <a:lnTo>
                    <a:pt x="21635" y="64952"/>
                  </a:lnTo>
                  <a:lnTo>
                    <a:pt x="19718" y="70981"/>
                  </a:lnTo>
                  <a:lnTo>
                    <a:pt x="17253" y="78380"/>
                  </a:lnTo>
                  <a:lnTo>
                    <a:pt x="14515" y="86876"/>
                  </a:lnTo>
                  <a:lnTo>
                    <a:pt x="11776" y="95920"/>
                  </a:lnTo>
                  <a:lnTo>
                    <a:pt x="8764" y="104964"/>
                  </a:lnTo>
                  <a:lnTo>
                    <a:pt x="6025" y="113734"/>
                  </a:lnTo>
                  <a:lnTo>
                    <a:pt x="3834" y="122229"/>
                  </a:lnTo>
                  <a:lnTo>
                    <a:pt x="1643" y="129355"/>
                  </a:lnTo>
                  <a:lnTo>
                    <a:pt x="274" y="135110"/>
                  </a:lnTo>
                  <a:lnTo>
                    <a:pt x="0" y="137303"/>
                  </a:lnTo>
                  <a:lnTo>
                    <a:pt x="0" y="140043"/>
                  </a:lnTo>
                  <a:lnTo>
                    <a:pt x="1095" y="147991"/>
                  </a:lnTo>
                  <a:lnTo>
                    <a:pt x="3286" y="155390"/>
                  </a:lnTo>
                  <a:lnTo>
                    <a:pt x="7394" y="161968"/>
                  </a:lnTo>
                  <a:lnTo>
                    <a:pt x="12871" y="166901"/>
                  </a:lnTo>
                  <a:lnTo>
                    <a:pt x="19170" y="171011"/>
                  </a:lnTo>
                  <a:lnTo>
                    <a:pt x="26291" y="173752"/>
                  </a:lnTo>
                  <a:lnTo>
                    <a:pt x="34506" y="174848"/>
                  </a:lnTo>
                  <a:lnTo>
                    <a:pt x="122470" y="174848"/>
                  </a:lnTo>
                  <a:lnTo>
                    <a:pt x="296865" y="174848"/>
                  </a:lnTo>
                  <a:lnTo>
                    <a:pt x="384829" y="174848"/>
                  </a:lnTo>
                  <a:lnTo>
                    <a:pt x="393044" y="173752"/>
                  </a:lnTo>
                  <a:lnTo>
                    <a:pt x="400165" y="171011"/>
                  </a:lnTo>
                  <a:lnTo>
                    <a:pt x="406464" y="166901"/>
                  </a:lnTo>
                  <a:lnTo>
                    <a:pt x="411941" y="161968"/>
                  </a:lnTo>
                  <a:lnTo>
                    <a:pt x="416049" y="155390"/>
                  </a:lnTo>
                  <a:lnTo>
                    <a:pt x="418240" y="147991"/>
                  </a:lnTo>
                  <a:lnTo>
                    <a:pt x="419335" y="140043"/>
                  </a:lnTo>
                  <a:lnTo>
                    <a:pt x="419335" y="137303"/>
                  </a:lnTo>
                  <a:lnTo>
                    <a:pt x="419061" y="135110"/>
                  </a:lnTo>
                  <a:lnTo>
                    <a:pt x="417692" y="129355"/>
                  </a:lnTo>
                  <a:lnTo>
                    <a:pt x="415501" y="122229"/>
                  </a:lnTo>
                  <a:lnTo>
                    <a:pt x="413310" y="113734"/>
                  </a:lnTo>
                  <a:lnTo>
                    <a:pt x="410571" y="104964"/>
                  </a:lnTo>
                  <a:lnTo>
                    <a:pt x="407559" y="95920"/>
                  </a:lnTo>
                  <a:lnTo>
                    <a:pt x="404820" y="86876"/>
                  </a:lnTo>
                  <a:lnTo>
                    <a:pt x="402082" y="78380"/>
                  </a:lnTo>
                  <a:lnTo>
                    <a:pt x="399617" y="70981"/>
                  </a:lnTo>
                  <a:lnTo>
                    <a:pt x="397700" y="64952"/>
                  </a:lnTo>
                  <a:lnTo>
                    <a:pt x="396605" y="61115"/>
                  </a:lnTo>
                  <a:lnTo>
                    <a:pt x="395235" y="57278"/>
                  </a:lnTo>
                  <a:lnTo>
                    <a:pt x="391675" y="51523"/>
                  </a:lnTo>
                  <a:lnTo>
                    <a:pt x="387293" y="46590"/>
                  </a:lnTo>
                  <a:lnTo>
                    <a:pt x="381816" y="42479"/>
                  </a:lnTo>
                  <a:lnTo>
                    <a:pt x="380994" y="42205"/>
                  </a:lnTo>
                  <a:lnTo>
                    <a:pt x="380447" y="41657"/>
                  </a:lnTo>
                  <a:lnTo>
                    <a:pt x="379351" y="41109"/>
                  </a:lnTo>
                  <a:lnTo>
                    <a:pt x="378804" y="41109"/>
                  </a:lnTo>
                  <a:lnTo>
                    <a:pt x="378256" y="40835"/>
                  </a:lnTo>
                  <a:lnTo>
                    <a:pt x="374696" y="39190"/>
                  </a:lnTo>
                  <a:lnTo>
                    <a:pt x="369766" y="36998"/>
                  </a:lnTo>
                  <a:lnTo>
                    <a:pt x="364563" y="34805"/>
                  </a:lnTo>
                  <a:lnTo>
                    <a:pt x="359086" y="32339"/>
                  </a:lnTo>
                  <a:lnTo>
                    <a:pt x="353334" y="29872"/>
                  </a:lnTo>
                  <a:lnTo>
                    <a:pt x="347583" y="27680"/>
                  </a:lnTo>
                  <a:lnTo>
                    <a:pt x="342380" y="25487"/>
                  </a:lnTo>
                  <a:lnTo>
                    <a:pt x="337724" y="23843"/>
                  </a:lnTo>
                  <a:lnTo>
                    <a:pt x="334438" y="22199"/>
                  </a:lnTo>
                  <a:lnTo>
                    <a:pt x="331973" y="21377"/>
                  </a:lnTo>
                  <a:lnTo>
                    <a:pt x="330878" y="21102"/>
                  </a:lnTo>
                  <a:lnTo>
                    <a:pt x="319199" y="16248"/>
                  </a:lnTo>
                  <a:lnTo>
                    <a:pt x="319322" y="15895"/>
                  </a:lnTo>
                  <a:lnTo>
                    <a:pt x="297961" y="794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>
                <a:latin typeface="+mn-lt"/>
              </a:endParaRPr>
            </a:p>
          </p:txBody>
        </p:sp>
      </p:grpSp>
      <p:sp>
        <p:nvSpPr>
          <p:cNvPr id="126" name="Rectangle 286"/>
          <p:cNvSpPr txBox="1">
            <a:spLocks noChangeArrowheads="1"/>
          </p:cNvSpPr>
          <p:nvPr/>
        </p:nvSpPr>
        <p:spPr bwMode="auto">
          <a:xfrm>
            <a:off x="1473200" y="1469500"/>
            <a:ext cx="1954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500" dirty="0" smtClean="0">
                <a:solidFill>
                  <a:schemeClr val="tx2"/>
                </a:solidFill>
              </a:rPr>
              <a:t>Scalability of service offering</a:t>
            </a:r>
          </a:p>
        </p:txBody>
      </p:sp>
      <p:cxnSp>
        <p:nvCxnSpPr>
          <p:cNvPr id="138" name="Straight Connector 137"/>
          <p:cNvCxnSpPr>
            <a:cxnSpLocks/>
          </p:cNvCxnSpPr>
          <p:nvPr/>
        </p:nvCxnSpPr>
        <p:spPr>
          <a:xfrm>
            <a:off x="3002761" y="2317945"/>
            <a:ext cx="0" cy="1179810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>
            <a:spLocks/>
          </p:cNvSpPr>
          <p:nvPr/>
        </p:nvSpPr>
        <p:spPr>
          <a:xfrm>
            <a:off x="468621" y="2317945"/>
            <a:ext cx="2604315" cy="11798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sz="1400" dirty="0" smtClean="0"/>
              <a:t>Strong digital capabilities</a:t>
            </a:r>
          </a:p>
          <a:p>
            <a:pPr lvl="1"/>
            <a:r>
              <a:rPr lang="en-US" sz="1400" dirty="0" smtClean="0"/>
              <a:t>Interested in (raw) data access and basic analyses/algorithms to include in existing offering</a:t>
            </a:r>
            <a:endParaRPr lang="en-US" sz="1400" dirty="0"/>
          </a:p>
        </p:txBody>
      </p:sp>
      <p:sp>
        <p:nvSpPr>
          <p:cNvPr id="142" name="TextBox 141"/>
          <p:cNvSpPr txBox="1">
            <a:spLocks/>
          </p:cNvSpPr>
          <p:nvPr/>
        </p:nvSpPr>
        <p:spPr>
          <a:xfrm>
            <a:off x="9132315" y="3651577"/>
            <a:ext cx="2777524" cy="1395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sz="1400" dirty="0" smtClean="0"/>
              <a:t>Limited digital capabilities</a:t>
            </a:r>
          </a:p>
          <a:p>
            <a:pPr lvl="1"/>
            <a:r>
              <a:rPr lang="en-US" sz="1400" dirty="0" smtClean="0"/>
              <a:t>Solutions should be focused on a couple of common themes or where current ABB offerings can be heavily leveraged</a:t>
            </a:r>
            <a:endParaRPr lang="en-US" sz="1400" dirty="0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 rot="16200000">
            <a:off x="8383623" y="4349204"/>
            <a:ext cx="1395254" cy="0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539174" y="4020095"/>
            <a:ext cx="1542077" cy="102182"/>
            <a:chOff x="6724650" y="3317917"/>
            <a:chExt cx="2356602" cy="0"/>
          </a:xfrm>
        </p:grpSpPr>
        <p:cxnSp>
          <p:nvCxnSpPr>
            <p:cNvPr id="81" name="Straight Connector 80"/>
            <p:cNvCxnSpPr/>
            <p:nvPr/>
          </p:nvCxnSpPr>
          <p:spPr>
            <a:xfrm flipH="1">
              <a:off x="6724650" y="3317917"/>
              <a:ext cx="2295525" cy="0"/>
            </a:xfrm>
            <a:prstGeom prst="line">
              <a:avLst/>
            </a:prstGeom>
            <a:ln w="285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724650" y="3317917"/>
              <a:ext cx="2356602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>
            <a:spLocks/>
          </p:cNvSpPr>
          <p:nvPr/>
        </p:nvSpPr>
        <p:spPr>
          <a:xfrm>
            <a:off x="468621" y="3720689"/>
            <a:ext cx="2604315" cy="149784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sz="1400" dirty="0" smtClean="0"/>
              <a:t>Limited services offering</a:t>
            </a:r>
          </a:p>
          <a:p>
            <a:pPr lvl="1"/>
            <a:r>
              <a:rPr lang="en-US" sz="1400" dirty="0" smtClean="0"/>
              <a:t>Likely standard solutions , pot. incl. E2E services</a:t>
            </a:r>
          </a:p>
          <a:p>
            <a:pPr lvl="1"/>
            <a:r>
              <a:rPr lang="en-US" sz="1400" dirty="0" smtClean="0"/>
              <a:t>Digital capabilities and appetite unclear and to be further assessed</a:t>
            </a:r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3002761" y="3720689"/>
            <a:ext cx="0" cy="1497846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flipH="1">
            <a:off x="3002761" y="4134441"/>
            <a:ext cx="1259923" cy="194858"/>
            <a:chOff x="6724650" y="3317917"/>
            <a:chExt cx="2356602" cy="0"/>
          </a:xfrm>
        </p:grpSpPr>
        <p:cxnSp>
          <p:nvCxnSpPr>
            <p:cNvPr id="68" name="Straight Connector 67"/>
            <p:cNvCxnSpPr/>
            <p:nvPr/>
          </p:nvCxnSpPr>
          <p:spPr>
            <a:xfrm flipH="1">
              <a:off x="6724650" y="3317917"/>
              <a:ext cx="2295525" cy="0"/>
            </a:xfrm>
            <a:prstGeom prst="line">
              <a:avLst/>
            </a:prstGeom>
            <a:ln w="285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24650" y="3317917"/>
              <a:ext cx="2356602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/>
          </p:cNvGrpSpPr>
          <p:nvPr/>
        </p:nvGrpSpPr>
        <p:grpSpPr>
          <a:xfrm>
            <a:off x="5585397" y="1471362"/>
            <a:ext cx="2995480" cy="1094996"/>
            <a:chOff x="4138575" y="7326510"/>
            <a:chExt cx="2995480" cy="1094996"/>
          </a:xfrm>
        </p:grpSpPr>
        <p:sp>
          <p:nvSpPr>
            <p:cNvPr id="98" name="Oval 21"/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4138575" y="7326510"/>
              <a:ext cx="2995480" cy="1094996"/>
            </a:xfrm>
            <a:prstGeom prst="ellipse">
              <a:avLst/>
            </a:prstGeom>
            <a:blipFill>
              <a:blip r:embed="rId1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 t="-5829" b="-5829"/>
              </a:stretch>
            </a:blip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defPPr>
                <a:defRPr lang="en-US"/>
              </a:defPPr>
              <a:lvl1pPr marL="0" lvl="0" indent="0" algn="ctr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sz="1600" baseline="0">
                  <a:solidFill>
                    <a:schemeClr val="bg1"/>
                  </a:solidFill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endParaRPr lang="de-CH" sz="1500" dirty="0"/>
            </a:p>
          </p:txBody>
        </p:sp>
        <p:sp>
          <p:nvSpPr>
            <p:cNvPr id="99" name="Oval 21"/>
            <p:cNvSpPr txBox="1"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4138575" y="7326510"/>
              <a:ext cx="2995480" cy="1094996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vert="horz" lIns="3810" tIns="0" rIns="3810" bIns="457200" rtlCol="0" anchor="ctr" anchorCtr="1">
              <a:noAutofit/>
            </a:bodyPr>
            <a:lstStyle>
              <a:defPPr>
                <a:defRPr lang="en-US"/>
              </a:defPPr>
              <a:lvl1pPr marL="0" lvl="0" indent="0" algn="ctr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sz="1600" baseline="0">
                  <a:solidFill>
                    <a:schemeClr val="bg1"/>
                  </a:solidFill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r>
                <a:rPr lang="en-US" sz="1500" dirty="0" smtClean="0"/>
                <a:t>Technical distributors</a:t>
              </a:r>
              <a:endParaRPr lang="de-CH" sz="1500" dirty="0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370884" y="7775201"/>
              <a:ext cx="530861" cy="562293"/>
              <a:chOff x="1536700" y="5448300"/>
              <a:chExt cx="482601" cy="511175"/>
            </a:xfrm>
            <a:solidFill>
              <a:schemeClr val="bg1"/>
            </a:solidFill>
          </p:grpSpPr>
          <p:sp>
            <p:nvSpPr>
              <p:cNvPr id="101" name="Freeform 69"/>
              <p:cNvSpPr>
                <a:spLocks/>
              </p:cNvSpPr>
              <p:nvPr/>
            </p:nvSpPr>
            <p:spPr bwMode="auto">
              <a:xfrm>
                <a:off x="1771650" y="5548313"/>
                <a:ext cx="25400" cy="11113"/>
              </a:xfrm>
              <a:custGeom>
                <a:avLst/>
                <a:gdLst>
                  <a:gd name="T0" fmla="*/ 62 w 176"/>
                  <a:gd name="T1" fmla="*/ 0 h 72"/>
                  <a:gd name="T2" fmla="*/ 82 w 176"/>
                  <a:gd name="T3" fmla="*/ 0 h 72"/>
                  <a:gd name="T4" fmla="*/ 100 w 176"/>
                  <a:gd name="T5" fmla="*/ 2 h 72"/>
                  <a:gd name="T6" fmla="*/ 117 w 176"/>
                  <a:gd name="T7" fmla="*/ 5 h 72"/>
                  <a:gd name="T8" fmla="*/ 133 w 176"/>
                  <a:gd name="T9" fmla="*/ 9 h 72"/>
                  <a:gd name="T10" fmla="*/ 147 w 176"/>
                  <a:gd name="T11" fmla="*/ 16 h 72"/>
                  <a:gd name="T12" fmla="*/ 157 w 176"/>
                  <a:gd name="T13" fmla="*/ 25 h 72"/>
                  <a:gd name="T14" fmla="*/ 166 w 176"/>
                  <a:gd name="T15" fmla="*/ 37 h 72"/>
                  <a:gd name="T16" fmla="*/ 172 w 176"/>
                  <a:gd name="T17" fmla="*/ 52 h 72"/>
                  <a:gd name="T18" fmla="*/ 176 w 176"/>
                  <a:gd name="T19" fmla="*/ 72 h 72"/>
                  <a:gd name="T20" fmla="*/ 120 w 176"/>
                  <a:gd name="T21" fmla="*/ 44 h 72"/>
                  <a:gd name="T22" fmla="*/ 61 w 176"/>
                  <a:gd name="T23" fmla="*/ 20 h 72"/>
                  <a:gd name="T24" fmla="*/ 0 w 176"/>
                  <a:gd name="T25" fmla="*/ 2 h 72"/>
                  <a:gd name="T26" fmla="*/ 21 w 176"/>
                  <a:gd name="T27" fmla="*/ 2 h 72"/>
                  <a:gd name="T28" fmla="*/ 42 w 176"/>
                  <a:gd name="T29" fmla="*/ 0 h 72"/>
                  <a:gd name="T30" fmla="*/ 62 w 176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6" h="72">
                    <a:moveTo>
                      <a:pt x="62" y="0"/>
                    </a:moveTo>
                    <a:lnTo>
                      <a:pt x="82" y="0"/>
                    </a:lnTo>
                    <a:lnTo>
                      <a:pt x="100" y="2"/>
                    </a:lnTo>
                    <a:lnTo>
                      <a:pt x="117" y="5"/>
                    </a:lnTo>
                    <a:lnTo>
                      <a:pt x="133" y="9"/>
                    </a:lnTo>
                    <a:lnTo>
                      <a:pt x="147" y="16"/>
                    </a:lnTo>
                    <a:lnTo>
                      <a:pt x="157" y="25"/>
                    </a:lnTo>
                    <a:lnTo>
                      <a:pt x="166" y="37"/>
                    </a:lnTo>
                    <a:lnTo>
                      <a:pt x="172" y="52"/>
                    </a:lnTo>
                    <a:lnTo>
                      <a:pt x="176" y="72"/>
                    </a:lnTo>
                    <a:lnTo>
                      <a:pt x="120" y="44"/>
                    </a:lnTo>
                    <a:lnTo>
                      <a:pt x="61" y="20"/>
                    </a:lnTo>
                    <a:lnTo>
                      <a:pt x="0" y="2"/>
                    </a:lnTo>
                    <a:lnTo>
                      <a:pt x="21" y="2"/>
                    </a:lnTo>
                    <a:lnTo>
                      <a:pt x="42" y="0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2" name="Freeform 70"/>
              <p:cNvSpPr>
                <a:spLocks/>
              </p:cNvSpPr>
              <p:nvPr/>
            </p:nvSpPr>
            <p:spPr bwMode="auto">
              <a:xfrm>
                <a:off x="1616075" y="5527675"/>
                <a:ext cx="92075" cy="90488"/>
              </a:xfrm>
              <a:custGeom>
                <a:avLst/>
                <a:gdLst>
                  <a:gd name="T0" fmla="*/ 350 w 634"/>
                  <a:gd name="T1" fmla="*/ 0 h 623"/>
                  <a:gd name="T2" fmla="*/ 393 w 634"/>
                  <a:gd name="T3" fmla="*/ 4 h 623"/>
                  <a:gd name="T4" fmla="*/ 435 w 634"/>
                  <a:gd name="T5" fmla="*/ 11 h 623"/>
                  <a:gd name="T6" fmla="*/ 474 w 634"/>
                  <a:gd name="T7" fmla="*/ 24 h 623"/>
                  <a:gd name="T8" fmla="*/ 512 w 634"/>
                  <a:gd name="T9" fmla="*/ 40 h 623"/>
                  <a:gd name="T10" fmla="*/ 547 w 634"/>
                  <a:gd name="T11" fmla="*/ 62 h 623"/>
                  <a:gd name="T12" fmla="*/ 578 w 634"/>
                  <a:gd name="T13" fmla="*/ 87 h 623"/>
                  <a:gd name="T14" fmla="*/ 608 w 634"/>
                  <a:gd name="T15" fmla="*/ 115 h 623"/>
                  <a:gd name="T16" fmla="*/ 634 w 634"/>
                  <a:gd name="T17" fmla="*/ 147 h 623"/>
                  <a:gd name="T18" fmla="*/ 572 w 634"/>
                  <a:gd name="T19" fmla="*/ 167 h 623"/>
                  <a:gd name="T20" fmla="*/ 513 w 634"/>
                  <a:gd name="T21" fmla="*/ 193 h 623"/>
                  <a:gd name="T22" fmla="*/ 456 w 634"/>
                  <a:gd name="T23" fmla="*/ 224 h 623"/>
                  <a:gd name="T24" fmla="*/ 403 w 634"/>
                  <a:gd name="T25" fmla="*/ 259 h 623"/>
                  <a:gd name="T26" fmla="*/ 353 w 634"/>
                  <a:gd name="T27" fmla="*/ 299 h 623"/>
                  <a:gd name="T28" fmla="*/ 307 w 634"/>
                  <a:gd name="T29" fmla="*/ 343 h 623"/>
                  <a:gd name="T30" fmla="*/ 265 w 634"/>
                  <a:gd name="T31" fmla="*/ 391 h 623"/>
                  <a:gd name="T32" fmla="*/ 226 w 634"/>
                  <a:gd name="T33" fmla="*/ 444 h 623"/>
                  <a:gd name="T34" fmla="*/ 191 w 634"/>
                  <a:gd name="T35" fmla="*/ 500 h 623"/>
                  <a:gd name="T36" fmla="*/ 160 w 634"/>
                  <a:gd name="T37" fmla="*/ 559 h 623"/>
                  <a:gd name="T38" fmla="*/ 134 w 634"/>
                  <a:gd name="T39" fmla="*/ 623 h 623"/>
                  <a:gd name="T40" fmla="*/ 100 w 634"/>
                  <a:gd name="T41" fmla="*/ 591 h 623"/>
                  <a:gd name="T42" fmla="*/ 70 w 634"/>
                  <a:gd name="T43" fmla="*/ 558 h 623"/>
                  <a:gd name="T44" fmla="*/ 46 w 634"/>
                  <a:gd name="T45" fmla="*/ 523 h 623"/>
                  <a:gd name="T46" fmla="*/ 27 w 634"/>
                  <a:gd name="T47" fmla="*/ 486 h 623"/>
                  <a:gd name="T48" fmla="*/ 13 w 634"/>
                  <a:gd name="T49" fmla="*/ 447 h 623"/>
                  <a:gd name="T50" fmla="*/ 5 w 634"/>
                  <a:gd name="T51" fmla="*/ 408 h 623"/>
                  <a:gd name="T52" fmla="*/ 0 w 634"/>
                  <a:gd name="T53" fmla="*/ 369 h 623"/>
                  <a:gd name="T54" fmla="*/ 1 w 634"/>
                  <a:gd name="T55" fmla="*/ 330 h 623"/>
                  <a:gd name="T56" fmla="*/ 6 w 634"/>
                  <a:gd name="T57" fmla="*/ 290 h 623"/>
                  <a:gd name="T58" fmla="*/ 14 w 634"/>
                  <a:gd name="T59" fmla="*/ 252 h 623"/>
                  <a:gd name="T60" fmla="*/ 28 w 634"/>
                  <a:gd name="T61" fmla="*/ 216 h 623"/>
                  <a:gd name="T62" fmla="*/ 45 w 634"/>
                  <a:gd name="T63" fmla="*/ 180 h 623"/>
                  <a:gd name="T64" fmla="*/ 66 w 634"/>
                  <a:gd name="T65" fmla="*/ 147 h 623"/>
                  <a:gd name="T66" fmla="*/ 90 w 634"/>
                  <a:gd name="T67" fmla="*/ 116 h 623"/>
                  <a:gd name="T68" fmla="*/ 118 w 634"/>
                  <a:gd name="T69" fmla="*/ 88 h 623"/>
                  <a:gd name="T70" fmla="*/ 149 w 634"/>
                  <a:gd name="T71" fmla="*/ 63 h 623"/>
                  <a:gd name="T72" fmla="*/ 184 w 634"/>
                  <a:gd name="T73" fmla="*/ 41 h 623"/>
                  <a:gd name="T74" fmla="*/ 221 w 634"/>
                  <a:gd name="T75" fmla="*/ 24 h 623"/>
                  <a:gd name="T76" fmla="*/ 261 w 634"/>
                  <a:gd name="T77" fmla="*/ 11 h 623"/>
                  <a:gd name="T78" fmla="*/ 304 w 634"/>
                  <a:gd name="T79" fmla="*/ 4 h 623"/>
                  <a:gd name="T80" fmla="*/ 350 w 634"/>
                  <a:gd name="T81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4" h="623">
                    <a:moveTo>
                      <a:pt x="350" y="0"/>
                    </a:moveTo>
                    <a:lnTo>
                      <a:pt x="393" y="4"/>
                    </a:lnTo>
                    <a:lnTo>
                      <a:pt x="435" y="11"/>
                    </a:lnTo>
                    <a:lnTo>
                      <a:pt x="474" y="24"/>
                    </a:lnTo>
                    <a:lnTo>
                      <a:pt x="512" y="40"/>
                    </a:lnTo>
                    <a:lnTo>
                      <a:pt x="547" y="62"/>
                    </a:lnTo>
                    <a:lnTo>
                      <a:pt x="578" y="87"/>
                    </a:lnTo>
                    <a:lnTo>
                      <a:pt x="608" y="115"/>
                    </a:lnTo>
                    <a:lnTo>
                      <a:pt x="634" y="147"/>
                    </a:lnTo>
                    <a:lnTo>
                      <a:pt x="572" y="167"/>
                    </a:lnTo>
                    <a:lnTo>
                      <a:pt x="513" y="193"/>
                    </a:lnTo>
                    <a:lnTo>
                      <a:pt x="456" y="224"/>
                    </a:lnTo>
                    <a:lnTo>
                      <a:pt x="403" y="259"/>
                    </a:lnTo>
                    <a:lnTo>
                      <a:pt x="353" y="299"/>
                    </a:lnTo>
                    <a:lnTo>
                      <a:pt x="307" y="343"/>
                    </a:lnTo>
                    <a:lnTo>
                      <a:pt x="265" y="391"/>
                    </a:lnTo>
                    <a:lnTo>
                      <a:pt x="226" y="444"/>
                    </a:lnTo>
                    <a:lnTo>
                      <a:pt x="191" y="500"/>
                    </a:lnTo>
                    <a:lnTo>
                      <a:pt x="160" y="559"/>
                    </a:lnTo>
                    <a:lnTo>
                      <a:pt x="134" y="623"/>
                    </a:lnTo>
                    <a:lnTo>
                      <a:pt x="100" y="591"/>
                    </a:lnTo>
                    <a:lnTo>
                      <a:pt x="70" y="558"/>
                    </a:lnTo>
                    <a:lnTo>
                      <a:pt x="46" y="523"/>
                    </a:lnTo>
                    <a:lnTo>
                      <a:pt x="27" y="486"/>
                    </a:lnTo>
                    <a:lnTo>
                      <a:pt x="13" y="447"/>
                    </a:lnTo>
                    <a:lnTo>
                      <a:pt x="5" y="408"/>
                    </a:lnTo>
                    <a:lnTo>
                      <a:pt x="0" y="369"/>
                    </a:lnTo>
                    <a:lnTo>
                      <a:pt x="1" y="330"/>
                    </a:lnTo>
                    <a:lnTo>
                      <a:pt x="6" y="290"/>
                    </a:lnTo>
                    <a:lnTo>
                      <a:pt x="14" y="252"/>
                    </a:lnTo>
                    <a:lnTo>
                      <a:pt x="28" y="216"/>
                    </a:lnTo>
                    <a:lnTo>
                      <a:pt x="45" y="180"/>
                    </a:lnTo>
                    <a:lnTo>
                      <a:pt x="66" y="147"/>
                    </a:lnTo>
                    <a:lnTo>
                      <a:pt x="90" y="116"/>
                    </a:lnTo>
                    <a:lnTo>
                      <a:pt x="118" y="88"/>
                    </a:lnTo>
                    <a:lnTo>
                      <a:pt x="149" y="63"/>
                    </a:lnTo>
                    <a:lnTo>
                      <a:pt x="184" y="41"/>
                    </a:lnTo>
                    <a:lnTo>
                      <a:pt x="221" y="24"/>
                    </a:lnTo>
                    <a:lnTo>
                      <a:pt x="261" y="11"/>
                    </a:lnTo>
                    <a:lnTo>
                      <a:pt x="304" y="4"/>
                    </a:lnTo>
                    <a:lnTo>
                      <a:pt x="3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3" name="Freeform 71"/>
              <p:cNvSpPr>
                <a:spLocks/>
              </p:cNvSpPr>
              <p:nvPr/>
            </p:nvSpPr>
            <p:spPr bwMode="auto">
              <a:xfrm>
                <a:off x="1536700" y="5448300"/>
                <a:ext cx="239713" cy="239713"/>
              </a:xfrm>
              <a:custGeom>
                <a:avLst/>
                <a:gdLst>
                  <a:gd name="T0" fmla="*/ 1056 w 1657"/>
                  <a:gd name="T1" fmla="*/ 2 h 1655"/>
                  <a:gd name="T2" fmla="*/ 1100 w 1657"/>
                  <a:gd name="T3" fmla="*/ 37 h 1655"/>
                  <a:gd name="T4" fmla="*/ 1110 w 1657"/>
                  <a:gd name="T5" fmla="*/ 226 h 1655"/>
                  <a:gd name="T6" fmla="*/ 1233 w 1657"/>
                  <a:gd name="T7" fmla="*/ 277 h 1655"/>
                  <a:gd name="T8" fmla="*/ 1374 w 1657"/>
                  <a:gd name="T9" fmla="*/ 150 h 1655"/>
                  <a:gd name="T10" fmla="*/ 1430 w 1657"/>
                  <a:gd name="T11" fmla="*/ 157 h 1655"/>
                  <a:gd name="T12" fmla="*/ 1647 w 1657"/>
                  <a:gd name="T13" fmla="*/ 374 h 1655"/>
                  <a:gd name="T14" fmla="*/ 1655 w 1657"/>
                  <a:gd name="T15" fmla="*/ 430 h 1655"/>
                  <a:gd name="T16" fmla="*/ 1527 w 1657"/>
                  <a:gd name="T17" fmla="*/ 571 h 1655"/>
                  <a:gd name="T18" fmla="*/ 1574 w 1657"/>
                  <a:gd name="T19" fmla="*/ 681 h 1655"/>
                  <a:gd name="T20" fmla="*/ 1411 w 1657"/>
                  <a:gd name="T21" fmla="*/ 666 h 1655"/>
                  <a:gd name="T22" fmla="*/ 1283 w 1657"/>
                  <a:gd name="T23" fmla="*/ 631 h 1655"/>
                  <a:gd name="T24" fmla="*/ 1181 w 1657"/>
                  <a:gd name="T25" fmla="*/ 527 h 1655"/>
                  <a:gd name="T26" fmla="*/ 1052 w 1657"/>
                  <a:gd name="T27" fmla="*/ 458 h 1655"/>
                  <a:gd name="T28" fmla="*/ 902 w 1657"/>
                  <a:gd name="T29" fmla="*/ 433 h 1655"/>
                  <a:gd name="T30" fmla="*/ 744 w 1657"/>
                  <a:gd name="T31" fmla="*/ 460 h 1655"/>
                  <a:gd name="T32" fmla="*/ 609 w 1657"/>
                  <a:gd name="T33" fmla="*/ 536 h 1655"/>
                  <a:gd name="T34" fmla="*/ 506 w 1657"/>
                  <a:gd name="T35" fmla="*/ 650 h 1655"/>
                  <a:gd name="T36" fmla="*/ 446 w 1657"/>
                  <a:gd name="T37" fmla="*/ 794 h 1655"/>
                  <a:gd name="T38" fmla="*/ 437 w 1657"/>
                  <a:gd name="T39" fmla="*/ 955 h 1655"/>
                  <a:gd name="T40" fmla="*/ 481 w 1657"/>
                  <a:gd name="T41" fmla="*/ 1106 h 1655"/>
                  <a:gd name="T42" fmla="*/ 570 w 1657"/>
                  <a:gd name="T43" fmla="*/ 1230 h 1655"/>
                  <a:gd name="T44" fmla="*/ 638 w 1657"/>
                  <a:gd name="T45" fmla="*/ 1354 h 1655"/>
                  <a:gd name="T46" fmla="*/ 621 w 1657"/>
                  <a:gd name="T47" fmla="*/ 1543 h 1655"/>
                  <a:gd name="T48" fmla="*/ 571 w 1657"/>
                  <a:gd name="T49" fmla="*/ 1526 h 1655"/>
                  <a:gd name="T50" fmla="*/ 430 w 1657"/>
                  <a:gd name="T51" fmla="*/ 1652 h 1655"/>
                  <a:gd name="T52" fmla="*/ 374 w 1657"/>
                  <a:gd name="T53" fmla="*/ 1644 h 1655"/>
                  <a:gd name="T54" fmla="*/ 157 w 1657"/>
                  <a:gd name="T55" fmla="*/ 1428 h 1655"/>
                  <a:gd name="T56" fmla="*/ 150 w 1657"/>
                  <a:gd name="T57" fmla="*/ 1373 h 1655"/>
                  <a:gd name="T58" fmla="*/ 276 w 1657"/>
                  <a:gd name="T59" fmla="*/ 1232 h 1655"/>
                  <a:gd name="T60" fmla="*/ 73 w 1657"/>
                  <a:gd name="T61" fmla="*/ 1109 h 1655"/>
                  <a:gd name="T62" fmla="*/ 22 w 1657"/>
                  <a:gd name="T63" fmla="*/ 1088 h 1655"/>
                  <a:gd name="T64" fmla="*/ 0 w 1657"/>
                  <a:gd name="T65" fmla="*/ 1035 h 1655"/>
                  <a:gd name="T66" fmla="*/ 10 w 1657"/>
                  <a:gd name="T67" fmla="*/ 730 h 1655"/>
                  <a:gd name="T68" fmla="*/ 54 w 1657"/>
                  <a:gd name="T69" fmla="*/ 696 h 1655"/>
                  <a:gd name="T70" fmla="*/ 241 w 1657"/>
                  <a:gd name="T71" fmla="*/ 652 h 1655"/>
                  <a:gd name="T72" fmla="*/ 169 w 1657"/>
                  <a:gd name="T73" fmla="*/ 463 h 1655"/>
                  <a:gd name="T74" fmla="*/ 148 w 1657"/>
                  <a:gd name="T75" fmla="*/ 411 h 1655"/>
                  <a:gd name="T76" fmla="*/ 169 w 1657"/>
                  <a:gd name="T77" fmla="*/ 359 h 1655"/>
                  <a:gd name="T78" fmla="*/ 393 w 1657"/>
                  <a:gd name="T79" fmla="*/ 150 h 1655"/>
                  <a:gd name="T80" fmla="*/ 448 w 1657"/>
                  <a:gd name="T81" fmla="*/ 157 h 1655"/>
                  <a:gd name="T82" fmla="*/ 611 w 1657"/>
                  <a:gd name="T83" fmla="*/ 257 h 1655"/>
                  <a:gd name="T84" fmla="*/ 694 w 1657"/>
                  <a:gd name="T85" fmla="*/ 74 h 1655"/>
                  <a:gd name="T86" fmla="*/ 716 w 1657"/>
                  <a:gd name="T87" fmla="*/ 22 h 1655"/>
                  <a:gd name="T88" fmla="*/ 768 w 1657"/>
                  <a:gd name="T89" fmla="*/ 0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7" h="1655">
                    <a:moveTo>
                      <a:pt x="768" y="0"/>
                    </a:moveTo>
                    <a:lnTo>
                      <a:pt x="1037" y="0"/>
                    </a:lnTo>
                    <a:lnTo>
                      <a:pt x="1056" y="2"/>
                    </a:lnTo>
                    <a:lnTo>
                      <a:pt x="1073" y="10"/>
                    </a:lnTo>
                    <a:lnTo>
                      <a:pt x="1088" y="22"/>
                    </a:lnTo>
                    <a:lnTo>
                      <a:pt x="1100" y="37"/>
                    </a:lnTo>
                    <a:lnTo>
                      <a:pt x="1108" y="54"/>
                    </a:lnTo>
                    <a:lnTo>
                      <a:pt x="1110" y="74"/>
                    </a:lnTo>
                    <a:lnTo>
                      <a:pt x="1110" y="226"/>
                    </a:lnTo>
                    <a:lnTo>
                      <a:pt x="1152" y="240"/>
                    </a:lnTo>
                    <a:lnTo>
                      <a:pt x="1193" y="257"/>
                    </a:lnTo>
                    <a:lnTo>
                      <a:pt x="1233" y="277"/>
                    </a:lnTo>
                    <a:lnTo>
                      <a:pt x="1341" y="169"/>
                    </a:lnTo>
                    <a:lnTo>
                      <a:pt x="1357" y="157"/>
                    </a:lnTo>
                    <a:lnTo>
                      <a:pt x="1374" y="150"/>
                    </a:lnTo>
                    <a:lnTo>
                      <a:pt x="1394" y="148"/>
                    </a:lnTo>
                    <a:lnTo>
                      <a:pt x="1412" y="150"/>
                    </a:lnTo>
                    <a:lnTo>
                      <a:pt x="1430" y="157"/>
                    </a:lnTo>
                    <a:lnTo>
                      <a:pt x="1445" y="169"/>
                    </a:lnTo>
                    <a:lnTo>
                      <a:pt x="1635" y="359"/>
                    </a:lnTo>
                    <a:lnTo>
                      <a:pt x="1647" y="374"/>
                    </a:lnTo>
                    <a:lnTo>
                      <a:pt x="1655" y="392"/>
                    </a:lnTo>
                    <a:lnTo>
                      <a:pt x="1657" y="410"/>
                    </a:lnTo>
                    <a:lnTo>
                      <a:pt x="1655" y="430"/>
                    </a:lnTo>
                    <a:lnTo>
                      <a:pt x="1647" y="448"/>
                    </a:lnTo>
                    <a:lnTo>
                      <a:pt x="1635" y="463"/>
                    </a:lnTo>
                    <a:lnTo>
                      <a:pt x="1527" y="571"/>
                    </a:lnTo>
                    <a:lnTo>
                      <a:pt x="1545" y="606"/>
                    </a:lnTo>
                    <a:lnTo>
                      <a:pt x="1560" y="643"/>
                    </a:lnTo>
                    <a:lnTo>
                      <a:pt x="1574" y="681"/>
                    </a:lnTo>
                    <a:lnTo>
                      <a:pt x="1517" y="671"/>
                    </a:lnTo>
                    <a:lnTo>
                      <a:pt x="1463" y="667"/>
                    </a:lnTo>
                    <a:lnTo>
                      <a:pt x="1411" y="666"/>
                    </a:lnTo>
                    <a:lnTo>
                      <a:pt x="1360" y="668"/>
                    </a:lnTo>
                    <a:lnTo>
                      <a:pt x="1308" y="672"/>
                    </a:lnTo>
                    <a:lnTo>
                      <a:pt x="1283" y="631"/>
                    </a:lnTo>
                    <a:lnTo>
                      <a:pt x="1252" y="593"/>
                    </a:lnTo>
                    <a:lnTo>
                      <a:pt x="1219" y="558"/>
                    </a:lnTo>
                    <a:lnTo>
                      <a:pt x="1181" y="527"/>
                    </a:lnTo>
                    <a:lnTo>
                      <a:pt x="1141" y="500"/>
                    </a:lnTo>
                    <a:lnTo>
                      <a:pt x="1098" y="476"/>
                    </a:lnTo>
                    <a:lnTo>
                      <a:pt x="1052" y="458"/>
                    </a:lnTo>
                    <a:lnTo>
                      <a:pt x="1004" y="445"/>
                    </a:lnTo>
                    <a:lnTo>
                      <a:pt x="954" y="436"/>
                    </a:lnTo>
                    <a:lnTo>
                      <a:pt x="902" y="433"/>
                    </a:lnTo>
                    <a:lnTo>
                      <a:pt x="848" y="436"/>
                    </a:lnTo>
                    <a:lnTo>
                      <a:pt x="795" y="446"/>
                    </a:lnTo>
                    <a:lnTo>
                      <a:pt x="744" y="460"/>
                    </a:lnTo>
                    <a:lnTo>
                      <a:pt x="696" y="480"/>
                    </a:lnTo>
                    <a:lnTo>
                      <a:pt x="652" y="506"/>
                    </a:lnTo>
                    <a:lnTo>
                      <a:pt x="609" y="536"/>
                    </a:lnTo>
                    <a:lnTo>
                      <a:pt x="571" y="571"/>
                    </a:lnTo>
                    <a:lnTo>
                      <a:pt x="536" y="608"/>
                    </a:lnTo>
                    <a:lnTo>
                      <a:pt x="506" y="650"/>
                    </a:lnTo>
                    <a:lnTo>
                      <a:pt x="481" y="696"/>
                    </a:lnTo>
                    <a:lnTo>
                      <a:pt x="461" y="743"/>
                    </a:lnTo>
                    <a:lnTo>
                      <a:pt x="446" y="794"/>
                    </a:lnTo>
                    <a:lnTo>
                      <a:pt x="437" y="846"/>
                    </a:lnTo>
                    <a:lnTo>
                      <a:pt x="434" y="901"/>
                    </a:lnTo>
                    <a:lnTo>
                      <a:pt x="437" y="955"/>
                    </a:lnTo>
                    <a:lnTo>
                      <a:pt x="446" y="1008"/>
                    </a:lnTo>
                    <a:lnTo>
                      <a:pt x="461" y="1059"/>
                    </a:lnTo>
                    <a:lnTo>
                      <a:pt x="481" y="1106"/>
                    </a:lnTo>
                    <a:lnTo>
                      <a:pt x="506" y="1150"/>
                    </a:lnTo>
                    <a:lnTo>
                      <a:pt x="536" y="1192"/>
                    </a:lnTo>
                    <a:lnTo>
                      <a:pt x="570" y="1230"/>
                    </a:lnTo>
                    <a:lnTo>
                      <a:pt x="608" y="1264"/>
                    </a:lnTo>
                    <a:lnTo>
                      <a:pt x="649" y="1294"/>
                    </a:lnTo>
                    <a:lnTo>
                      <a:pt x="638" y="1354"/>
                    </a:lnTo>
                    <a:lnTo>
                      <a:pt x="629" y="1415"/>
                    </a:lnTo>
                    <a:lnTo>
                      <a:pt x="623" y="1478"/>
                    </a:lnTo>
                    <a:lnTo>
                      <a:pt x="621" y="1543"/>
                    </a:lnTo>
                    <a:lnTo>
                      <a:pt x="621" y="1546"/>
                    </a:lnTo>
                    <a:lnTo>
                      <a:pt x="597" y="1537"/>
                    </a:lnTo>
                    <a:lnTo>
                      <a:pt x="571" y="1526"/>
                    </a:lnTo>
                    <a:lnTo>
                      <a:pt x="464" y="1633"/>
                    </a:lnTo>
                    <a:lnTo>
                      <a:pt x="448" y="1644"/>
                    </a:lnTo>
                    <a:lnTo>
                      <a:pt x="430" y="1652"/>
                    </a:lnTo>
                    <a:lnTo>
                      <a:pt x="411" y="1655"/>
                    </a:lnTo>
                    <a:lnTo>
                      <a:pt x="392" y="1652"/>
                    </a:lnTo>
                    <a:lnTo>
                      <a:pt x="374" y="1644"/>
                    </a:lnTo>
                    <a:lnTo>
                      <a:pt x="359" y="1633"/>
                    </a:lnTo>
                    <a:lnTo>
                      <a:pt x="169" y="1444"/>
                    </a:lnTo>
                    <a:lnTo>
                      <a:pt x="157" y="1428"/>
                    </a:lnTo>
                    <a:lnTo>
                      <a:pt x="150" y="1410"/>
                    </a:lnTo>
                    <a:lnTo>
                      <a:pt x="148" y="1391"/>
                    </a:lnTo>
                    <a:lnTo>
                      <a:pt x="150" y="1373"/>
                    </a:lnTo>
                    <a:lnTo>
                      <a:pt x="157" y="1355"/>
                    </a:lnTo>
                    <a:lnTo>
                      <a:pt x="169" y="1338"/>
                    </a:lnTo>
                    <a:lnTo>
                      <a:pt x="276" y="1232"/>
                    </a:lnTo>
                    <a:lnTo>
                      <a:pt x="248" y="1172"/>
                    </a:lnTo>
                    <a:lnTo>
                      <a:pt x="225" y="1109"/>
                    </a:lnTo>
                    <a:lnTo>
                      <a:pt x="73" y="1109"/>
                    </a:lnTo>
                    <a:lnTo>
                      <a:pt x="54" y="1106"/>
                    </a:lnTo>
                    <a:lnTo>
                      <a:pt x="37" y="1098"/>
                    </a:lnTo>
                    <a:lnTo>
                      <a:pt x="22" y="1088"/>
                    </a:lnTo>
                    <a:lnTo>
                      <a:pt x="10" y="1073"/>
                    </a:lnTo>
                    <a:lnTo>
                      <a:pt x="2" y="1054"/>
                    </a:lnTo>
                    <a:lnTo>
                      <a:pt x="0" y="1035"/>
                    </a:lnTo>
                    <a:lnTo>
                      <a:pt x="0" y="767"/>
                    </a:lnTo>
                    <a:lnTo>
                      <a:pt x="2" y="747"/>
                    </a:lnTo>
                    <a:lnTo>
                      <a:pt x="10" y="730"/>
                    </a:lnTo>
                    <a:lnTo>
                      <a:pt x="22" y="715"/>
                    </a:lnTo>
                    <a:lnTo>
                      <a:pt x="37" y="703"/>
                    </a:lnTo>
                    <a:lnTo>
                      <a:pt x="54" y="696"/>
                    </a:lnTo>
                    <a:lnTo>
                      <a:pt x="73" y="694"/>
                    </a:lnTo>
                    <a:lnTo>
                      <a:pt x="225" y="694"/>
                    </a:lnTo>
                    <a:lnTo>
                      <a:pt x="241" y="652"/>
                    </a:lnTo>
                    <a:lnTo>
                      <a:pt x="257" y="611"/>
                    </a:lnTo>
                    <a:lnTo>
                      <a:pt x="276" y="571"/>
                    </a:lnTo>
                    <a:lnTo>
                      <a:pt x="169" y="463"/>
                    </a:lnTo>
                    <a:lnTo>
                      <a:pt x="157" y="448"/>
                    </a:lnTo>
                    <a:lnTo>
                      <a:pt x="150" y="430"/>
                    </a:lnTo>
                    <a:lnTo>
                      <a:pt x="148" y="411"/>
                    </a:lnTo>
                    <a:lnTo>
                      <a:pt x="150" y="392"/>
                    </a:lnTo>
                    <a:lnTo>
                      <a:pt x="157" y="374"/>
                    </a:lnTo>
                    <a:lnTo>
                      <a:pt x="169" y="359"/>
                    </a:lnTo>
                    <a:lnTo>
                      <a:pt x="359" y="169"/>
                    </a:lnTo>
                    <a:lnTo>
                      <a:pt x="374" y="157"/>
                    </a:lnTo>
                    <a:lnTo>
                      <a:pt x="393" y="150"/>
                    </a:lnTo>
                    <a:lnTo>
                      <a:pt x="411" y="148"/>
                    </a:lnTo>
                    <a:lnTo>
                      <a:pt x="430" y="150"/>
                    </a:lnTo>
                    <a:lnTo>
                      <a:pt x="448" y="157"/>
                    </a:lnTo>
                    <a:lnTo>
                      <a:pt x="464" y="169"/>
                    </a:lnTo>
                    <a:lnTo>
                      <a:pt x="571" y="277"/>
                    </a:lnTo>
                    <a:lnTo>
                      <a:pt x="611" y="257"/>
                    </a:lnTo>
                    <a:lnTo>
                      <a:pt x="652" y="240"/>
                    </a:lnTo>
                    <a:lnTo>
                      <a:pt x="694" y="226"/>
                    </a:lnTo>
                    <a:lnTo>
                      <a:pt x="694" y="74"/>
                    </a:lnTo>
                    <a:lnTo>
                      <a:pt x="697" y="54"/>
                    </a:lnTo>
                    <a:lnTo>
                      <a:pt x="704" y="37"/>
                    </a:lnTo>
                    <a:lnTo>
                      <a:pt x="716" y="22"/>
                    </a:lnTo>
                    <a:lnTo>
                      <a:pt x="730" y="10"/>
                    </a:lnTo>
                    <a:lnTo>
                      <a:pt x="749" y="2"/>
                    </a:lnTo>
                    <a:lnTo>
                      <a:pt x="7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4" name="Freeform 72"/>
              <p:cNvSpPr>
                <a:spLocks/>
              </p:cNvSpPr>
              <p:nvPr/>
            </p:nvSpPr>
            <p:spPr bwMode="auto">
              <a:xfrm>
                <a:off x="1825625" y="5711825"/>
                <a:ext cx="107950" cy="103188"/>
              </a:xfrm>
              <a:custGeom>
                <a:avLst/>
                <a:gdLst>
                  <a:gd name="T0" fmla="*/ 365 w 748"/>
                  <a:gd name="T1" fmla="*/ 0 h 715"/>
                  <a:gd name="T2" fmla="*/ 412 w 748"/>
                  <a:gd name="T3" fmla="*/ 3 h 715"/>
                  <a:gd name="T4" fmla="*/ 459 w 748"/>
                  <a:gd name="T5" fmla="*/ 12 h 715"/>
                  <a:gd name="T6" fmla="*/ 503 w 748"/>
                  <a:gd name="T7" fmla="*/ 26 h 715"/>
                  <a:gd name="T8" fmla="*/ 545 w 748"/>
                  <a:gd name="T9" fmla="*/ 45 h 715"/>
                  <a:gd name="T10" fmla="*/ 583 w 748"/>
                  <a:gd name="T11" fmla="*/ 69 h 715"/>
                  <a:gd name="T12" fmla="*/ 618 w 748"/>
                  <a:gd name="T13" fmla="*/ 97 h 715"/>
                  <a:gd name="T14" fmla="*/ 651 w 748"/>
                  <a:gd name="T15" fmla="*/ 128 h 715"/>
                  <a:gd name="T16" fmla="*/ 679 w 748"/>
                  <a:gd name="T17" fmla="*/ 164 h 715"/>
                  <a:gd name="T18" fmla="*/ 702 w 748"/>
                  <a:gd name="T19" fmla="*/ 203 h 715"/>
                  <a:gd name="T20" fmla="*/ 722 w 748"/>
                  <a:gd name="T21" fmla="*/ 245 h 715"/>
                  <a:gd name="T22" fmla="*/ 736 w 748"/>
                  <a:gd name="T23" fmla="*/ 289 h 715"/>
                  <a:gd name="T24" fmla="*/ 744 w 748"/>
                  <a:gd name="T25" fmla="*/ 334 h 715"/>
                  <a:gd name="T26" fmla="*/ 748 w 748"/>
                  <a:gd name="T27" fmla="*/ 382 h 715"/>
                  <a:gd name="T28" fmla="*/ 744 w 748"/>
                  <a:gd name="T29" fmla="*/ 430 h 715"/>
                  <a:gd name="T30" fmla="*/ 736 w 748"/>
                  <a:gd name="T31" fmla="*/ 475 h 715"/>
                  <a:gd name="T32" fmla="*/ 722 w 748"/>
                  <a:gd name="T33" fmla="*/ 518 h 715"/>
                  <a:gd name="T34" fmla="*/ 703 w 748"/>
                  <a:gd name="T35" fmla="*/ 559 h 715"/>
                  <a:gd name="T36" fmla="*/ 680 w 748"/>
                  <a:gd name="T37" fmla="*/ 598 h 715"/>
                  <a:gd name="T38" fmla="*/ 652 w 748"/>
                  <a:gd name="T39" fmla="*/ 632 h 715"/>
                  <a:gd name="T40" fmla="*/ 620 w 748"/>
                  <a:gd name="T41" fmla="*/ 663 h 715"/>
                  <a:gd name="T42" fmla="*/ 585 w 748"/>
                  <a:gd name="T43" fmla="*/ 691 h 715"/>
                  <a:gd name="T44" fmla="*/ 547 w 748"/>
                  <a:gd name="T45" fmla="*/ 715 h 715"/>
                  <a:gd name="T46" fmla="*/ 488 w 748"/>
                  <a:gd name="T47" fmla="*/ 667 h 715"/>
                  <a:gd name="T48" fmla="*/ 426 w 748"/>
                  <a:gd name="T49" fmla="*/ 622 h 715"/>
                  <a:gd name="T50" fmla="*/ 360 w 748"/>
                  <a:gd name="T51" fmla="*/ 582 h 715"/>
                  <a:gd name="T52" fmla="*/ 293 w 748"/>
                  <a:gd name="T53" fmla="*/ 546 h 715"/>
                  <a:gd name="T54" fmla="*/ 223 w 748"/>
                  <a:gd name="T55" fmla="*/ 515 h 715"/>
                  <a:gd name="T56" fmla="*/ 151 w 748"/>
                  <a:gd name="T57" fmla="*/ 488 h 715"/>
                  <a:gd name="T58" fmla="*/ 77 w 748"/>
                  <a:gd name="T59" fmla="*/ 465 h 715"/>
                  <a:gd name="T60" fmla="*/ 0 w 748"/>
                  <a:gd name="T61" fmla="*/ 448 h 715"/>
                  <a:gd name="T62" fmla="*/ 41 w 748"/>
                  <a:gd name="T63" fmla="*/ 377 h 715"/>
                  <a:gd name="T64" fmla="*/ 79 w 748"/>
                  <a:gd name="T65" fmla="*/ 302 h 715"/>
                  <a:gd name="T66" fmla="*/ 111 w 748"/>
                  <a:gd name="T67" fmla="*/ 223 h 715"/>
                  <a:gd name="T68" fmla="*/ 139 w 748"/>
                  <a:gd name="T69" fmla="*/ 142 h 715"/>
                  <a:gd name="T70" fmla="*/ 163 w 748"/>
                  <a:gd name="T71" fmla="*/ 59 h 715"/>
                  <a:gd name="T72" fmla="*/ 200 w 748"/>
                  <a:gd name="T73" fmla="*/ 39 h 715"/>
                  <a:gd name="T74" fmla="*/ 238 w 748"/>
                  <a:gd name="T75" fmla="*/ 23 h 715"/>
                  <a:gd name="T76" fmla="*/ 278 w 748"/>
                  <a:gd name="T77" fmla="*/ 11 h 715"/>
                  <a:gd name="T78" fmla="*/ 320 w 748"/>
                  <a:gd name="T79" fmla="*/ 3 h 715"/>
                  <a:gd name="T80" fmla="*/ 365 w 748"/>
                  <a:gd name="T81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8" h="715">
                    <a:moveTo>
                      <a:pt x="365" y="0"/>
                    </a:moveTo>
                    <a:lnTo>
                      <a:pt x="412" y="3"/>
                    </a:lnTo>
                    <a:lnTo>
                      <a:pt x="459" y="12"/>
                    </a:lnTo>
                    <a:lnTo>
                      <a:pt x="503" y="26"/>
                    </a:lnTo>
                    <a:lnTo>
                      <a:pt x="545" y="45"/>
                    </a:lnTo>
                    <a:lnTo>
                      <a:pt x="583" y="69"/>
                    </a:lnTo>
                    <a:lnTo>
                      <a:pt x="618" y="97"/>
                    </a:lnTo>
                    <a:lnTo>
                      <a:pt x="651" y="128"/>
                    </a:lnTo>
                    <a:lnTo>
                      <a:pt x="679" y="164"/>
                    </a:lnTo>
                    <a:lnTo>
                      <a:pt x="702" y="203"/>
                    </a:lnTo>
                    <a:lnTo>
                      <a:pt x="722" y="245"/>
                    </a:lnTo>
                    <a:lnTo>
                      <a:pt x="736" y="289"/>
                    </a:lnTo>
                    <a:lnTo>
                      <a:pt x="744" y="334"/>
                    </a:lnTo>
                    <a:lnTo>
                      <a:pt x="748" y="382"/>
                    </a:lnTo>
                    <a:lnTo>
                      <a:pt x="744" y="430"/>
                    </a:lnTo>
                    <a:lnTo>
                      <a:pt x="736" y="475"/>
                    </a:lnTo>
                    <a:lnTo>
                      <a:pt x="722" y="518"/>
                    </a:lnTo>
                    <a:lnTo>
                      <a:pt x="703" y="559"/>
                    </a:lnTo>
                    <a:lnTo>
                      <a:pt x="680" y="598"/>
                    </a:lnTo>
                    <a:lnTo>
                      <a:pt x="652" y="632"/>
                    </a:lnTo>
                    <a:lnTo>
                      <a:pt x="620" y="663"/>
                    </a:lnTo>
                    <a:lnTo>
                      <a:pt x="585" y="691"/>
                    </a:lnTo>
                    <a:lnTo>
                      <a:pt x="547" y="715"/>
                    </a:lnTo>
                    <a:lnTo>
                      <a:pt x="488" y="667"/>
                    </a:lnTo>
                    <a:lnTo>
                      <a:pt x="426" y="622"/>
                    </a:lnTo>
                    <a:lnTo>
                      <a:pt x="360" y="582"/>
                    </a:lnTo>
                    <a:lnTo>
                      <a:pt x="293" y="546"/>
                    </a:lnTo>
                    <a:lnTo>
                      <a:pt x="223" y="515"/>
                    </a:lnTo>
                    <a:lnTo>
                      <a:pt x="151" y="488"/>
                    </a:lnTo>
                    <a:lnTo>
                      <a:pt x="77" y="465"/>
                    </a:lnTo>
                    <a:lnTo>
                      <a:pt x="0" y="448"/>
                    </a:lnTo>
                    <a:lnTo>
                      <a:pt x="41" y="377"/>
                    </a:lnTo>
                    <a:lnTo>
                      <a:pt x="79" y="302"/>
                    </a:lnTo>
                    <a:lnTo>
                      <a:pt x="111" y="223"/>
                    </a:lnTo>
                    <a:lnTo>
                      <a:pt x="139" y="142"/>
                    </a:lnTo>
                    <a:lnTo>
                      <a:pt x="163" y="59"/>
                    </a:lnTo>
                    <a:lnTo>
                      <a:pt x="200" y="39"/>
                    </a:lnTo>
                    <a:lnTo>
                      <a:pt x="238" y="23"/>
                    </a:lnTo>
                    <a:lnTo>
                      <a:pt x="278" y="11"/>
                    </a:lnTo>
                    <a:lnTo>
                      <a:pt x="320" y="3"/>
                    </a:lnTo>
                    <a:lnTo>
                      <a:pt x="3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5" name="Freeform 73"/>
              <p:cNvSpPr>
                <a:spLocks/>
              </p:cNvSpPr>
              <p:nvPr/>
            </p:nvSpPr>
            <p:spPr bwMode="auto">
              <a:xfrm>
                <a:off x="1849438" y="5627688"/>
                <a:ext cx="169863" cy="257175"/>
              </a:xfrm>
              <a:custGeom>
                <a:avLst/>
                <a:gdLst>
                  <a:gd name="T0" fmla="*/ 340 w 1170"/>
                  <a:gd name="T1" fmla="*/ 0 h 1785"/>
                  <a:gd name="T2" fmla="*/ 381 w 1170"/>
                  <a:gd name="T3" fmla="*/ 11 h 1785"/>
                  <a:gd name="T4" fmla="*/ 409 w 1170"/>
                  <a:gd name="T5" fmla="*/ 40 h 1785"/>
                  <a:gd name="T6" fmla="*/ 420 w 1170"/>
                  <a:gd name="T7" fmla="*/ 80 h 1785"/>
                  <a:gd name="T8" fmla="*/ 465 w 1170"/>
                  <a:gd name="T9" fmla="*/ 259 h 1785"/>
                  <a:gd name="T10" fmla="*/ 553 w 1170"/>
                  <a:gd name="T11" fmla="*/ 298 h 1785"/>
                  <a:gd name="T12" fmla="*/ 687 w 1170"/>
                  <a:gd name="T13" fmla="*/ 169 h 1785"/>
                  <a:gd name="T14" fmla="*/ 725 w 1170"/>
                  <a:gd name="T15" fmla="*/ 160 h 1785"/>
                  <a:gd name="T16" fmla="*/ 765 w 1170"/>
                  <a:gd name="T17" fmla="*/ 169 h 1785"/>
                  <a:gd name="T18" fmla="*/ 986 w 1170"/>
                  <a:gd name="T19" fmla="*/ 387 h 1785"/>
                  <a:gd name="T20" fmla="*/ 1008 w 1170"/>
                  <a:gd name="T21" fmla="*/ 422 h 1785"/>
                  <a:gd name="T22" fmla="*/ 1008 w 1170"/>
                  <a:gd name="T23" fmla="*/ 464 h 1785"/>
                  <a:gd name="T24" fmla="*/ 986 w 1170"/>
                  <a:gd name="T25" fmla="*/ 500 h 1785"/>
                  <a:gd name="T26" fmla="*/ 891 w 1170"/>
                  <a:gd name="T27" fmla="*/ 658 h 1785"/>
                  <a:gd name="T28" fmla="*/ 926 w 1170"/>
                  <a:gd name="T29" fmla="*/ 747 h 1785"/>
                  <a:gd name="T30" fmla="*/ 1112 w 1170"/>
                  <a:gd name="T31" fmla="*/ 751 h 1785"/>
                  <a:gd name="T32" fmla="*/ 1146 w 1170"/>
                  <a:gd name="T33" fmla="*/ 771 h 1785"/>
                  <a:gd name="T34" fmla="*/ 1167 w 1170"/>
                  <a:gd name="T35" fmla="*/ 807 h 1785"/>
                  <a:gd name="T36" fmla="*/ 1170 w 1170"/>
                  <a:gd name="T37" fmla="*/ 1117 h 1785"/>
                  <a:gd name="T38" fmla="*/ 1159 w 1170"/>
                  <a:gd name="T39" fmla="*/ 1157 h 1785"/>
                  <a:gd name="T40" fmla="*/ 1130 w 1170"/>
                  <a:gd name="T41" fmla="*/ 1186 h 1785"/>
                  <a:gd name="T42" fmla="*/ 1090 w 1170"/>
                  <a:gd name="T43" fmla="*/ 1196 h 1785"/>
                  <a:gd name="T44" fmla="*/ 910 w 1170"/>
                  <a:gd name="T45" fmla="*/ 1242 h 1785"/>
                  <a:gd name="T46" fmla="*/ 871 w 1170"/>
                  <a:gd name="T47" fmla="*/ 1329 h 1785"/>
                  <a:gd name="T48" fmla="*/ 999 w 1170"/>
                  <a:gd name="T49" fmla="*/ 1461 h 1785"/>
                  <a:gd name="T50" fmla="*/ 1010 w 1170"/>
                  <a:gd name="T51" fmla="*/ 1501 h 1785"/>
                  <a:gd name="T52" fmla="*/ 999 w 1170"/>
                  <a:gd name="T53" fmla="*/ 1541 h 1785"/>
                  <a:gd name="T54" fmla="*/ 783 w 1170"/>
                  <a:gd name="T55" fmla="*/ 1762 h 1785"/>
                  <a:gd name="T56" fmla="*/ 746 w 1170"/>
                  <a:gd name="T57" fmla="*/ 1782 h 1785"/>
                  <a:gd name="T58" fmla="*/ 712 w 1170"/>
                  <a:gd name="T59" fmla="*/ 1783 h 1785"/>
                  <a:gd name="T60" fmla="*/ 671 w 1170"/>
                  <a:gd name="T61" fmla="*/ 1708 h 1785"/>
                  <a:gd name="T62" fmla="*/ 601 w 1170"/>
                  <a:gd name="T63" fmla="*/ 1572 h 1785"/>
                  <a:gd name="T64" fmla="*/ 515 w 1170"/>
                  <a:gd name="T65" fmla="*/ 1449 h 1785"/>
                  <a:gd name="T66" fmla="*/ 511 w 1170"/>
                  <a:gd name="T67" fmla="*/ 1360 h 1785"/>
                  <a:gd name="T68" fmla="*/ 587 w 1170"/>
                  <a:gd name="T69" fmla="*/ 1282 h 1785"/>
                  <a:gd name="T70" fmla="*/ 647 w 1170"/>
                  <a:gd name="T71" fmla="*/ 1191 h 1785"/>
                  <a:gd name="T72" fmla="*/ 684 w 1170"/>
                  <a:gd name="T73" fmla="*/ 1085 h 1785"/>
                  <a:gd name="T74" fmla="*/ 697 w 1170"/>
                  <a:gd name="T75" fmla="*/ 972 h 1785"/>
                  <a:gd name="T76" fmla="*/ 684 w 1170"/>
                  <a:gd name="T77" fmla="*/ 857 h 1785"/>
                  <a:gd name="T78" fmla="*/ 647 w 1170"/>
                  <a:gd name="T79" fmla="*/ 753 h 1785"/>
                  <a:gd name="T80" fmla="*/ 587 w 1170"/>
                  <a:gd name="T81" fmla="*/ 659 h 1785"/>
                  <a:gd name="T82" fmla="*/ 510 w 1170"/>
                  <a:gd name="T83" fmla="*/ 582 h 1785"/>
                  <a:gd name="T84" fmla="*/ 416 w 1170"/>
                  <a:gd name="T85" fmla="*/ 522 h 1785"/>
                  <a:gd name="T86" fmla="*/ 310 w 1170"/>
                  <a:gd name="T87" fmla="*/ 485 h 1785"/>
                  <a:gd name="T88" fmla="*/ 196 w 1170"/>
                  <a:gd name="T89" fmla="*/ 472 h 1785"/>
                  <a:gd name="T90" fmla="*/ 107 w 1170"/>
                  <a:gd name="T91" fmla="*/ 480 h 1785"/>
                  <a:gd name="T92" fmla="*/ 24 w 1170"/>
                  <a:gd name="T93" fmla="*/ 504 h 1785"/>
                  <a:gd name="T94" fmla="*/ 37 w 1170"/>
                  <a:gd name="T95" fmla="*/ 373 h 1785"/>
                  <a:gd name="T96" fmla="*/ 36 w 1170"/>
                  <a:gd name="T97" fmla="*/ 231 h 1785"/>
                  <a:gd name="T98" fmla="*/ 17 w 1170"/>
                  <a:gd name="T99" fmla="*/ 87 h 1785"/>
                  <a:gd name="T100" fmla="*/ 16 w 1170"/>
                  <a:gd name="T101" fmla="*/ 9 h 1785"/>
                  <a:gd name="T102" fmla="*/ 51 w 1170"/>
                  <a:gd name="T103" fmla="*/ 0 h 1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0" h="1785">
                    <a:moveTo>
                      <a:pt x="51" y="0"/>
                    </a:moveTo>
                    <a:lnTo>
                      <a:pt x="340" y="0"/>
                    </a:lnTo>
                    <a:lnTo>
                      <a:pt x="362" y="2"/>
                    </a:lnTo>
                    <a:lnTo>
                      <a:pt x="381" y="11"/>
                    </a:lnTo>
                    <a:lnTo>
                      <a:pt x="396" y="24"/>
                    </a:lnTo>
                    <a:lnTo>
                      <a:pt x="409" y="40"/>
                    </a:lnTo>
                    <a:lnTo>
                      <a:pt x="417" y="58"/>
                    </a:lnTo>
                    <a:lnTo>
                      <a:pt x="420" y="80"/>
                    </a:lnTo>
                    <a:lnTo>
                      <a:pt x="420" y="243"/>
                    </a:lnTo>
                    <a:lnTo>
                      <a:pt x="465" y="259"/>
                    </a:lnTo>
                    <a:lnTo>
                      <a:pt x="510" y="278"/>
                    </a:lnTo>
                    <a:lnTo>
                      <a:pt x="553" y="298"/>
                    </a:lnTo>
                    <a:lnTo>
                      <a:pt x="669" y="182"/>
                    </a:lnTo>
                    <a:lnTo>
                      <a:pt x="687" y="169"/>
                    </a:lnTo>
                    <a:lnTo>
                      <a:pt x="706" y="162"/>
                    </a:lnTo>
                    <a:lnTo>
                      <a:pt x="725" y="160"/>
                    </a:lnTo>
                    <a:lnTo>
                      <a:pt x="746" y="162"/>
                    </a:lnTo>
                    <a:lnTo>
                      <a:pt x="765" y="169"/>
                    </a:lnTo>
                    <a:lnTo>
                      <a:pt x="783" y="182"/>
                    </a:lnTo>
                    <a:lnTo>
                      <a:pt x="986" y="387"/>
                    </a:lnTo>
                    <a:lnTo>
                      <a:pt x="999" y="403"/>
                    </a:lnTo>
                    <a:lnTo>
                      <a:pt x="1008" y="422"/>
                    </a:lnTo>
                    <a:lnTo>
                      <a:pt x="1010" y="443"/>
                    </a:lnTo>
                    <a:lnTo>
                      <a:pt x="1008" y="464"/>
                    </a:lnTo>
                    <a:lnTo>
                      <a:pt x="999" y="483"/>
                    </a:lnTo>
                    <a:lnTo>
                      <a:pt x="986" y="500"/>
                    </a:lnTo>
                    <a:lnTo>
                      <a:pt x="871" y="615"/>
                    </a:lnTo>
                    <a:lnTo>
                      <a:pt x="891" y="658"/>
                    </a:lnTo>
                    <a:lnTo>
                      <a:pt x="910" y="702"/>
                    </a:lnTo>
                    <a:lnTo>
                      <a:pt x="926" y="747"/>
                    </a:lnTo>
                    <a:lnTo>
                      <a:pt x="1090" y="747"/>
                    </a:lnTo>
                    <a:lnTo>
                      <a:pt x="1112" y="751"/>
                    </a:lnTo>
                    <a:lnTo>
                      <a:pt x="1130" y="759"/>
                    </a:lnTo>
                    <a:lnTo>
                      <a:pt x="1146" y="771"/>
                    </a:lnTo>
                    <a:lnTo>
                      <a:pt x="1159" y="787"/>
                    </a:lnTo>
                    <a:lnTo>
                      <a:pt x="1167" y="807"/>
                    </a:lnTo>
                    <a:lnTo>
                      <a:pt x="1170" y="828"/>
                    </a:lnTo>
                    <a:lnTo>
                      <a:pt x="1170" y="1117"/>
                    </a:lnTo>
                    <a:lnTo>
                      <a:pt x="1168" y="1137"/>
                    </a:lnTo>
                    <a:lnTo>
                      <a:pt x="1159" y="1157"/>
                    </a:lnTo>
                    <a:lnTo>
                      <a:pt x="1146" y="1173"/>
                    </a:lnTo>
                    <a:lnTo>
                      <a:pt x="1130" y="1186"/>
                    </a:lnTo>
                    <a:lnTo>
                      <a:pt x="1110" y="1193"/>
                    </a:lnTo>
                    <a:lnTo>
                      <a:pt x="1090" y="1196"/>
                    </a:lnTo>
                    <a:lnTo>
                      <a:pt x="926" y="1196"/>
                    </a:lnTo>
                    <a:lnTo>
                      <a:pt x="910" y="1242"/>
                    </a:lnTo>
                    <a:lnTo>
                      <a:pt x="891" y="1286"/>
                    </a:lnTo>
                    <a:lnTo>
                      <a:pt x="871" y="1329"/>
                    </a:lnTo>
                    <a:lnTo>
                      <a:pt x="987" y="1445"/>
                    </a:lnTo>
                    <a:lnTo>
                      <a:pt x="999" y="1461"/>
                    </a:lnTo>
                    <a:lnTo>
                      <a:pt x="1008" y="1481"/>
                    </a:lnTo>
                    <a:lnTo>
                      <a:pt x="1010" y="1501"/>
                    </a:lnTo>
                    <a:lnTo>
                      <a:pt x="1008" y="1521"/>
                    </a:lnTo>
                    <a:lnTo>
                      <a:pt x="999" y="1541"/>
                    </a:lnTo>
                    <a:lnTo>
                      <a:pt x="987" y="1557"/>
                    </a:lnTo>
                    <a:lnTo>
                      <a:pt x="783" y="1762"/>
                    </a:lnTo>
                    <a:lnTo>
                      <a:pt x="765" y="1775"/>
                    </a:lnTo>
                    <a:lnTo>
                      <a:pt x="746" y="1782"/>
                    </a:lnTo>
                    <a:lnTo>
                      <a:pt x="725" y="1785"/>
                    </a:lnTo>
                    <a:lnTo>
                      <a:pt x="712" y="1783"/>
                    </a:lnTo>
                    <a:lnTo>
                      <a:pt x="699" y="1780"/>
                    </a:lnTo>
                    <a:lnTo>
                      <a:pt x="671" y="1708"/>
                    </a:lnTo>
                    <a:lnTo>
                      <a:pt x="638" y="1639"/>
                    </a:lnTo>
                    <a:lnTo>
                      <a:pt x="601" y="1572"/>
                    </a:lnTo>
                    <a:lnTo>
                      <a:pt x="560" y="1509"/>
                    </a:lnTo>
                    <a:lnTo>
                      <a:pt x="515" y="1449"/>
                    </a:lnTo>
                    <a:lnTo>
                      <a:pt x="466" y="1392"/>
                    </a:lnTo>
                    <a:lnTo>
                      <a:pt x="511" y="1360"/>
                    </a:lnTo>
                    <a:lnTo>
                      <a:pt x="552" y="1323"/>
                    </a:lnTo>
                    <a:lnTo>
                      <a:pt x="587" y="1282"/>
                    </a:lnTo>
                    <a:lnTo>
                      <a:pt x="620" y="1238"/>
                    </a:lnTo>
                    <a:lnTo>
                      <a:pt x="647" y="1191"/>
                    </a:lnTo>
                    <a:lnTo>
                      <a:pt x="668" y="1139"/>
                    </a:lnTo>
                    <a:lnTo>
                      <a:pt x="684" y="1085"/>
                    </a:lnTo>
                    <a:lnTo>
                      <a:pt x="694" y="1029"/>
                    </a:lnTo>
                    <a:lnTo>
                      <a:pt x="697" y="972"/>
                    </a:lnTo>
                    <a:lnTo>
                      <a:pt x="694" y="914"/>
                    </a:lnTo>
                    <a:lnTo>
                      <a:pt x="684" y="857"/>
                    </a:lnTo>
                    <a:lnTo>
                      <a:pt x="668" y="803"/>
                    </a:lnTo>
                    <a:lnTo>
                      <a:pt x="647" y="753"/>
                    </a:lnTo>
                    <a:lnTo>
                      <a:pt x="619" y="704"/>
                    </a:lnTo>
                    <a:lnTo>
                      <a:pt x="587" y="659"/>
                    </a:lnTo>
                    <a:lnTo>
                      <a:pt x="551" y="618"/>
                    </a:lnTo>
                    <a:lnTo>
                      <a:pt x="510" y="582"/>
                    </a:lnTo>
                    <a:lnTo>
                      <a:pt x="464" y="549"/>
                    </a:lnTo>
                    <a:lnTo>
                      <a:pt x="416" y="522"/>
                    </a:lnTo>
                    <a:lnTo>
                      <a:pt x="365" y="501"/>
                    </a:lnTo>
                    <a:lnTo>
                      <a:pt x="310" y="485"/>
                    </a:lnTo>
                    <a:lnTo>
                      <a:pt x="254" y="475"/>
                    </a:lnTo>
                    <a:lnTo>
                      <a:pt x="196" y="472"/>
                    </a:lnTo>
                    <a:lnTo>
                      <a:pt x="150" y="474"/>
                    </a:lnTo>
                    <a:lnTo>
                      <a:pt x="107" y="480"/>
                    </a:lnTo>
                    <a:lnTo>
                      <a:pt x="65" y="490"/>
                    </a:lnTo>
                    <a:lnTo>
                      <a:pt x="24" y="504"/>
                    </a:lnTo>
                    <a:lnTo>
                      <a:pt x="32" y="438"/>
                    </a:lnTo>
                    <a:lnTo>
                      <a:pt x="37" y="373"/>
                    </a:lnTo>
                    <a:lnTo>
                      <a:pt x="38" y="307"/>
                    </a:lnTo>
                    <a:lnTo>
                      <a:pt x="36" y="231"/>
                    </a:lnTo>
                    <a:lnTo>
                      <a:pt x="28" y="157"/>
                    </a:lnTo>
                    <a:lnTo>
                      <a:pt x="17" y="87"/>
                    </a:lnTo>
                    <a:lnTo>
                      <a:pt x="0" y="20"/>
                    </a:lnTo>
                    <a:lnTo>
                      <a:pt x="16" y="9"/>
                    </a:lnTo>
                    <a:lnTo>
                      <a:pt x="33" y="2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6" name="Freeform 74"/>
              <p:cNvSpPr>
                <a:spLocks/>
              </p:cNvSpPr>
              <p:nvPr/>
            </p:nvSpPr>
            <p:spPr bwMode="auto">
              <a:xfrm>
                <a:off x="1543050" y="5800725"/>
                <a:ext cx="395288" cy="158750"/>
              </a:xfrm>
              <a:custGeom>
                <a:avLst/>
                <a:gdLst>
                  <a:gd name="T0" fmla="*/ 953 w 2741"/>
                  <a:gd name="T1" fmla="*/ 43 h 1101"/>
                  <a:gd name="T2" fmla="*/ 1046 w 2741"/>
                  <a:gd name="T3" fmla="*/ 116 h 1101"/>
                  <a:gd name="T4" fmla="*/ 1147 w 2741"/>
                  <a:gd name="T5" fmla="*/ 172 h 1101"/>
                  <a:gd name="T6" fmla="*/ 1255 w 2741"/>
                  <a:gd name="T7" fmla="*/ 207 h 1101"/>
                  <a:gd name="T8" fmla="*/ 1370 w 2741"/>
                  <a:gd name="T9" fmla="*/ 218 h 1101"/>
                  <a:gd name="T10" fmla="*/ 1486 w 2741"/>
                  <a:gd name="T11" fmla="*/ 207 h 1101"/>
                  <a:gd name="T12" fmla="*/ 1595 w 2741"/>
                  <a:gd name="T13" fmla="*/ 172 h 1101"/>
                  <a:gd name="T14" fmla="*/ 1695 w 2741"/>
                  <a:gd name="T15" fmla="*/ 116 h 1101"/>
                  <a:gd name="T16" fmla="*/ 1789 w 2741"/>
                  <a:gd name="T17" fmla="*/ 43 h 1101"/>
                  <a:gd name="T18" fmla="*/ 1906 w 2741"/>
                  <a:gd name="T19" fmla="*/ 9 h 1101"/>
                  <a:gd name="T20" fmla="*/ 2052 w 2741"/>
                  <a:gd name="T21" fmla="*/ 45 h 1101"/>
                  <a:gd name="T22" fmla="*/ 2188 w 2741"/>
                  <a:gd name="T23" fmla="*/ 102 h 1101"/>
                  <a:gd name="T24" fmla="*/ 2313 w 2741"/>
                  <a:gd name="T25" fmla="*/ 179 h 1101"/>
                  <a:gd name="T26" fmla="*/ 2425 w 2741"/>
                  <a:gd name="T27" fmla="*/ 273 h 1101"/>
                  <a:gd name="T28" fmla="*/ 2522 w 2741"/>
                  <a:gd name="T29" fmla="*/ 384 h 1101"/>
                  <a:gd name="T30" fmla="*/ 2602 w 2741"/>
                  <a:gd name="T31" fmla="*/ 509 h 1101"/>
                  <a:gd name="T32" fmla="*/ 2663 w 2741"/>
                  <a:gd name="T33" fmla="*/ 649 h 1101"/>
                  <a:gd name="T34" fmla="*/ 2738 w 2741"/>
                  <a:gd name="T35" fmla="*/ 881 h 1101"/>
                  <a:gd name="T36" fmla="*/ 2739 w 2741"/>
                  <a:gd name="T37" fmla="*/ 940 h 1101"/>
                  <a:gd name="T38" fmla="*/ 2721 w 2741"/>
                  <a:gd name="T39" fmla="*/ 997 h 1101"/>
                  <a:gd name="T40" fmla="*/ 2686 w 2741"/>
                  <a:gd name="T41" fmla="*/ 1045 h 1101"/>
                  <a:gd name="T42" fmla="*/ 2638 w 2741"/>
                  <a:gd name="T43" fmla="*/ 1081 h 1101"/>
                  <a:gd name="T44" fmla="*/ 2582 w 2741"/>
                  <a:gd name="T45" fmla="*/ 1099 h 1101"/>
                  <a:gd name="T46" fmla="*/ 190 w 2741"/>
                  <a:gd name="T47" fmla="*/ 1101 h 1101"/>
                  <a:gd name="T48" fmla="*/ 131 w 2741"/>
                  <a:gd name="T49" fmla="*/ 1093 h 1101"/>
                  <a:gd name="T50" fmla="*/ 78 w 2741"/>
                  <a:gd name="T51" fmla="*/ 1065 h 1101"/>
                  <a:gd name="T52" fmla="*/ 36 w 2741"/>
                  <a:gd name="T53" fmla="*/ 1023 h 1101"/>
                  <a:gd name="T54" fmla="*/ 9 w 2741"/>
                  <a:gd name="T55" fmla="*/ 969 h 1101"/>
                  <a:gd name="T56" fmla="*/ 0 w 2741"/>
                  <a:gd name="T57" fmla="*/ 910 h 1101"/>
                  <a:gd name="T58" fmla="*/ 10 w 2741"/>
                  <a:gd name="T59" fmla="*/ 850 h 1101"/>
                  <a:gd name="T60" fmla="*/ 106 w 2741"/>
                  <a:gd name="T61" fmla="*/ 578 h 1101"/>
                  <a:gd name="T62" fmla="*/ 176 w 2741"/>
                  <a:gd name="T63" fmla="*/ 444 h 1101"/>
                  <a:gd name="T64" fmla="*/ 265 w 2741"/>
                  <a:gd name="T65" fmla="*/ 326 h 1101"/>
                  <a:gd name="T66" fmla="*/ 370 w 2741"/>
                  <a:gd name="T67" fmla="*/ 224 h 1101"/>
                  <a:gd name="T68" fmla="*/ 489 w 2741"/>
                  <a:gd name="T69" fmla="*/ 139 h 1101"/>
                  <a:gd name="T70" fmla="*/ 619 w 2741"/>
                  <a:gd name="T71" fmla="*/ 72 h 1101"/>
                  <a:gd name="T72" fmla="*/ 761 w 2741"/>
                  <a:gd name="T73" fmla="*/ 25 h 1101"/>
                  <a:gd name="T74" fmla="*/ 910 w 2741"/>
                  <a:gd name="T75" fmla="*/ 0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1" h="1101">
                    <a:moveTo>
                      <a:pt x="910" y="0"/>
                    </a:moveTo>
                    <a:lnTo>
                      <a:pt x="953" y="43"/>
                    </a:lnTo>
                    <a:lnTo>
                      <a:pt x="998" y="82"/>
                    </a:lnTo>
                    <a:lnTo>
                      <a:pt x="1046" y="116"/>
                    </a:lnTo>
                    <a:lnTo>
                      <a:pt x="1095" y="146"/>
                    </a:lnTo>
                    <a:lnTo>
                      <a:pt x="1147" y="172"/>
                    </a:lnTo>
                    <a:lnTo>
                      <a:pt x="1200" y="191"/>
                    </a:lnTo>
                    <a:lnTo>
                      <a:pt x="1255" y="207"/>
                    </a:lnTo>
                    <a:lnTo>
                      <a:pt x="1312" y="216"/>
                    </a:lnTo>
                    <a:lnTo>
                      <a:pt x="1370" y="218"/>
                    </a:lnTo>
                    <a:lnTo>
                      <a:pt x="1429" y="216"/>
                    </a:lnTo>
                    <a:lnTo>
                      <a:pt x="1486" y="207"/>
                    </a:lnTo>
                    <a:lnTo>
                      <a:pt x="1541" y="191"/>
                    </a:lnTo>
                    <a:lnTo>
                      <a:pt x="1595" y="172"/>
                    </a:lnTo>
                    <a:lnTo>
                      <a:pt x="1645" y="146"/>
                    </a:lnTo>
                    <a:lnTo>
                      <a:pt x="1695" y="116"/>
                    </a:lnTo>
                    <a:lnTo>
                      <a:pt x="1744" y="82"/>
                    </a:lnTo>
                    <a:lnTo>
                      <a:pt x="1789" y="43"/>
                    </a:lnTo>
                    <a:lnTo>
                      <a:pt x="1832" y="0"/>
                    </a:lnTo>
                    <a:lnTo>
                      <a:pt x="1906" y="9"/>
                    </a:lnTo>
                    <a:lnTo>
                      <a:pt x="1980" y="25"/>
                    </a:lnTo>
                    <a:lnTo>
                      <a:pt x="2052" y="45"/>
                    </a:lnTo>
                    <a:lnTo>
                      <a:pt x="2121" y="72"/>
                    </a:lnTo>
                    <a:lnTo>
                      <a:pt x="2188" y="102"/>
                    </a:lnTo>
                    <a:lnTo>
                      <a:pt x="2252" y="139"/>
                    </a:lnTo>
                    <a:lnTo>
                      <a:pt x="2313" y="179"/>
                    </a:lnTo>
                    <a:lnTo>
                      <a:pt x="2371" y="224"/>
                    </a:lnTo>
                    <a:lnTo>
                      <a:pt x="2425" y="273"/>
                    </a:lnTo>
                    <a:lnTo>
                      <a:pt x="2476" y="326"/>
                    </a:lnTo>
                    <a:lnTo>
                      <a:pt x="2522" y="384"/>
                    </a:lnTo>
                    <a:lnTo>
                      <a:pt x="2564" y="444"/>
                    </a:lnTo>
                    <a:lnTo>
                      <a:pt x="2602" y="509"/>
                    </a:lnTo>
                    <a:lnTo>
                      <a:pt x="2635" y="578"/>
                    </a:lnTo>
                    <a:lnTo>
                      <a:pt x="2663" y="649"/>
                    </a:lnTo>
                    <a:lnTo>
                      <a:pt x="2731" y="850"/>
                    </a:lnTo>
                    <a:lnTo>
                      <a:pt x="2738" y="881"/>
                    </a:lnTo>
                    <a:lnTo>
                      <a:pt x="2741" y="910"/>
                    </a:lnTo>
                    <a:lnTo>
                      <a:pt x="2739" y="940"/>
                    </a:lnTo>
                    <a:lnTo>
                      <a:pt x="2733" y="969"/>
                    </a:lnTo>
                    <a:lnTo>
                      <a:pt x="2721" y="997"/>
                    </a:lnTo>
                    <a:lnTo>
                      <a:pt x="2706" y="1023"/>
                    </a:lnTo>
                    <a:lnTo>
                      <a:pt x="2686" y="1045"/>
                    </a:lnTo>
                    <a:lnTo>
                      <a:pt x="2664" y="1065"/>
                    </a:lnTo>
                    <a:lnTo>
                      <a:pt x="2638" y="1081"/>
                    </a:lnTo>
                    <a:lnTo>
                      <a:pt x="2611" y="1093"/>
                    </a:lnTo>
                    <a:lnTo>
                      <a:pt x="2582" y="1099"/>
                    </a:lnTo>
                    <a:lnTo>
                      <a:pt x="2550" y="1101"/>
                    </a:lnTo>
                    <a:lnTo>
                      <a:pt x="190" y="1101"/>
                    </a:lnTo>
                    <a:lnTo>
                      <a:pt x="160" y="1099"/>
                    </a:lnTo>
                    <a:lnTo>
                      <a:pt x="131" y="1093"/>
                    </a:lnTo>
                    <a:lnTo>
                      <a:pt x="103" y="1081"/>
                    </a:lnTo>
                    <a:lnTo>
                      <a:pt x="78" y="1065"/>
                    </a:lnTo>
                    <a:lnTo>
                      <a:pt x="55" y="1045"/>
                    </a:lnTo>
                    <a:lnTo>
                      <a:pt x="36" y="1023"/>
                    </a:lnTo>
                    <a:lnTo>
                      <a:pt x="20" y="997"/>
                    </a:lnTo>
                    <a:lnTo>
                      <a:pt x="9" y="969"/>
                    </a:lnTo>
                    <a:lnTo>
                      <a:pt x="1" y="940"/>
                    </a:lnTo>
                    <a:lnTo>
                      <a:pt x="0" y="910"/>
                    </a:lnTo>
                    <a:lnTo>
                      <a:pt x="2" y="881"/>
                    </a:lnTo>
                    <a:lnTo>
                      <a:pt x="10" y="850"/>
                    </a:lnTo>
                    <a:lnTo>
                      <a:pt x="78" y="649"/>
                    </a:lnTo>
                    <a:lnTo>
                      <a:pt x="106" y="578"/>
                    </a:lnTo>
                    <a:lnTo>
                      <a:pt x="138" y="510"/>
                    </a:lnTo>
                    <a:lnTo>
                      <a:pt x="176" y="444"/>
                    </a:lnTo>
                    <a:lnTo>
                      <a:pt x="218" y="384"/>
                    </a:lnTo>
                    <a:lnTo>
                      <a:pt x="265" y="326"/>
                    </a:lnTo>
                    <a:lnTo>
                      <a:pt x="315" y="273"/>
                    </a:lnTo>
                    <a:lnTo>
                      <a:pt x="370" y="224"/>
                    </a:lnTo>
                    <a:lnTo>
                      <a:pt x="427" y="179"/>
                    </a:lnTo>
                    <a:lnTo>
                      <a:pt x="489" y="139"/>
                    </a:lnTo>
                    <a:lnTo>
                      <a:pt x="553" y="102"/>
                    </a:lnTo>
                    <a:lnTo>
                      <a:pt x="619" y="72"/>
                    </a:lnTo>
                    <a:lnTo>
                      <a:pt x="690" y="45"/>
                    </a:lnTo>
                    <a:lnTo>
                      <a:pt x="761" y="25"/>
                    </a:lnTo>
                    <a:lnTo>
                      <a:pt x="834" y="9"/>
                    </a:lnTo>
                    <a:lnTo>
                      <a:pt x="9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  <p:sp>
            <p:nvSpPr>
              <p:cNvPr id="107" name="Freeform 75"/>
              <p:cNvSpPr>
                <a:spLocks/>
              </p:cNvSpPr>
              <p:nvPr/>
            </p:nvSpPr>
            <p:spPr bwMode="auto">
              <a:xfrm>
                <a:off x="1652588" y="5570538"/>
                <a:ext cx="177800" cy="236538"/>
              </a:xfrm>
              <a:custGeom>
                <a:avLst/>
                <a:gdLst>
                  <a:gd name="T0" fmla="*/ 639 w 1231"/>
                  <a:gd name="T1" fmla="*/ 0 h 1640"/>
                  <a:gd name="T2" fmla="*/ 733 w 1231"/>
                  <a:gd name="T3" fmla="*/ 11 h 1640"/>
                  <a:gd name="T4" fmla="*/ 825 w 1231"/>
                  <a:gd name="T5" fmla="*/ 37 h 1640"/>
                  <a:gd name="T6" fmla="*/ 912 w 1231"/>
                  <a:gd name="T7" fmla="*/ 77 h 1640"/>
                  <a:gd name="T8" fmla="*/ 993 w 1231"/>
                  <a:gd name="T9" fmla="*/ 133 h 1640"/>
                  <a:gd name="T10" fmla="*/ 1065 w 1231"/>
                  <a:gd name="T11" fmla="*/ 203 h 1640"/>
                  <a:gd name="T12" fmla="*/ 1127 w 1231"/>
                  <a:gd name="T13" fmla="*/ 289 h 1640"/>
                  <a:gd name="T14" fmla="*/ 1175 w 1231"/>
                  <a:gd name="T15" fmla="*/ 389 h 1640"/>
                  <a:gd name="T16" fmla="*/ 1211 w 1231"/>
                  <a:gd name="T17" fmla="*/ 503 h 1640"/>
                  <a:gd name="T18" fmla="*/ 1229 w 1231"/>
                  <a:gd name="T19" fmla="*/ 633 h 1640"/>
                  <a:gd name="T20" fmla="*/ 1229 w 1231"/>
                  <a:gd name="T21" fmla="*/ 771 h 1640"/>
                  <a:gd name="T22" fmla="*/ 1213 w 1231"/>
                  <a:gd name="T23" fmla="*/ 907 h 1640"/>
                  <a:gd name="T24" fmla="*/ 1183 w 1231"/>
                  <a:gd name="T25" fmla="*/ 1040 h 1640"/>
                  <a:gd name="T26" fmla="*/ 1138 w 1231"/>
                  <a:gd name="T27" fmla="*/ 1167 h 1640"/>
                  <a:gd name="T28" fmla="*/ 1083 w 1231"/>
                  <a:gd name="T29" fmla="*/ 1285 h 1640"/>
                  <a:gd name="T30" fmla="*/ 1017 w 1231"/>
                  <a:gd name="T31" fmla="*/ 1392 h 1640"/>
                  <a:gd name="T32" fmla="*/ 940 w 1231"/>
                  <a:gd name="T33" fmla="*/ 1484 h 1640"/>
                  <a:gd name="T34" fmla="*/ 855 w 1231"/>
                  <a:gd name="T35" fmla="*/ 1557 h 1640"/>
                  <a:gd name="T36" fmla="*/ 763 w 1231"/>
                  <a:gd name="T37" fmla="*/ 1608 h 1640"/>
                  <a:gd name="T38" fmla="*/ 666 w 1231"/>
                  <a:gd name="T39" fmla="*/ 1636 h 1640"/>
                  <a:gd name="T40" fmla="*/ 565 w 1231"/>
                  <a:gd name="T41" fmla="*/ 1636 h 1640"/>
                  <a:gd name="T42" fmla="*/ 467 w 1231"/>
                  <a:gd name="T43" fmla="*/ 1608 h 1640"/>
                  <a:gd name="T44" fmla="*/ 376 w 1231"/>
                  <a:gd name="T45" fmla="*/ 1557 h 1640"/>
                  <a:gd name="T46" fmla="*/ 292 w 1231"/>
                  <a:gd name="T47" fmla="*/ 1484 h 1640"/>
                  <a:gd name="T48" fmla="*/ 215 w 1231"/>
                  <a:gd name="T49" fmla="*/ 1392 h 1640"/>
                  <a:gd name="T50" fmla="*/ 148 w 1231"/>
                  <a:gd name="T51" fmla="*/ 1285 h 1640"/>
                  <a:gd name="T52" fmla="*/ 92 w 1231"/>
                  <a:gd name="T53" fmla="*/ 1167 h 1640"/>
                  <a:gd name="T54" fmla="*/ 48 w 1231"/>
                  <a:gd name="T55" fmla="*/ 1040 h 1640"/>
                  <a:gd name="T56" fmla="*/ 18 w 1231"/>
                  <a:gd name="T57" fmla="*/ 907 h 1640"/>
                  <a:gd name="T58" fmla="*/ 1 w 1231"/>
                  <a:gd name="T59" fmla="*/ 771 h 1640"/>
                  <a:gd name="T60" fmla="*/ 3 w 1231"/>
                  <a:gd name="T61" fmla="*/ 632 h 1640"/>
                  <a:gd name="T62" fmla="*/ 21 w 1231"/>
                  <a:gd name="T63" fmla="*/ 503 h 1640"/>
                  <a:gd name="T64" fmla="*/ 55 w 1231"/>
                  <a:gd name="T65" fmla="*/ 389 h 1640"/>
                  <a:gd name="T66" fmla="*/ 105 w 1231"/>
                  <a:gd name="T67" fmla="*/ 289 h 1640"/>
                  <a:gd name="T68" fmla="*/ 167 w 1231"/>
                  <a:gd name="T69" fmla="*/ 203 h 1640"/>
                  <a:gd name="T70" fmla="*/ 239 w 1231"/>
                  <a:gd name="T71" fmla="*/ 132 h 1640"/>
                  <a:gd name="T72" fmla="*/ 319 w 1231"/>
                  <a:gd name="T73" fmla="*/ 77 h 1640"/>
                  <a:gd name="T74" fmla="*/ 406 w 1231"/>
                  <a:gd name="T75" fmla="*/ 37 h 1640"/>
                  <a:gd name="T76" fmla="*/ 498 w 1231"/>
                  <a:gd name="T77" fmla="*/ 11 h 1640"/>
                  <a:gd name="T78" fmla="*/ 592 w 1231"/>
                  <a:gd name="T79" fmla="*/ 0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31" h="1640">
                    <a:moveTo>
                      <a:pt x="592" y="0"/>
                    </a:moveTo>
                    <a:lnTo>
                      <a:pt x="639" y="0"/>
                    </a:lnTo>
                    <a:lnTo>
                      <a:pt x="686" y="3"/>
                    </a:lnTo>
                    <a:lnTo>
                      <a:pt x="733" y="11"/>
                    </a:lnTo>
                    <a:lnTo>
                      <a:pt x="779" y="23"/>
                    </a:lnTo>
                    <a:lnTo>
                      <a:pt x="825" y="37"/>
                    </a:lnTo>
                    <a:lnTo>
                      <a:pt x="869" y="56"/>
                    </a:lnTo>
                    <a:lnTo>
                      <a:pt x="912" y="77"/>
                    </a:lnTo>
                    <a:lnTo>
                      <a:pt x="953" y="103"/>
                    </a:lnTo>
                    <a:lnTo>
                      <a:pt x="993" y="133"/>
                    </a:lnTo>
                    <a:lnTo>
                      <a:pt x="1029" y="167"/>
                    </a:lnTo>
                    <a:lnTo>
                      <a:pt x="1065" y="203"/>
                    </a:lnTo>
                    <a:lnTo>
                      <a:pt x="1097" y="244"/>
                    </a:lnTo>
                    <a:lnTo>
                      <a:pt x="1127" y="289"/>
                    </a:lnTo>
                    <a:lnTo>
                      <a:pt x="1152" y="337"/>
                    </a:lnTo>
                    <a:lnTo>
                      <a:pt x="1175" y="389"/>
                    </a:lnTo>
                    <a:lnTo>
                      <a:pt x="1195" y="444"/>
                    </a:lnTo>
                    <a:lnTo>
                      <a:pt x="1211" y="503"/>
                    </a:lnTo>
                    <a:lnTo>
                      <a:pt x="1222" y="566"/>
                    </a:lnTo>
                    <a:lnTo>
                      <a:pt x="1229" y="633"/>
                    </a:lnTo>
                    <a:lnTo>
                      <a:pt x="1231" y="703"/>
                    </a:lnTo>
                    <a:lnTo>
                      <a:pt x="1229" y="771"/>
                    </a:lnTo>
                    <a:lnTo>
                      <a:pt x="1223" y="839"/>
                    </a:lnTo>
                    <a:lnTo>
                      <a:pt x="1213" y="907"/>
                    </a:lnTo>
                    <a:lnTo>
                      <a:pt x="1200" y="974"/>
                    </a:lnTo>
                    <a:lnTo>
                      <a:pt x="1183" y="1040"/>
                    </a:lnTo>
                    <a:lnTo>
                      <a:pt x="1162" y="1105"/>
                    </a:lnTo>
                    <a:lnTo>
                      <a:pt x="1138" y="1167"/>
                    </a:lnTo>
                    <a:lnTo>
                      <a:pt x="1113" y="1228"/>
                    </a:lnTo>
                    <a:lnTo>
                      <a:pt x="1083" y="1285"/>
                    </a:lnTo>
                    <a:lnTo>
                      <a:pt x="1051" y="1340"/>
                    </a:lnTo>
                    <a:lnTo>
                      <a:pt x="1017" y="1392"/>
                    </a:lnTo>
                    <a:lnTo>
                      <a:pt x="979" y="1441"/>
                    </a:lnTo>
                    <a:lnTo>
                      <a:pt x="940" y="1484"/>
                    </a:lnTo>
                    <a:lnTo>
                      <a:pt x="898" y="1523"/>
                    </a:lnTo>
                    <a:lnTo>
                      <a:pt x="855" y="1557"/>
                    </a:lnTo>
                    <a:lnTo>
                      <a:pt x="811" y="1586"/>
                    </a:lnTo>
                    <a:lnTo>
                      <a:pt x="763" y="1608"/>
                    </a:lnTo>
                    <a:lnTo>
                      <a:pt x="716" y="1626"/>
                    </a:lnTo>
                    <a:lnTo>
                      <a:pt x="666" y="1636"/>
                    </a:lnTo>
                    <a:lnTo>
                      <a:pt x="615" y="1640"/>
                    </a:lnTo>
                    <a:lnTo>
                      <a:pt x="565" y="1636"/>
                    </a:lnTo>
                    <a:lnTo>
                      <a:pt x="516" y="1626"/>
                    </a:lnTo>
                    <a:lnTo>
                      <a:pt x="467" y="1608"/>
                    </a:lnTo>
                    <a:lnTo>
                      <a:pt x="421" y="1586"/>
                    </a:lnTo>
                    <a:lnTo>
                      <a:pt x="376" y="1557"/>
                    </a:lnTo>
                    <a:lnTo>
                      <a:pt x="333" y="1523"/>
                    </a:lnTo>
                    <a:lnTo>
                      <a:pt x="292" y="1484"/>
                    </a:lnTo>
                    <a:lnTo>
                      <a:pt x="252" y="1441"/>
                    </a:lnTo>
                    <a:lnTo>
                      <a:pt x="215" y="1392"/>
                    </a:lnTo>
                    <a:lnTo>
                      <a:pt x="181" y="1340"/>
                    </a:lnTo>
                    <a:lnTo>
                      <a:pt x="148" y="1285"/>
                    </a:lnTo>
                    <a:lnTo>
                      <a:pt x="119" y="1228"/>
                    </a:lnTo>
                    <a:lnTo>
                      <a:pt x="92" y="1167"/>
                    </a:lnTo>
                    <a:lnTo>
                      <a:pt x="68" y="1105"/>
                    </a:lnTo>
                    <a:lnTo>
                      <a:pt x="48" y="1040"/>
                    </a:lnTo>
                    <a:lnTo>
                      <a:pt x="32" y="974"/>
                    </a:lnTo>
                    <a:lnTo>
                      <a:pt x="18" y="907"/>
                    </a:lnTo>
                    <a:lnTo>
                      <a:pt x="8" y="839"/>
                    </a:lnTo>
                    <a:lnTo>
                      <a:pt x="1" y="771"/>
                    </a:lnTo>
                    <a:lnTo>
                      <a:pt x="0" y="703"/>
                    </a:lnTo>
                    <a:lnTo>
                      <a:pt x="3" y="632"/>
                    </a:lnTo>
                    <a:lnTo>
                      <a:pt x="9" y="566"/>
                    </a:lnTo>
                    <a:lnTo>
                      <a:pt x="21" y="503"/>
                    </a:lnTo>
                    <a:lnTo>
                      <a:pt x="36" y="444"/>
                    </a:lnTo>
                    <a:lnTo>
                      <a:pt x="55" y="389"/>
                    </a:lnTo>
                    <a:lnTo>
                      <a:pt x="78" y="336"/>
                    </a:lnTo>
                    <a:lnTo>
                      <a:pt x="105" y="289"/>
                    </a:lnTo>
                    <a:lnTo>
                      <a:pt x="134" y="243"/>
                    </a:lnTo>
                    <a:lnTo>
                      <a:pt x="167" y="203"/>
                    </a:lnTo>
                    <a:lnTo>
                      <a:pt x="201" y="166"/>
                    </a:lnTo>
                    <a:lnTo>
                      <a:pt x="239" y="132"/>
                    </a:lnTo>
                    <a:lnTo>
                      <a:pt x="278" y="103"/>
                    </a:lnTo>
                    <a:lnTo>
                      <a:pt x="319" y="77"/>
                    </a:lnTo>
                    <a:lnTo>
                      <a:pt x="362" y="55"/>
                    </a:lnTo>
                    <a:lnTo>
                      <a:pt x="406" y="37"/>
                    </a:lnTo>
                    <a:lnTo>
                      <a:pt x="451" y="21"/>
                    </a:lnTo>
                    <a:lnTo>
                      <a:pt x="498" y="11"/>
                    </a:lnTo>
                    <a:lnTo>
                      <a:pt x="545" y="3"/>
                    </a:lnTo>
                    <a:lnTo>
                      <a:pt x="5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500">
                  <a:latin typeface="+mn-lt"/>
                </a:endParaRPr>
              </a:p>
            </p:txBody>
          </p:sp>
        </p:grpSp>
      </p:grpSp>
      <p:sp>
        <p:nvSpPr>
          <p:cNvPr id="70" name="TextBox 69"/>
          <p:cNvSpPr txBox="1">
            <a:spLocks/>
          </p:cNvSpPr>
          <p:nvPr/>
        </p:nvSpPr>
        <p:spPr>
          <a:xfrm>
            <a:off x="9132315" y="1487204"/>
            <a:ext cx="2921140" cy="18261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sz="1400" dirty="0" smtClean="0"/>
              <a:t>Limited digital capabilities and strong service focus</a:t>
            </a:r>
          </a:p>
          <a:p>
            <a:pPr lvl="1"/>
            <a:r>
              <a:rPr lang="en-US" sz="1400" dirty="0" smtClean="0"/>
              <a:t>Interested in new digitally enabled services and will need support – many small players which can best be served with standardized, easy-to-deploy solutions</a:t>
            </a:r>
            <a:endParaRPr lang="en-US" sz="1400" dirty="0"/>
          </a:p>
        </p:txBody>
      </p:sp>
      <p:cxnSp>
        <p:nvCxnSpPr>
          <p:cNvPr id="75" name="Straight Connector 74"/>
          <p:cNvCxnSpPr>
            <a:cxnSpLocks/>
          </p:cNvCxnSpPr>
          <p:nvPr/>
        </p:nvCxnSpPr>
        <p:spPr>
          <a:xfrm flipV="1">
            <a:off x="9081250" y="1487204"/>
            <a:ext cx="0" cy="1826141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 flipV="1">
            <a:off x="7591294" y="1610578"/>
            <a:ext cx="1489957" cy="657077"/>
            <a:chOff x="6724650" y="3317917"/>
            <a:chExt cx="2356602" cy="0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6724650" y="3317917"/>
              <a:ext cx="2295525" cy="0"/>
            </a:xfrm>
            <a:prstGeom prst="line">
              <a:avLst/>
            </a:prstGeom>
            <a:ln w="285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6724650" y="3317917"/>
              <a:ext cx="2356602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286"/>
          <p:cNvSpPr txBox="1">
            <a:spLocks noChangeArrowheads="1"/>
          </p:cNvSpPr>
          <p:nvPr/>
        </p:nvSpPr>
        <p:spPr bwMode="auto">
          <a:xfrm>
            <a:off x="3585305" y="5004832"/>
            <a:ext cx="100919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i="1" dirty="0" smtClean="0">
                <a:solidFill>
                  <a:schemeClr val="tx2"/>
                </a:solidFill>
              </a:rPr>
              <a:t>Low</a:t>
            </a:r>
            <a:endParaRPr lang="en-US" sz="1500" i="1" dirty="0">
              <a:solidFill>
                <a:schemeClr val="tx2"/>
              </a:solidFill>
            </a:endParaRPr>
          </a:p>
        </p:txBody>
      </p:sp>
      <p:sp>
        <p:nvSpPr>
          <p:cNvPr id="84" name="Rectangle 286"/>
          <p:cNvSpPr txBox="1">
            <a:spLocks noChangeArrowheads="1"/>
          </p:cNvSpPr>
          <p:nvPr/>
        </p:nvSpPr>
        <p:spPr bwMode="auto">
          <a:xfrm>
            <a:off x="7957054" y="5004832"/>
            <a:ext cx="100919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i="1" dirty="0" smtClean="0">
                <a:solidFill>
                  <a:schemeClr val="tx2"/>
                </a:solidFill>
              </a:rPr>
              <a:t>High</a:t>
            </a:r>
            <a:endParaRPr lang="en-US" sz="1500" i="1" dirty="0">
              <a:solidFill>
                <a:schemeClr val="tx2"/>
              </a:solidFill>
            </a:endParaRPr>
          </a:p>
        </p:txBody>
      </p:sp>
      <p:sp>
        <p:nvSpPr>
          <p:cNvPr id="85" name="Rectangle 286"/>
          <p:cNvSpPr txBox="1">
            <a:spLocks noChangeArrowheads="1"/>
          </p:cNvSpPr>
          <p:nvPr/>
        </p:nvSpPr>
        <p:spPr bwMode="auto">
          <a:xfrm>
            <a:off x="3090518" y="4818143"/>
            <a:ext cx="100919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i="1" dirty="0" smtClean="0">
                <a:solidFill>
                  <a:schemeClr val="tx2"/>
                </a:solidFill>
              </a:rPr>
              <a:t>Low</a:t>
            </a:r>
            <a:endParaRPr lang="en-US" sz="1500" i="1" dirty="0">
              <a:solidFill>
                <a:schemeClr val="tx2"/>
              </a:solidFill>
            </a:endParaRPr>
          </a:p>
        </p:txBody>
      </p:sp>
      <p:sp>
        <p:nvSpPr>
          <p:cNvPr id="87" name="Rectangle 286"/>
          <p:cNvSpPr txBox="1">
            <a:spLocks noChangeArrowheads="1"/>
          </p:cNvSpPr>
          <p:nvPr/>
        </p:nvSpPr>
        <p:spPr bwMode="auto">
          <a:xfrm>
            <a:off x="3090518" y="2008659"/>
            <a:ext cx="100919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i="1" dirty="0" smtClean="0">
                <a:solidFill>
                  <a:schemeClr val="tx2"/>
                </a:solidFill>
              </a:rPr>
              <a:t>High</a:t>
            </a:r>
            <a:endParaRPr lang="en-US" sz="1500" i="1" dirty="0">
              <a:solidFill>
                <a:schemeClr val="tx2"/>
              </a:solidFill>
            </a:endParaRPr>
          </a:p>
        </p:txBody>
      </p:sp>
      <p:sp>
        <p:nvSpPr>
          <p:cNvPr id="89" name="4. Footnote"/>
          <p:cNvSpPr txBox="1">
            <a:spLocks noChangeArrowheads="1"/>
          </p:cNvSpPr>
          <p:nvPr/>
        </p:nvSpPr>
        <p:spPr bwMode="auto">
          <a:xfrm>
            <a:off x="2634916" y="6428812"/>
            <a:ext cx="849560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5241" indent="-95241">
              <a:defRPr lang="x-none"/>
            </a:pPr>
            <a:r>
              <a:rPr lang="de-CH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1 </a:t>
            </a:r>
            <a:r>
              <a:rPr lang="de-CH" sz="1200" baseline="0" dirty="0" err="1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Includes</a:t>
            </a:r>
            <a:r>
              <a:rPr lang="de-CH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 </a:t>
            </a:r>
            <a:r>
              <a:rPr lang="de-CH" sz="1200" baseline="0" dirty="0" err="1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system</a:t>
            </a:r>
            <a:r>
              <a:rPr lang="de-CH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 </a:t>
            </a:r>
            <a:r>
              <a:rPr lang="de-CH" sz="1200" baseline="0" dirty="0" err="1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integrators</a:t>
            </a:r>
            <a:endParaRPr lang="x-none" sz="1200" baseline="0" dirty="0" smtClean="0">
              <a:solidFill>
                <a:schemeClr val="accent4"/>
              </a:solidFill>
              <a:latin typeface="ABBvoiceOffice" panose="020D0603020503020204" pitchFamily="34" charset="0"/>
              <a:ea typeface="+mn-ea"/>
            </a:endParaRPr>
          </a:p>
        </p:txBody>
      </p:sp>
      <p:grpSp>
        <p:nvGrpSpPr>
          <p:cNvPr id="80" name="Group 79"/>
          <p:cNvGrpSpPr/>
          <p:nvPr/>
        </p:nvGrpSpPr>
        <p:grpSpPr>
          <a:xfrm flipH="1">
            <a:off x="3002761" y="2482346"/>
            <a:ext cx="1259923" cy="194858"/>
            <a:chOff x="6724650" y="3317917"/>
            <a:chExt cx="2356602" cy="0"/>
          </a:xfrm>
        </p:grpSpPr>
        <p:cxnSp>
          <p:nvCxnSpPr>
            <p:cNvPr id="82" name="Straight Connector 81"/>
            <p:cNvCxnSpPr/>
            <p:nvPr/>
          </p:nvCxnSpPr>
          <p:spPr>
            <a:xfrm flipH="1">
              <a:off x="6724650" y="3317917"/>
              <a:ext cx="2295525" cy="0"/>
            </a:xfrm>
            <a:prstGeom prst="line">
              <a:avLst/>
            </a:prstGeom>
            <a:ln w="285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6724650" y="3317917"/>
              <a:ext cx="2356602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24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Object 10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30" name="think-cell Slide" r:id="rId8" imgW="353" imgH="353" progId="TCLayout.ActiveDocument.1">
                  <p:embed/>
                </p:oleObj>
              </mc:Choice>
              <mc:Fallback>
                <p:oleObj name="think-cell Slide" r:id="rId8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smtClean="0"/>
              <a:t>These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segments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distinct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regards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ability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digital </a:t>
            </a:r>
            <a:r>
              <a:rPr lang="de-DE" dirty="0" err="1" smtClean="0"/>
              <a:t>capabilities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2006" r="41558"/>
          <a:stretch/>
        </p:blipFill>
        <p:spPr>
          <a:xfrm>
            <a:off x="9951669" y="1963386"/>
            <a:ext cx="752492" cy="448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8937" y="1950723"/>
            <a:ext cx="1237453" cy="28293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275607" y="4970740"/>
            <a:ext cx="1343945" cy="846386"/>
            <a:chOff x="11778220" y="5110727"/>
            <a:chExt cx="842423" cy="53053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778220" y="5110727"/>
              <a:ext cx="795006" cy="23275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796887" y="5411924"/>
              <a:ext cx="823756" cy="229342"/>
            </a:xfrm>
            <a:prstGeom prst="rect">
              <a:avLst/>
            </a:prstGeom>
          </p:spPr>
        </p:pic>
      </p:grpSp>
      <p:cxnSp>
        <p:nvCxnSpPr>
          <p:cNvPr id="96" name="AutoShape 249"/>
          <p:cNvCxnSpPr>
            <a:cxnSpLocks noChangeShapeType="1"/>
          </p:cNvCxnSpPr>
          <p:nvPr/>
        </p:nvCxnSpPr>
        <p:spPr bwMode="auto">
          <a:xfrm>
            <a:off x="2000250" y="2438860"/>
            <a:ext cx="9909588" cy="0"/>
          </a:xfrm>
          <a:prstGeom prst="straightConnector1">
            <a:avLst/>
          </a:prstGeom>
          <a:noFill/>
          <a:ln w="12700">
            <a:solidFill>
              <a:schemeClr val="accent4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AutoShape 249"/>
          <p:cNvCxnSpPr>
            <a:cxnSpLocks noChangeShapeType="1"/>
          </p:cNvCxnSpPr>
          <p:nvPr/>
        </p:nvCxnSpPr>
        <p:spPr bwMode="auto">
          <a:xfrm>
            <a:off x="2000250" y="3627660"/>
            <a:ext cx="9909588" cy="0"/>
          </a:xfrm>
          <a:prstGeom prst="straightConnector1">
            <a:avLst/>
          </a:prstGeom>
          <a:noFill/>
          <a:ln w="12700">
            <a:solidFill>
              <a:schemeClr val="accent4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AutoShape 249"/>
          <p:cNvCxnSpPr>
            <a:cxnSpLocks noChangeShapeType="1"/>
          </p:cNvCxnSpPr>
          <p:nvPr/>
        </p:nvCxnSpPr>
        <p:spPr bwMode="auto">
          <a:xfrm>
            <a:off x="2000250" y="4918026"/>
            <a:ext cx="9909588" cy="0"/>
          </a:xfrm>
          <a:prstGeom prst="straightConnector1">
            <a:avLst/>
          </a:prstGeom>
          <a:noFill/>
          <a:ln w="12700">
            <a:solidFill>
              <a:schemeClr val="accent4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79400" y="1675183"/>
            <a:ext cx="1636466" cy="71096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100" b="1" dirty="0" smtClean="0"/>
              <a:t>Global OEMs</a:t>
            </a:r>
          </a:p>
        </p:txBody>
      </p:sp>
      <p:sp>
        <p:nvSpPr>
          <p:cNvPr id="27" name="Freeform 42"/>
          <p:cNvSpPr>
            <a:spLocks noEditPoints="1"/>
          </p:cNvSpPr>
          <p:nvPr/>
        </p:nvSpPr>
        <p:spPr bwMode="auto">
          <a:xfrm>
            <a:off x="781083" y="1953965"/>
            <a:ext cx="633101" cy="375340"/>
          </a:xfrm>
          <a:custGeom>
            <a:avLst/>
            <a:gdLst>
              <a:gd name="T0" fmla="*/ 1066 w 6400"/>
              <a:gd name="T1" fmla="*/ 4266 h 4933"/>
              <a:gd name="T2" fmla="*/ 5333 w 6400"/>
              <a:gd name="T3" fmla="*/ 4666 h 4933"/>
              <a:gd name="T4" fmla="*/ 5600 w 6400"/>
              <a:gd name="T5" fmla="*/ 4266 h 4933"/>
              <a:gd name="T6" fmla="*/ 800 w 6400"/>
              <a:gd name="T7" fmla="*/ 4933 h 4933"/>
              <a:gd name="T8" fmla="*/ 3200 w 6400"/>
              <a:gd name="T9" fmla="*/ 0 h 4933"/>
              <a:gd name="T10" fmla="*/ 3200 w 6400"/>
              <a:gd name="T11" fmla="*/ 4533 h 4933"/>
              <a:gd name="T12" fmla="*/ 3866 w 6400"/>
              <a:gd name="T13" fmla="*/ 3733 h 4933"/>
              <a:gd name="T14" fmla="*/ 2533 w 6400"/>
              <a:gd name="T15" fmla="*/ 4000 h 4933"/>
              <a:gd name="T16" fmla="*/ 3866 w 6400"/>
              <a:gd name="T17" fmla="*/ 3466 h 4933"/>
              <a:gd name="T18" fmla="*/ 2533 w 6400"/>
              <a:gd name="T19" fmla="*/ 3466 h 4933"/>
              <a:gd name="T20" fmla="*/ 3866 w 6400"/>
              <a:gd name="T21" fmla="*/ 3466 h 4933"/>
              <a:gd name="T22" fmla="*/ 2533 w 6400"/>
              <a:gd name="T23" fmla="*/ 2933 h 4933"/>
              <a:gd name="T24" fmla="*/ 3866 w 6400"/>
              <a:gd name="T25" fmla="*/ 3200 h 4933"/>
              <a:gd name="T26" fmla="*/ 3200 w 6400"/>
              <a:gd name="T27" fmla="*/ 2533 h 4933"/>
              <a:gd name="T28" fmla="*/ 3200 w 6400"/>
              <a:gd name="T29" fmla="*/ 2800 h 4933"/>
              <a:gd name="T30" fmla="*/ 3866 w 6400"/>
              <a:gd name="T31" fmla="*/ 2133 h 4933"/>
              <a:gd name="T32" fmla="*/ 2533 w 6400"/>
              <a:gd name="T33" fmla="*/ 2400 h 4933"/>
              <a:gd name="T34" fmla="*/ 3866 w 6400"/>
              <a:gd name="T35" fmla="*/ 1858 h 4933"/>
              <a:gd name="T36" fmla="*/ 2533 w 6400"/>
              <a:gd name="T37" fmla="*/ 1858 h 4933"/>
              <a:gd name="T38" fmla="*/ 3866 w 6400"/>
              <a:gd name="T39" fmla="*/ 1858 h 4933"/>
              <a:gd name="T40" fmla="*/ 3466 w 6400"/>
              <a:gd name="T41" fmla="*/ 400 h 4933"/>
              <a:gd name="T42" fmla="*/ 3866 w 6400"/>
              <a:gd name="T43" fmla="*/ 666 h 4933"/>
              <a:gd name="T44" fmla="*/ 933 w 6400"/>
              <a:gd name="T45" fmla="*/ 400 h 4933"/>
              <a:gd name="T46" fmla="*/ 933 w 6400"/>
              <a:gd name="T47" fmla="*/ 4133 h 4933"/>
              <a:gd name="T48" fmla="*/ 1333 w 6400"/>
              <a:gd name="T49" fmla="*/ 3333 h 4933"/>
              <a:gd name="T50" fmla="*/ 533 w 6400"/>
              <a:gd name="T51" fmla="*/ 3600 h 4933"/>
              <a:gd name="T52" fmla="*/ 1333 w 6400"/>
              <a:gd name="T53" fmla="*/ 3066 h 4933"/>
              <a:gd name="T54" fmla="*/ 533 w 6400"/>
              <a:gd name="T55" fmla="*/ 3066 h 4933"/>
              <a:gd name="T56" fmla="*/ 1333 w 6400"/>
              <a:gd name="T57" fmla="*/ 3066 h 4933"/>
              <a:gd name="T58" fmla="*/ 533 w 6400"/>
              <a:gd name="T59" fmla="*/ 2533 h 4933"/>
              <a:gd name="T60" fmla="*/ 1333 w 6400"/>
              <a:gd name="T61" fmla="*/ 2800 h 4933"/>
              <a:gd name="T62" fmla="*/ 933 w 6400"/>
              <a:gd name="T63" fmla="*/ 2133 h 4933"/>
              <a:gd name="T64" fmla="*/ 933 w 6400"/>
              <a:gd name="T65" fmla="*/ 2400 h 4933"/>
              <a:gd name="T66" fmla="*/ 1333 w 6400"/>
              <a:gd name="T67" fmla="*/ 1733 h 4933"/>
              <a:gd name="T68" fmla="*/ 533 w 6400"/>
              <a:gd name="T69" fmla="*/ 2000 h 4933"/>
              <a:gd name="T70" fmla="*/ 1333 w 6400"/>
              <a:gd name="T71" fmla="*/ 933 h 4933"/>
              <a:gd name="T72" fmla="*/ 1033 w 6400"/>
              <a:gd name="T73" fmla="*/ 933 h 4933"/>
              <a:gd name="T74" fmla="*/ 1333 w 6400"/>
              <a:gd name="T75" fmla="*/ 933 h 4933"/>
              <a:gd name="T76" fmla="*/ 6400 w 6400"/>
              <a:gd name="T77" fmla="*/ 400 h 4933"/>
              <a:gd name="T78" fmla="*/ 4533 w 6400"/>
              <a:gd name="T79" fmla="*/ 4133 h 4933"/>
              <a:gd name="T80" fmla="*/ 5466 w 6400"/>
              <a:gd name="T81" fmla="*/ 3333 h 4933"/>
              <a:gd name="T82" fmla="*/ 5466 w 6400"/>
              <a:gd name="T83" fmla="*/ 3600 h 4933"/>
              <a:gd name="T84" fmla="*/ 5866 w 6400"/>
              <a:gd name="T85" fmla="*/ 2933 h 4933"/>
              <a:gd name="T86" fmla="*/ 5066 w 6400"/>
              <a:gd name="T87" fmla="*/ 3200 h 4933"/>
              <a:gd name="T88" fmla="*/ 5866 w 6400"/>
              <a:gd name="T89" fmla="*/ 2666 h 4933"/>
              <a:gd name="T90" fmla="*/ 5066 w 6400"/>
              <a:gd name="T91" fmla="*/ 2666 h 4933"/>
              <a:gd name="T92" fmla="*/ 5866 w 6400"/>
              <a:gd name="T93" fmla="*/ 2666 h 4933"/>
              <a:gd name="T94" fmla="*/ 5066 w 6400"/>
              <a:gd name="T95" fmla="*/ 2133 h 4933"/>
              <a:gd name="T96" fmla="*/ 5866 w 6400"/>
              <a:gd name="T97" fmla="*/ 2400 h 4933"/>
              <a:gd name="T98" fmla="*/ 5466 w 6400"/>
              <a:gd name="T99" fmla="*/ 1733 h 4933"/>
              <a:gd name="T100" fmla="*/ 5466 w 6400"/>
              <a:gd name="T101" fmla="*/ 2000 h 4933"/>
              <a:gd name="T102" fmla="*/ 5866 w 6400"/>
              <a:gd name="T103" fmla="*/ 800 h 4933"/>
              <a:gd name="T104" fmla="*/ 5566 w 6400"/>
              <a:gd name="T105" fmla="*/ 1066 h 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00" h="4933">
                <a:moveTo>
                  <a:pt x="800" y="4600"/>
                </a:moveTo>
                <a:lnTo>
                  <a:pt x="800" y="4266"/>
                </a:lnTo>
                <a:lnTo>
                  <a:pt x="933" y="4266"/>
                </a:lnTo>
                <a:lnTo>
                  <a:pt x="1066" y="4266"/>
                </a:lnTo>
                <a:lnTo>
                  <a:pt x="1066" y="4466"/>
                </a:lnTo>
                <a:lnTo>
                  <a:pt x="1066" y="4666"/>
                </a:lnTo>
                <a:lnTo>
                  <a:pt x="3200" y="4666"/>
                </a:lnTo>
                <a:lnTo>
                  <a:pt x="5333" y="4666"/>
                </a:lnTo>
                <a:lnTo>
                  <a:pt x="5333" y="4466"/>
                </a:lnTo>
                <a:lnTo>
                  <a:pt x="5333" y="4266"/>
                </a:lnTo>
                <a:lnTo>
                  <a:pt x="5466" y="4266"/>
                </a:lnTo>
                <a:lnTo>
                  <a:pt x="5600" y="4266"/>
                </a:lnTo>
                <a:lnTo>
                  <a:pt x="5600" y="4600"/>
                </a:lnTo>
                <a:lnTo>
                  <a:pt x="5600" y="4933"/>
                </a:lnTo>
                <a:lnTo>
                  <a:pt x="3200" y="4933"/>
                </a:lnTo>
                <a:lnTo>
                  <a:pt x="800" y="4933"/>
                </a:lnTo>
                <a:lnTo>
                  <a:pt x="800" y="4600"/>
                </a:lnTo>
                <a:close/>
                <a:moveTo>
                  <a:pt x="2000" y="2266"/>
                </a:moveTo>
                <a:lnTo>
                  <a:pt x="2000" y="0"/>
                </a:lnTo>
                <a:lnTo>
                  <a:pt x="3200" y="0"/>
                </a:lnTo>
                <a:lnTo>
                  <a:pt x="4400" y="0"/>
                </a:lnTo>
                <a:lnTo>
                  <a:pt x="4400" y="2266"/>
                </a:lnTo>
                <a:lnTo>
                  <a:pt x="4400" y="4533"/>
                </a:lnTo>
                <a:lnTo>
                  <a:pt x="3200" y="4533"/>
                </a:lnTo>
                <a:lnTo>
                  <a:pt x="2000" y="4533"/>
                </a:lnTo>
                <a:lnTo>
                  <a:pt x="2000" y="2266"/>
                </a:lnTo>
                <a:close/>
                <a:moveTo>
                  <a:pt x="3866" y="3866"/>
                </a:moveTo>
                <a:lnTo>
                  <a:pt x="3866" y="3733"/>
                </a:lnTo>
                <a:lnTo>
                  <a:pt x="3200" y="3733"/>
                </a:lnTo>
                <a:lnTo>
                  <a:pt x="2533" y="3733"/>
                </a:lnTo>
                <a:lnTo>
                  <a:pt x="2533" y="3866"/>
                </a:lnTo>
                <a:lnTo>
                  <a:pt x="2533" y="4000"/>
                </a:lnTo>
                <a:lnTo>
                  <a:pt x="3200" y="4000"/>
                </a:lnTo>
                <a:lnTo>
                  <a:pt x="3866" y="4000"/>
                </a:lnTo>
                <a:lnTo>
                  <a:pt x="3866" y="3866"/>
                </a:lnTo>
                <a:close/>
                <a:moveTo>
                  <a:pt x="3866" y="3466"/>
                </a:moveTo>
                <a:lnTo>
                  <a:pt x="3866" y="3333"/>
                </a:lnTo>
                <a:lnTo>
                  <a:pt x="3200" y="3333"/>
                </a:lnTo>
                <a:lnTo>
                  <a:pt x="2533" y="3333"/>
                </a:lnTo>
                <a:lnTo>
                  <a:pt x="2533" y="3466"/>
                </a:lnTo>
                <a:lnTo>
                  <a:pt x="2533" y="3600"/>
                </a:lnTo>
                <a:lnTo>
                  <a:pt x="3200" y="3600"/>
                </a:lnTo>
                <a:lnTo>
                  <a:pt x="3866" y="3600"/>
                </a:lnTo>
                <a:lnTo>
                  <a:pt x="3866" y="3466"/>
                </a:lnTo>
                <a:close/>
                <a:moveTo>
                  <a:pt x="3866" y="3066"/>
                </a:moveTo>
                <a:lnTo>
                  <a:pt x="3866" y="2933"/>
                </a:lnTo>
                <a:lnTo>
                  <a:pt x="3200" y="2933"/>
                </a:lnTo>
                <a:lnTo>
                  <a:pt x="2533" y="2933"/>
                </a:lnTo>
                <a:lnTo>
                  <a:pt x="2533" y="3066"/>
                </a:lnTo>
                <a:lnTo>
                  <a:pt x="2533" y="3200"/>
                </a:lnTo>
                <a:lnTo>
                  <a:pt x="3200" y="3200"/>
                </a:lnTo>
                <a:lnTo>
                  <a:pt x="3866" y="3200"/>
                </a:lnTo>
                <a:lnTo>
                  <a:pt x="3866" y="3066"/>
                </a:lnTo>
                <a:close/>
                <a:moveTo>
                  <a:pt x="3866" y="2666"/>
                </a:moveTo>
                <a:lnTo>
                  <a:pt x="3866" y="2533"/>
                </a:lnTo>
                <a:lnTo>
                  <a:pt x="3200" y="2533"/>
                </a:lnTo>
                <a:lnTo>
                  <a:pt x="2533" y="2533"/>
                </a:lnTo>
                <a:lnTo>
                  <a:pt x="2533" y="2666"/>
                </a:lnTo>
                <a:lnTo>
                  <a:pt x="2533" y="2800"/>
                </a:lnTo>
                <a:lnTo>
                  <a:pt x="3200" y="2800"/>
                </a:lnTo>
                <a:lnTo>
                  <a:pt x="3866" y="2800"/>
                </a:lnTo>
                <a:lnTo>
                  <a:pt x="3866" y="2666"/>
                </a:lnTo>
                <a:close/>
                <a:moveTo>
                  <a:pt x="3866" y="2266"/>
                </a:moveTo>
                <a:lnTo>
                  <a:pt x="3866" y="2133"/>
                </a:lnTo>
                <a:lnTo>
                  <a:pt x="3200" y="2133"/>
                </a:lnTo>
                <a:lnTo>
                  <a:pt x="2533" y="2133"/>
                </a:lnTo>
                <a:lnTo>
                  <a:pt x="2533" y="2266"/>
                </a:lnTo>
                <a:lnTo>
                  <a:pt x="2533" y="2400"/>
                </a:lnTo>
                <a:lnTo>
                  <a:pt x="3200" y="2400"/>
                </a:lnTo>
                <a:lnTo>
                  <a:pt x="3866" y="2400"/>
                </a:lnTo>
                <a:lnTo>
                  <a:pt x="3866" y="2266"/>
                </a:lnTo>
                <a:close/>
                <a:moveTo>
                  <a:pt x="3866" y="1858"/>
                </a:moveTo>
                <a:lnTo>
                  <a:pt x="3866" y="1733"/>
                </a:lnTo>
                <a:lnTo>
                  <a:pt x="3200" y="1733"/>
                </a:lnTo>
                <a:lnTo>
                  <a:pt x="2533" y="1733"/>
                </a:lnTo>
                <a:lnTo>
                  <a:pt x="2533" y="1858"/>
                </a:lnTo>
                <a:lnTo>
                  <a:pt x="2533" y="1983"/>
                </a:lnTo>
                <a:lnTo>
                  <a:pt x="3200" y="1983"/>
                </a:lnTo>
                <a:lnTo>
                  <a:pt x="3866" y="1983"/>
                </a:lnTo>
                <a:lnTo>
                  <a:pt x="3866" y="1858"/>
                </a:lnTo>
                <a:close/>
                <a:moveTo>
                  <a:pt x="3866" y="533"/>
                </a:moveTo>
                <a:lnTo>
                  <a:pt x="3866" y="400"/>
                </a:lnTo>
                <a:lnTo>
                  <a:pt x="3666" y="400"/>
                </a:lnTo>
                <a:lnTo>
                  <a:pt x="3466" y="400"/>
                </a:lnTo>
                <a:lnTo>
                  <a:pt x="3466" y="533"/>
                </a:lnTo>
                <a:lnTo>
                  <a:pt x="3466" y="666"/>
                </a:lnTo>
                <a:lnTo>
                  <a:pt x="3666" y="666"/>
                </a:lnTo>
                <a:lnTo>
                  <a:pt x="3866" y="666"/>
                </a:lnTo>
                <a:lnTo>
                  <a:pt x="3866" y="533"/>
                </a:lnTo>
                <a:close/>
                <a:moveTo>
                  <a:pt x="0" y="2266"/>
                </a:moveTo>
                <a:lnTo>
                  <a:pt x="0" y="400"/>
                </a:lnTo>
                <a:lnTo>
                  <a:pt x="933" y="400"/>
                </a:lnTo>
                <a:lnTo>
                  <a:pt x="1866" y="400"/>
                </a:lnTo>
                <a:lnTo>
                  <a:pt x="1866" y="2266"/>
                </a:lnTo>
                <a:lnTo>
                  <a:pt x="1866" y="4133"/>
                </a:lnTo>
                <a:lnTo>
                  <a:pt x="933" y="4133"/>
                </a:lnTo>
                <a:lnTo>
                  <a:pt x="0" y="4133"/>
                </a:lnTo>
                <a:lnTo>
                  <a:pt x="0" y="2266"/>
                </a:lnTo>
                <a:close/>
                <a:moveTo>
                  <a:pt x="1333" y="3466"/>
                </a:moveTo>
                <a:lnTo>
                  <a:pt x="1333" y="3333"/>
                </a:lnTo>
                <a:lnTo>
                  <a:pt x="933" y="3333"/>
                </a:lnTo>
                <a:lnTo>
                  <a:pt x="533" y="3333"/>
                </a:lnTo>
                <a:lnTo>
                  <a:pt x="533" y="3466"/>
                </a:lnTo>
                <a:lnTo>
                  <a:pt x="533" y="3600"/>
                </a:lnTo>
                <a:lnTo>
                  <a:pt x="933" y="3600"/>
                </a:lnTo>
                <a:lnTo>
                  <a:pt x="1333" y="3600"/>
                </a:lnTo>
                <a:lnTo>
                  <a:pt x="1333" y="3466"/>
                </a:lnTo>
                <a:close/>
                <a:moveTo>
                  <a:pt x="1333" y="3066"/>
                </a:moveTo>
                <a:lnTo>
                  <a:pt x="1333" y="2933"/>
                </a:lnTo>
                <a:lnTo>
                  <a:pt x="933" y="2933"/>
                </a:lnTo>
                <a:lnTo>
                  <a:pt x="533" y="2933"/>
                </a:lnTo>
                <a:lnTo>
                  <a:pt x="533" y="3066"/>
                </a:lnTo>
                <a:lnTo>
                  <a:pt x="533" y="3200"/>
                </a:lnTo>
                <a:lnTo>
                  <a:pt x="933" y="3200"/>
                </a:lnTo>
                <a:lnTo>
                  <a:pt x="1333" y="3200"/>
                </a:lnTo>
                <a:lnTo>
                  <a:pt x="1333" y="3066"/>
                </a:lnTo>
                <a:close/>
                <a:moveTo>
                  <a:pt x="1333" y="2666"/>
                </a:moveTo>
                <a:lnTo>
                  <a:pt x="1333" y="2533"/>
                </a:lnTo>
                <a:lnTo>
                  <a:pt x="933" y="2533"/>
                </a:lnTo>
                <a:lnTo>
                  <a:pt x="533" y="2533"/>
                </a:lnTo>
                <a:lnTo>
                  <a:pt x="533" y="2666"/>
                </a:lnTo>
                <a:lnTo>
                  <a:pt x="533" y="2800"/>
                </a:lnTo>
                <a:lnTo>
                  <a:pt x="933" y="2800"/>
                </a:lnTo>
                <a:lnTo>
                  <a:pt x="1333" y="2800"/>
                </a:lnTo>
                <a:lnTo>
                  <a:pt x="1333" y="2666"/>
                </a:lnTo>
                <a:close/>
                <a:moveTo>
                  <a:pt x="1333" y="2266"/>
                </a:moveTo>
                <a:lnTo>
                  <a:pt x="1333" y="2133"/>
                </a:lnTo>
                <a:lnTo>
                  <a:pt x="933" y="2133"/>
                </a:lnTo>
                <a:lnTo>
                  <a:pt x="533" y="2133"/>
                </a:lnTo>
                <a:lnTo>
                  <a:pt x="533" y="2266"/>
                </a:lnTo>
                <a:lnTo>
                  <a:pt x="533" y="2400"/>
                </a:lnTo>
                <a:lnTo>
                  <a:pt x="933" y="2400"/>
                </a:lnTo>
                <a:lnTo>
                  <a:pt x="1333" y="2400"/>
                </a:lnTo>
                <a:lnTo>
                  <a:pt x="1333" y="2266"/>
                </a:lnTo>
                <a:close/>
                <a:moveTo>
                  <a:pt x="1333" y="1866"/>
                </a:moveTo>
                <a:lnTo>
                  <a:pt x="1333" y="1733"/>
                </a:lnTo>
                <a:lnTo>
                  <a:pt x="933" y="1733"/>
                </a:lnTo>
                <a:lnTo>
                  <a:pt x="533" y="1733"/>
                </a:lnTo>
                <a:lnTo>
                  <a:pt x="533" y="1866"/>
                </a:lnTo>
                <a:lnTo>
                  <a:pt x="533" y="2000"/>
                </a:lnTo>
                <a:lnTo>
                  <a:pt x="933" y="2000"/>
                </a:lnTo>
                <a:lnTo>
                  <a:pt x="1333" y="2000"/>
                </a:lnTo>
                <a:lnTo>
                  <a:pt x="1333" y="1866"/>
                </a:lnTo>
                <a:close/>
                <a:moveTo>
                  <a:pt x="1333" y="933"/>
                </a:moveTo>
                <a:lnTo>
                  <a:pt x="1333" y="800"/>
                </a:lnTo>
                <a:lnTo>
                  <a:pt x="1183" y="800"/>
                </a:lnTo>
                <a:lnTo>
                  <a:pt x="1033" y="800"/>
                </a:lnTo>
                <a:lnTo>
                  <a:pt x="1033" y="933"/>
                </a:lnTo>
                <a:lnTo>
                  <a:pt x="1033" y="1066"/>
                </a:lnTo>
                <a:lnTo>
                  <a:pt x="1183" y="1066"/>
                </a:lnTo>
                <a:lnTo>
                  <a:pt x="1333" y="1066"/>
                </a:lnTo>
                <a:lnTo>
                  <a:pt x="1333" y="933"/>
                </a:lnTo>
                <a:close/>
                <a:moveTo>
                  <a:pt x="4533" y="2266"/>
                </a:moveTo>
                <a:lnTo>
                  <a:pt x="4533" y="400"/>
                </a:lnTo>
                <a:lnTo>
                  <a:pt x="5466" y="400"/>
                </a:lnTo>
                <a:lnTo>
                  <a:pt x="6400" y="400"/>
                </a:lnTo>
                <a:lnTo>
                  <a:pt x="6400" y="2266"/>
                </a:lnTo>
                <a:lnTo>
                  <a:pt x="6400" y="4133"/>
                </a:lnTo>
                <a:lnTo>
                  <a:pt x="5466" y="4133"/>
                </a:lnTo>
                <a:lnTo>
                  <a:pt x="4533" y="4133"/>
                </a:lnTo>
                <a:lnTo>
                  <a:pt x="4533" y="2266"/>
                </a:lnTo>
                <a:close/>
                <a:moveTo>
                  <a:pt x="5866" y="3466"/>
                </a:moveTo>
                <a:lnTo>
                  <a:pt x="5866" y="3333"/>
                </a:lnTo>
                <a:lnTo>
                  <a:pt x="5466" y="3333"/>
                </a:lnTo>
                <a:lnTo>
                  <a:pt x="5066" y="3333"/>
                </a:lnTo>
                <a:lnTo>
                  <a:pt x="5066" y="3466"/>
                </a:lnTo>
                <a:lnTo>
                  <a:pt x="5066" y="3600"/>
                </a:lnTo>
                <a:lnTo>
                  <a:pt x="5466" y="3600"/>
                </a:lnTo>
                <a:lnTo>
                  <a:pt x="5866" y="3600"/>
                </a:lnTo>
                <a:lnTo>
                  <a:pt x="5866" y="3466"/>
                </a:lnTo>
                <a:close/>
                <a:moveTo>
                  <a:pt x="5866" y="3066"/>
                </a:moveTo>
                <a:lnTo>
                  <a:pt x="5866" y="2933"/>
                </a:lnTo>
                <a:lnTo>
                  <a:pt x="5466" y="2933"/>
                </a:lnTo>
                <a:lnTo>
                  <a:pt x="5066" y="2933"/>
                </a:lnTo>
                <a:lnTo>
                  <a:pt x="5066" y="3066"/>
                </a:lnTo>
                <a:lnTo>
                  <a:pt x="5066" y="3200"/>
                </a:lnTo>
                <a:lnTo>
                  <a:pt x="5466" y="3200"/>
                </a:lnTo>
                <a:lnTo>
                  <a:pt x="5866" y="3200"/>
                </a:lnTo>
                <a:lnTo>
                  <a:pt x="5866" y="3066"/>
                </a:lnTo>
                <a:close/>
                <a:moveTo>
                  <a:pt x="5866" y="2666"/>
                </a:moveTo>
                <a:lnTo>
                  <a:pt x="5866" y="2533"/>
                </a:lnTo>
                <a:lnTo>
                  <a:pt x="5466" y="2533"/>
                </a:lnTo>
                <a:lnTo>
                  <a:pt x="5066" y="2533"/>
                </a:lnTo>
                <a:lnTo>
                  <a:pt x="5066" y="2666"/>
                </a:lnTo>
                <a:lnTo>
                  <a:pt x="5066" y="2800"/>
                </a:lnTo>
                <a:lnTo>
                  <a:pt x="5466" y="2800"/>
                </a:lnTo>
                <a:lnTo>
                  <a:pt x="5866" y="2800"/>
                </a:lnTo>
                <a:lnTo>
                  <a:pt x="5866" y="2666"/>
                </a:lnTo>
                <a:close/>
                <a:moveTo>
                  <a:pt x="5866" y="2266"/>
                </a:moveTo>
                <a:lnTo>
                  <a:pt x="5866" y="2133"/>
                </a:lnTo>
                <a:lnTo>
                  <a:pt x="5466" y="2133"/>
                </a:lnTo>
                <a:lnTo>
                  <a:pt x="5066" y="2133"/>
                </a:lnTo>
                <a:lnTo>
                  <a:pt x="5066" y="2266"/>
                </a:lnTo>
                <a:lnTo>
                  <a:pt x="5066" y="2400"/>
                </a:lnTo>
                <a:lnTo>
                  <a:pt x="5466" y="2400"/>
                </a:lnTo>
                <a:lnTo>
                  <a:pt x="5866" y="2400"/>
                </a:lnTo>
                <a:lnTo>
                  <a:pt x="5866" y="2266"/>
                </a:lnTo>
                <a:close/>
                <a:moveTo>
                  <a:pt x="5866" y="1866"/>
                </a:moveTo>
                <a:lnTo>
                  <a:pt x="5866" y="1733"/>
                </a:lnTo>
                <a:lnTo>
                  <a:pt x="5466" y="1733"/>
                </a:lnTo>
                <a:lnTo>
                  <a:pt x="5066" y="1733"/>
                </a:lnTo>
                <a:lnTo>
                  <a:pt x="5066" y="1866"/>
                </a:lnTo>
                <a:lnTo>
                  <a:pt x="5066" y="2000"/>
                </a:lnTo>
                <a:lnTo>
                  <a:pt x="5466" y="2000"/>
                </a:lnTo>
                <a:lnTo>
                  <a:pt x="5866" y="2000"/>
                </a:lnTo>
                <a:lnTo>
                  <a:pt x="5866" y="1866"/>
                </a:lnTo>
                <a:close/>
                <a:moveTo>
                  <a:pt x="5866" y="933"/>
                </a:moveTo>
                <a:lnTo>
                  <a:pt x="5866" y="800"/>
                </a:lnTo>
                <a:lnTo>
                  <a:pt x="5716" y="800"/>
                </a:lnTo>
                <a:lnTo>
                  <a:pt x="5566" y="800"/>
                </a:lnTo>
                <a:lnTo>
                  <a:pt x="5566" y="933"/>
                </a:lnTo>
                <a:lnTo>
                  <a:pt x="5566" y="1066"/>
                </a:lnTo>
                <a:lnTo>
                  <a:pt x="5716" y="1066"/>
                </a:lnTo>
                <a:lnTo>
                  <a:pt x="5866" y="1066"/>
                </a:lnTo>
                <a:lnTo>
                  <a:pt x="5866" y="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100">
              <a:latin typeface="+mn-lt"/>
            </a:endParaRPr>
          </a:p>
        </p:txBody>
      </p:sp>
      <p:grpSp>
        <p:nvGrpSpPr>
          <p:cNvPr id="64" name="ACET"/>
          <p:cNvGrpSpPr>
            <a:grpSpLocks/>
          </p:cNvGrpSpPr>
          <p:nvPr/>
        </p:nvGrpSpPr>
        <p:grpSpPr bwMode="auto">
          <a:xfrm>
            <a:off x="9831264" y="1434872"/>
            <a:ext cx="2232631" cy="187890"/>
            <a:chOff x="915" y="914"/>
            <a:chExt cx="2686" cy="116"/>
          </a:xfrm>
        </p:grpSpPr>
        <p:cxnSp>
          <p:nvCxnSpPr>
            <p:cNvPr id="65" name="AutoShape 249"/>
            <p:cNvCxnSpPr>
              <a:cxnSpLocks noChangeShapeType="1"/>
              <a:stCxn id="66" idx="4"/>
              <a:endCxn id="66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ACET"/>
            <p:cNvSpPr>
              <a:spLocks noChangeArrowheads="1"/>
            </p:cNvSpPr>
            <p:nvPr/>
          </p:nvSpPr>
          <p:spPr bwMode="auto">
            <a:xfrm>
              <a:off x="915" y="914"/>
              <a:ext cx="2686" cy="11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1100" b="1" baseline="0" dirty="0" smtClean="0">
                  <a:solidFill>
                    <a:schemeClr val="tx2"/>
                  </a:solidFill>
                  <a:latin typeface="+mn-lt"/>
                  <a:ea typeface="+mn-ea"/>
                </a:rPr>
                <a:t>Examples </a:t>
              </a:r>
              <a:endParaRPr lang="x-none" sz="1100" baseline="0" dirty="0">
                <a:solidFill>
                  <a:schemeClr val="tx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5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9400" y="4970740"/>
            <a:ext cx="1636466" cy="108337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100" b="1" spc="-30" dirty="0" smtClean="0"/>
              <a:t>Logistical distributor/ </a:t>
            </a:r>
            <a:r>
              <a:rPr lang="en-US" sz="1100" b="1" dirty="0" smtClean="0"/>
              <a:t>wholesaler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52809" y="5404254"/>
            <a:ext cx="489648" cy="531882"/>
            <a:chOff x="1360195" y="6333989"/>
            <a:chExt cx="511905" cy="723360"/>
          </a:xfrm>
        </p:grpSpPr>
        <p:sp>
          <p:nvSpPr>
            <p:cNvPr id="56" name="Freeform 122"/>
            <p:cNvSpPr>
              <a:spLocks noEditPoints="1"/>
            </p:cNvSpPr>
            <p:nvPr/>
          </p:nvSpPr>
          <p:spPr bwMode="auto">
            <a:xfrm>
              <a:off x="1360195" y="6333989"/>
              <a:ext cx="379257" cy="723360"/>
            </a:xfrm>
            <a:custGeom>
              <a:avLst/>
              <a:gdLst>
                <a:gd name="T0" fmla="*/ 73 w 160"/>
                <a:gd name="T1" fmla="*/ 17 h 256"/>
                <a:gd name="T2" fmla="*/ 56 w 160"/>
                <a:gd name="T3" fmla="*/ 0 h 256"/>
                <a:gd name="T4" fmla="*/ 39 w 160"/>
                <a:gd name="T5" fmla="*/ 17 h 256"/>
                <a:gd name="T6" fmla="*/ 56 w 160"/>
                <a:gd name="T7" fmla="*/ 42 h 256"/>
                <a:gd name="T8" fmla="*/ 73 w 160"/>
                <a:gd name="T9" fmla="*/ 17 h 256"/>
                <a:gd name="T10" fmla="*/ 25 w 160"/>
                <a:gd name="T11" fmla="*/ 154 h 256"/>
                <a:gd name="T12" fmla="*/ 40 w 160"/>
                <a:gd name="T13" fmla="*/ 253 h 256"/>
                <a:gd name="T14" fmla="*/ 70 w 160"/>
                <a:gd name="T15" fmla="*/ 253 h 256"/>
                <a:gd name="T16" fmla="*/ 85 w 160"/>
                <a:gd name="T17" fmla="*/ 133 h 256"/>
                <a:gd name="T18" fmla="*/ 85 w 160"/>
                <a:gd name="T19" fmla="*/ 78 h 256"/>
                <a:gd name="T20" fmla="*/ 99 w 160"/>
                <a:gd name="T21" fmla="*/ 73 h 256"/>
                <a:gd name="T22" fmla="*/ 159 w 160"/>
                <a:gd name="T23" fmla="*/ 50 h 256"/>
                <a:gd name="T24" fmla="*/ 155 w 160"/>
                <a:gd name="T25" fmla="*/ 36 h 256"/>
                <a:gd name="T26" fmla="*/ 119 w 160"/>
                <a:gd name="T27" fmla="*/ 53 h 256"/>
                <a:gd name="T28" fmla="*/ 69 w 160"/>
                <a:gd name="T29" fmla="*/ 41 h 256"/>
                <a:gd name="T30" fmla="*/ 55 w 160"/>
                <a:gd name="T31" fmla="*/ 83 h 256"/>
                <a:gd name="T32" fmla="*/ 41 w 160"/>
                <a:gd name="T33" fmla="*/ 41 h 256"/>
                <a:gd name="T34" fmla="*/ 25 w 160"/>
                <a:gd name="T35" fmla="*/ 154 h 256"/>
                <a:gd name="T36" fmla="*/ 55 w 160"/>
                <a:gd name="T37" fmla="*/ 45 h 256"/>
                <a:gd name="T38" fmla="*/ 52 w 160"/>
                <a:gd name="T39" fmla="*/ 53 h 256"/>
                <a:gd name="T40" fmla="*/ 55 w 160"/>
                <a:gd name="T41" fmla="*/ 76 h 256"/>
                <a:gd name="T42" fmla="*/ 59 w 160"/>
                <a:gd name="T43" fmla="*/ 53 h 256"/>
                <a:gd name="T44" fmla="*/ 55 w 160"/>
                <a:gd name="T45" fmla="*/ 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6">
                  <a:moveTo>
                    <a:pt x="73" y="17"/>
                  </a:moveTo>
                  <a:cubicBezTo>
                    <a:pt x="73" y="7"/>
                    <a:pt x="65" y="0"/>
                    <a:pt x="56" y="0"/>
                  </a:cubicBezTo>
                  <a:cubicBezTo>
                    <a:pt x="46" y="0"/>
                    <a:pt x="39" y="7"/>
                    <a:pt x="39" y="17"/>
                  </a:cubicBezTo>
                  <a:cubicBezTo>
                    <a:pt x="39" y="26"/>
                    <a:pt x="46" y="42"/>
                    <a:pt x="56" y="42"/>
                  </a:cubicBezTo>
                  <a:cubicBezTo>
                    <a:pt x="65" y="42"/>
                    <a:pt x="73" y="26"/>
                    <a:pt x="73" y="17"/>
                  </a:cubicBezTo>
                  <a:close/>
                  <a:moveTo>
                    <a:pt x="25" y="154"/>
                  </a:moveTo>
                  <a:cubicBezTo>
                    <a:pt x="27" y="162"/>
                    <a:pt x="30" y="189"/>
                    <a:pt x="40" y="253"/>
                  </a:cubicBezTo>
                  <a:cubicBezTo>
                    <a:pt x="48" y="256"/>
                    <a:pt x="63" y="256"/>
                    <a:pt x="70" y="253"/>
                  </a:cubicBezTo>
                  <a:cubicBezTo>
                    <a:pt x="78" y="212"/>
                    <a:pt x="83" y="169"/>
                    <a:pt x="85" y="133"/>
                  </a:cubicBezTo>
                  <a:cubicBezTo>
                    <a:pt x="85" y="137"/>
                    <a:pt x="87" y="105"/>
                    <a:pt x="85" y="78"/>
                  </a:cubicBezTo>
                  <a:cubicBezTo>
                    <a:pt x="86" y="72"/>
                    <a:pt x="94" y="73"/>
                    <a:pt x="99" y="73"/>
                  </a:cubicBezTo>
                  <a:cubicBezTo>
                    <a:pt x="130" y="73"/>
                    <a:pt x="148" y="60"/>
                    <a:pt x="159" y="50"/>
                  </a:cubicBezTo>
                  <a:cubicBezTo>
                    <a:pt x="160" y="42"/>
                    <a:pt x="155" y="36"/>
                    <a:pt x="155" y="36"/>
                  </a:cubicBezTo>
                  <a:cubicBezTo>
                    <a:pt x="155" y="36"/>
                    <a:pt x="132" y="51"/>
                    <a:pt x="119" y="53"/>
                  </a:cubicBezTo>
                  <a:cubicBezTo>
                    <a:pt x="106" y="55"/>
                    <a:pt x="89" y="41"/>
                    <a:pt x="69" y="41"/>
                  </a:cubicBezTo>
                  <a:cubicBezTo>
                    <a:pt x="69" y="41"/>
                    <a:pt x="60" y="63"/>
                    <a:pt x="55" y="83"/>
                  </a:cubicBezTo>
                  <a:cubicBezTo>
                    <a:pt x="51" y="63"/>
                    <a:pt x="41" y="41"/>
                    <a:pt x="41" y="41"/>
                  </a:cubicBezTo>
                  <a:cubicBezTo>
                    <a:pt x="6" y="41"/>
                    <a:pt x="0" y="115"/>
                    <a:pt x="25" y="154"/>
                  </a:cubicBezTo>
                  <a:close/>
                  <a:moveTo>
                    <a:pt x="55" y="45"/>
                  </a:moveTo>
                  <a:cubicBezTo>
                    <a:pt x="52" y="45"/>
                    <a:pt x="49" y="48"/>
                    <a:pt x="52" y="53"/>
                  </a:cubicBezTo>
                  <a:cubicBezTo>
                    <a:pt x="53" y="56"/>
                    <a:pt x="54" y="65"/>
                    <a:pt x="55" y="76"/>
                  </a:cubicBezTo>
                  <a:cubicBezTo>
                    <a:pt x="56" y="65"/>
                    <a:pt x="58" y="56"/>
                    <a:pt x="59" y="53"/>
                  </a:cubicBezTo>
                  <a:cubicBezTo>
                    <a:pt x="61" y="48"/>
                    <a:pt x="59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57" name="Freeform 123"/>
            <p:cNvSpPr>
              <a:spLocks/>
            </p:cNvSpPr>
            <p:nvPr/>
          </p:nvSpPr>
          <p:spPr bwMode="auto">
            <a:xfrm>
              <a:off x="1531543" y="6550324"/>
              <a:ext cx="340557" cy="437338"/>
            </a:xfrm>
            <a:custGeom>
              <a:avLst/>
              <a:gdLst>
                <a:gd name="T0" fmla="*/ 144 w 144"/>
                <a:gd name="T1" fmla="*/ 0 h 155"/>
                <a:gd name="T2" fmla="*/ 144 w 144"/>
                <a:gd name="T3" fmla="*/ 132 h 155"/>
                <a:gd name="T4" fmla="*/ 121 w 144"/>
                <a:gd name="T5" fmla="*/ 155 h 155"/>
                <a:gd name="T6" fmla="*/ 0 w 144"/>
                <a:gd name="T7" fmla="*/ 155 h 155"/>
                <a:gd name="T8" fmla="*/ 0 w 144"/>
                <a:gd name="T9" fmla="*/ 142 h 155"/>
                <a:gd name="T10" fmla="*/ 121 w 144"/>
                <a:gd name="T11" fmla="*/ 142 h 155"/>
                <a:gd name="T12" fmla="*/ 131 w 144"/>
                <a:gd name="T13" fmla="*/ 132 h 155"/>
                <a:gd name="T14" fmla="*/ 131 w 144"/>
                <a:gd name="T15" fmla="*/ 0 h 155"/>
                <a:gd name="T16" fmla="*/ 144 w 144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5">
                  <a:moveTo>
                    <a:pt x="144" y="0"/>
                  </a:moveTo>
                  <a:cubicBezTo>
                    <a:pt x="144" y="132"/>
                    <a:pt x="144" y="132"/>
                    <a:pt x="144" y="132"/>
                  </a:cubicBezTo>
                  <a:cubicBezTo>
                    <a:pt x="144" y="145"/>
                    <a:pt x="134" y="155"/>
                    <a:pt x="121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7" y="142"/>
                    <a:pt x="131" y="138"/>
                    <a:pt x="131" y="132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67" name="Freeform 124"/>
            <p:cNvSpPr>
              <a:spLocks/>
            </p:cNvSpPr>
            <p:nvPr/>
          </p:nvSpPr>
          <p:spPr bwMode="auto">
            <a:xfrm>
              <a:off x="1522255" y="6620446"/>
              <a:ext cx="287925" cy="287868"/>
            </a:xfrm>
            <a:custGeom>
              <a:avLst/>
              <a:gdLst>
                <a:gd name="T0" fmla="*/ 35 w 186"/>
                <a:gd name="T1" fmla="*/ 156 h 156"/>
                <a:gd name="T2" fmla="*/ 0 w 186"/>
                <a:gd name="T3" fmla="*/ 123 h 156"/>
                <a:gd name="T4" fmla="*/ 10 w 186"/>
                <a:gd name="T5" fmla="*/ 112 h 156"/>
                <a:gd name="T6" fmla="*/ 33 w 186"/>
                <a:gd name="T7" fmla="*/ 133 h 156"/>
                <a:gd name="T8" fmla="*/ 61 w 186"/>
                <a:gd name="T9" fmla="*/ 92 h 156"/>
                <a:gd name="T10" fmla="*/ 88 w 186"/>
                <a:gd name="T11" fmla="*/ 109 h 156"/>
                <a:gd name="T12" fmla="*/ 119 w 186"/>
                <a:gd name="T13" fmla="*/ 47 h 156"/>
                <a:gd name="T14" fmla="*/ 147 w 186"/>
                <a:gd name="T15" fmla="*/ 66 h 156"/>
                <a:gd name="T16" fmla="*/ 173 w 186"/>
                <a:gd name="T17" fmla="*/ 0 h 156"/>
                <a:gd name="T18" fmla="*/ 186 w 186"/>
                <a:gd name="T19" fmla="*/ 6 h 156"/>
                <a:gd name="T20" fmla="*/ 153 w 186"/>
                <a:gd name="T21" fmla="*/ 89 h 156"/>
                <a:gd name="T22" fmla="*/ 125 w 186"/>
                <a:gd name="T23" fmla="*/ 69 h 156"/>
                <a:gd name="T24" fmla="*/ 94 w 186"/>
                <a:gd name="T25" fmla="*/ 130 h 156"/>
                <a:gd name="T26" fmla="*/ 65 w 186"/>
                <a:gd name="T27" fmla="*/ 112 h 156"/>
                <a:gd name="T28" fmla="*/ 35 w 186"/>
                <a:gd name="T2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56">
                  <a:moveTo>
                    <a:pt x="35" y="156"/>
                  </a:moveTo>
                  <a:lnTo>
                    <a:pt x="0" y="123"/>
                  </a:lnTo>
                  <a:lnTo>
                    <a:pt x="10" y="112"/>
                  </a:lnTo>
                  <a:lnTo>
                    <a:pt x="33" y="133"/>
                  </a:lnTo>
                  <a:lnTo>
                    <a:pt x="61" y="92"/>
                  </a:lnTo>
                  <a:lnTo>
                    <a:pt x="88" y="109"/>
                  </a:lnTo>
                  <a:lnTo>
                    <a:pt x="119" y="47"/>
                  </a:lnTo>
                  <a:lnTo>
                    <a:pt x="147" y="66"/>
                  </a:lnTo>
                  <a:lnTo>
                    <a:pt x="173" y="0"/>
                  </a:lnTo>
                  <a:lnTo>
                    <a:pt x="186" y="6"/>
                  </a:lnTo>
                  <a:lnTo>
                    <a:pt x="153" y="89"/>
                  </a:lnTo>
                  <a:lnTo>
                    <a:pt x="125" y="69"/>
                  </a:lnTo>
                  <a:lnTo>
                    <a:pt x="94" y="130"/>
                  </a:lnTo>
                  <a:lnTo>
                    <a:pt x="65" y="112"/>
                  </a:lnTo>
                  <a:lnTo>
                    <a:pt x="35" y="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1754453" y="6552169"/>
              <a:ext cx="71208" cy="121790"/>
            </a:xfrm>
            <a:custGeom>
              <a:avLst/>
              <a:gdLst>
                <a:gd name="T0" fmla="*/ 46 w 46"/>
                <a:gd name="T1" fmla="*/ 0 h 66"/>
                <a:gd name="T2" fmla="*/ 46 w 46"/>
                <a:gd name="T3" fmla="*/ 66 h 66"/>
                <a:gd name="T4" fmla="*/ 29 w 46"/>
                <a:gd name="T5" fmla="*/ 43 h 66"/>
                <a:gd name="T6" fmla="*/ 0 w 46"/>
                <a:gd name="T7" fmla="*/ 48 h 66"/>
                <a:gd name="T8" fmla="*/ 46 w 4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6">
                  <a:moveTo>
                    <a:pt x="46" y="0"/>
                  </a:moveTo>
                  <a:lnTo>
                    <a:pt x="46" y="66"/>
                  </a:lnTo>
                  <a:lnTo>
                    <a:pt x="29" y="43"/>
                  </a:lnTo>
                  <a:lnTo>
                    <a:pt x="0" y="4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</p:grpSp>
      <p:sp>
        <p:nvSpPr>
          <p:cNvPr id="84" name="Oval 2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79400" y="3680373"/>
            <a:ext cx="1636466" cy="118494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100" b="1" dirty="0" smtClean="0"/>
              <a:t>Technical distributors</a:t>
            </a:r>
            <a:endParaRPr lang="de-CH" sz="1100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843743" y="4344901"/>
            <a:ext cx="507780" cy="413451"/>
            <a:chOff x="1536700" y="5448300"/>
            <a:chExt cx="482601" cy="511175"/>
          </a:xfrm>
          <a:solidFill>
            <a:schemeClr val="bg1"/>
          </a:solidFill>
        </p:grpSpPr>
        <p:sp>
          <p:nvSpPr>
            <p:cNvPr id="86" name="Freeform 69"/>
            <p:cNvSpPr>
              <a:spLocks/>
            </p:cNvSpPr>
            <p:nvPr/>
          </p:nvSpPr>
          <p:spPr bwMode="auto">
            <a:xfrm>
              <a:off x="1771650" y="5548313"/>
              <a:ext cx="25400" cy="11113"/>
            </a:xfrm>
            <a:custGeom>
              <a:avLst/>
              <a:gdLst>
                <a:gd name="T0" fmla="*/ 62 w 176"/>
                <a:gd name="T1" fmla="*/ 0 h 72"/>
                <a:gd name="T2" fmla="*/ 82 w 176"/>
                <a:gd name="T3" fmla="*/ 0 h 72"/>
                <a:gd name="T4" fmla="*/ 100 w 176"/>
                <a:gd name="T5" fmla="*/ 2 h 72"/>
                <a:gd name="T6" fmla="*/ 117 w 176"/>
                <a:gd name="T7" fmla="*/ 5 h 72"/>
                <a:gd name="T8" fmla="*/ 133 w 176"/>
                <a:gd name="T9" fmla="*/ 9 h 72"/>
                <a:gd name="T10" fmla="*/ 147 w 176"/>
                <a:gd name="T11" fmla="*/ 16 h 72"/>
                <a:gd name="T12" fmla="*/ 157 w 176"/>
                <a:gd name="T13" fmla="*/ 25 h 72"/>
                <a:gd name="T14" fmla="*/ 166 w 176"/>
                <a:gd name="T15" fmla="*/ 37 h 72"/>
                <a:gd name="T16" fmla="*/ 172 w 176"/>
                <a:gd name="T17" fmla="*/ 52 h 72"/>
                <a:gd name="T18" fmla="*/ 176 w 176"/>
                <a:gd name="T19" fmla="*/ 72 h 72"/>
                <a:gd name="T20" fmla="*/ 120 w 176"/>
                <a:gd name="T21" fmla="*/ 44 h 72"/>
                <a:gd name="T22" fmla="*/ 61 w 176"/>
                <a:gd name="T23" fmla="*/ 20 h 72"/>
                <a:gd name="T24" fmla="*/ 0 w 176"/>
                <a:gd name="T25" fmla="*/ 2 h 72"/>
                <a:gd name="T26" fmla="*/ 21 w 176"/>
                <a:gd name="T27" fmla="*/ 2 h 72"/>
                <a:gd name="T28" fmla="*/ 42 w 176"/>
                <a:gd name="T29" fmla="*/ 0 h 72"/>
                <a:gd name="T30" fmla="*/ 62 w 176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72">
                  <a:moveTo>
                    <a:pt x="62" y="0"/>
                  </a:moveTo>
                  <a:lnTo>
                    <a:pt x="82" y="0"/>
                  </a:lnTo>
                  <a:lnTo>
                    <a:pt x="100" y="2"/>
                  </a:lnTo>
                  <a:lnTo>
                    <a:pt x="117" y="5"/>
                  </a:lnTo>
                  <a:lnTo>
                    <a:pt x="133" y="9"/>
                  </a:lnTo>
                  <a:lnTo>
                    <a:pt x="147" y="16"/>
                  </a:lnTo>
                  <a:lnTo>
                    <a:pt x="157" y="25"/>
                  </a:lnTo>
                  <a:lnTo>
                    <a:pt x="166" y="37"/>
                  </a:lnTo>
                  <a:lnTo>
                    <a:pt x="172" y="52"/>
                  </a:lnTo>
                  <a:lnTo>
                    <a:pt x="176" y="72"/>
                  </a:lnTo>
                  <a:lnTo>
                    <a:pt x="120" y="44"/>
                  </a:lnTo>
                  <a:lnTo>
                    <a:pt x="61" y="20"/>
                  </a:lnTo>
                  <a:lnTo>
                    <a:pt x="0" y="2"/>
                  </a:lnTo>
                  <a:lnTo>
                    <a:pt x="21" y="2"/>
                  </a:lnTo>
                  <a:lnTo>
                    <a:pt x="42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7" name="Freeform 70"/>
            <p:cNvSpPr>
              <a:spLocks/>
            </p:cNvSpPr>
            <p:nvPr/>
          </p:nvSpPr>
          <p:spPr bwMode="auto">
            <a:xfrm>
              <a:off x="1616075" y="5527675"/>
              <a:ext cx="92075" cy="90488"/>
            </a:xfrm>
            <a:custGeom>
              <a:avLst/>
              <a:gdLst>
                <a:gd name="T0" fmla="*/ 350 w 634"/>
                <a:gd name="T1" fmla="*/ 0 h 623"/>
                <a:gd name="T2" fmla="*/ 393 w 634"/>
                <a:gd name="T3" fmla="*/ 4 h 623"/>
                <a:gd name="T4" fmla="*/ 435 w 634"/>
                <a:gd name="T5" fmla="*/ 11 h 623"/>
                <a:gd name="T6" fmla="*/ 474 w 634"/>
                <a:gd name="T7" fmla="*/ 24 h 623"/>
                <a:gd name="T8" fmla="*/ 512 w 634"/>
                <a:gd name="T9" fmla="*/ 40 h 623"/>
                <a:gd name="T10" fmla="*/ 547 w 634"/>
                <a:gd name="T11" fmla="*/ 62 h 623"/>
                <a:gd name="T12" fmla="*/ 578 w 634"/>
                <a:gd name="T13" fmla="*/ 87 h 623"/>
                <a:gd name="T14" fmla="*/ 608 w 634"/>
                <a:gd name="T15" fmla="*/ 115 h 623"/>
                <a:gd name="T16" fmla="*/ 634 w 634"/>
                <a:gd name="T17" fmla="*/ 147 h 623"/>
                <a:gd name="T18" fmla="*/ 572 w 634"/>
                <a:gd name="T19" fmla="*/ 167 h 623"/>
                <a:gd name="T20" fmla="*/ 513 w 634"/>
                <a:gd name="T21" fmla="*/ 193 h 623"/>
                <a:gd name="T22" fmla="*/ 456 w 634"/>
                <a:gd name="T23" fmla="*/ 224 h 623"/>
                <a:gd name="T24" fmla="*/ 403 w 634"/>
                <a:gd name="T25" fmla="*/ 259 h 623"/>
                <a:gd name="T26" fmla="*/ 353 w 634"/>
                <a:gd name="T27" fmla="*/ 299 h 623"/>
                <a:gd name="T28" fmla="*/ 307 w 634"/>
                <a:gd name="T29" fmla="*/ 343 h 623"/>
                <a:gd name="T30" fmla="*/ 265 w 634"/>
                <a:gd name="T31" fmla="*/ 391 h 623"/>
                <a:gd name="T32" fmla="*/ 226 w 634"/>
                <a:gd name="T33" fmla="*/ 444 h 623"/>
                <a:gd name="T34" fmla="*/ 191 w 634"/>
                <a:gd name="T35" fmla="*/ 500 h 623"/>
                <a:gd name="T36" fmla="*/ 160 w 634"/>
                <a:gd name="T37" fmla="*/ 559 h 623"/>
                <a:gd name="T38" fmla="*/ 134 w 634"/>
                <a:gd name="T39" fmla="*/ 623 h 623"/>
                <a:gd name="T40" fmla="*/ 100 w 634"/>
                <a:gd name="T41" fmla="*/ 591 h 623"/>
                <a:gd name="T42" fmla="*/ 70 w 634"/>
                <a:gd name="T43" fmla="*/ 558 h 623"/>
                <a:gd name="T44" fmla="*/ 46 w 634"/>
                <a:gd name="T45" fmla="*/ 523 h 623"/>
                <a:gd name="T46" fmla="*/ 27 w 634"/>
                <a:gd name="T47" fmla="*/ 486 h 623"/>
                <a:gd name="T48" fmla="*/ 13 w 634"/>
                <a:gd name="T49" fmla="*/ 447 h 623"/>
                <a:gd name="T50" fmla="*/ 5 w 634"/>
                <a:gd name="T51" fmla="*/ 408 h 623"/>
                <a:gd name="T52" fmla="*/ 0 w 634"/>
                <a:gd name="T53" fmla="*/ 369 h 623"/>
                <a:gd name="T54" fmla="*/ 1 w 634"/>
                <a:gd name="T55" fmla="*/ 330 h 623"/>
                <a:gd name="T56" fmla="*/ 6 w 634"/>
                <a:gd name="T57" fmla="*/ 290 h 623"/>
                <a:gd name="T58" fmla="*/ 14 w 634"/>
                <a:gd name="T59" fmla="*/ 252 h 623"/>
                <a:gd name="T60" fmla="*/ 28 w 634"/>
                <a:gd name="T61" fmla="*/ 216 h 623"/>
                <a:gd name="T62" fmla="*/ 45 w 634"/>
                <a:gd name="T63" fmla="*/ 180 h 623"/>
                <a:gd name="T64" fmla="*/ 66 w 634"/>
                <a:gd name="T65" fmla="*/ 147 h 623"/>
                <a:gd name="T66" fmla="*/ 90 w 634"/>
                <a:gd name="T67" fmla="*/ 116 h 623"/>
                <a:gd name="T68" fmla="*/ 118 w 634"/>
                <a:gd name="T69" fmla="*/ 88 h 623"/>
                <a:gd name="T70" fmla="*/ 149 w 634"/>
                <a:gd name="T71" fmla="*/ 63 h 623"/>
                <a:gd name="T72" fmla="*/ 184 w 634"/>
                <a:gd name="T73" fmla="*/ 41 h 623"/>
                <a:gd name="T74" fmla="*/ 221 w 634"/>
                <a:gd name="T75" fmla="*/ 24 h 623"/>
                <a:gd name="T76" fmla="*/ 261 w 634"/>
                <a:gd name="T77" fmla="*/ 11 h 623"/>
                <a:gd name="T78" fmla="*/ 304 w 634"/>
                <a:gd name="T79" fmla="*/ 4 h 623"/>
                <a:gd name="T80" fmla="*/ 350 w 634"/>
                <a:gd name="T8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4" h="623">
                  <a:moveTo>
                    <a:pt x="350" y="0"/>
                  </a:moveTo>
                  <a:lnTo>
                    <a:pt x="393" y="4"/>
                  </a:lnTo>
                  <a:lnTo>
                    <a:pt x="435" y="11"/>
                  </a:lnTo>
                  <a:lnTo>
                    <a:pt x="474" y="24"/>
                  </a:lnTo>
                  <a:lnTo>
                    <a:pt x="512" y="40"/>
                  </a:lnTo>
                  <a:lnTo>
                    <a:pt x="547" y="62"/>
                  </a:lnTo>
                  <a:lnTo>
                    <a:pt x="578" y="87"/>
                  </a:lnTo>
                  <a:lnTo>
                    <a:pt x="608" y="115"/>
                  </a:lnTo>
                  <a:lnTo>
                    <a:pt x="634" y="147"/>
                  </a:lnTo>
                  <a:lnTo>
                    <a:pt x="572" y="167"/>
                  </a:lnTo>
                  <a:lnTo>
                    <a:pt x="513" y="193"/>
                  </a:lnTo>
                  <a:lnTo>
                    <a:pt x="456" y="224"/>
                  </a:lnTo>
                  <a:lnTo>
                    <a:pt x="403" y="259"/>
                  </a:lnTo>
                  <a:lnTo>
                    <a:pt x="353" y="299"/>
                  </a:lnTo>
                  <a:lnTo>
                    <a:pt x="307" y="343"/>
                  </a:lnTo>
                  <a:lnTo>
                    <a:pt x="265" y="391"/>
                  </a:lnTo>
                  <a:lnTo>
                    <a:pt x="226" y="444"/>
                  </a:lnTo>
                  <a:lnTo>
                    <a:pt x="191" y="500"/>
                  </a:lnTo>
                  <a:lnTo>
                    <a:pt x="160" y="559"/>
                  </a:lnTo>
                  <a:lnTo>
                    <a:pt x="134" y="623"/>
                  </a:lnTo>
                  <a:lnTo>
                    <a:pt x="100" y="591"/>
                  </a:lnTo>
                  <a:lnTo>
                    <a:pt x="70" y="558"/>
                  </a:lnTo>
                  <a:lnTo>
                    <a:pt x="46" y="523"/>
                  </a:lnTo>
                  <a:lnTo>
                    <a:pt x="27" y="486"/>
                  </a:lnTo>
                  <a:lnTo>
                    <a:pt x="13" y="447"/>
                  </a:lnTo>
                  <a:lnTo>
                    <a:pt x="5" y="408"/>
                  </a:lnTo>
                  <a:lnTo>
                    <a:pt x="0" y="369"/>
                  </a:lnTo>
                  <a:lnTo>
                    <a:pt x="1" y="330"/>
                  </a:lnTo>
                  <a:lnTo>
                    <a:pt x="6" y="290"/>
                  </a:lnTo>
                  <a:lnTo>
                    <a:pt x="14" y="252"/>
                  </a:lnTo>
                  <a:lnTo>
                    <a:pt x="28" y="216"/>
                  </a:lnTo>
                  <a:lnTo>
                    <a:pt x="45" y="180"/>
                  </a:lnTo>
                  <a:lnTo>
                    <a:pt x="66" y="147"/>
                  </a:lnTo>
                  <a:lnTo>
                    <a:pt x="90" y="116"/>
                  </a:lnTo>
                  <a:lnTo>
                    <a:pt x="118" y="88"/>
                  </a:lnTo>
                  <a:lnTo>
                    <a:pt x="149" y="63"/>
                  </a:lnTo>
                  <a:lnTo>
                    <a:pt x="184" y="41"/>
                  </a:lnTo>
                  <a:lnTo>
                    <a:pt x="221" y="24"/>
                  </a:lnTo>
                  <a:lnTo>
                    <a:pt x="261" y="11"/>
                  </a:lnTo>
                  <a:lnTo>
                    <a:pt x="304" y="4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8" name="Freeform 71"/>
            <p:cNvSpPr>
              <a:spLocks/>
            </p:cNvSpPr>
            <p:nvPr/>
          </p:nvSpPr>
          <p:spPr bwMode="auto">
            <a:xfrm>
              <a:off x="1536700" y="5448300"/>
              <a:ext cx="239713" cy="239713"/>
            </a:xfrm>
            <a:custGeom>
              <a:avLst/>
              <a:gdLst>
                <a:gd name="T0" fmla="*/ 1056 w 1657"/>
                <a:gd name="T1" fmla="*/ 2 h 1655"/>
                <a:gd name="T2" fmla="*/ 1100 w 1657"/>
                <a:gd name="T3" fmla="*/ 37 h 1655"/>
                <a:gd name="T4" fmla="*/ 1110 w 1657"/>
                <a:gd name="T5" fmla="*/ 226 h 1655"/>
                <a:gd name="T6" fmla="*/ 1233 w 1657"/>
                <a:gd name="T7" fmla="*/ 277 h 1655"/>
                <a:gd name="T8" fmla="*/ 1374 w 1657"/>
                <a:gd name="T9" fmla="*/ 150 h 1655"/>
                <a:gd name="T10" fmla="*/ 1430 w 1657"/>
                <a:gd name="T11" fmla="*/ 157 h 1655"/>
                <a:gd name="T12" fmla="*/ 1647 w 1657"/>
                <a:gd name="T13" fmla="*/ 374 h 1655"/>
                <a:gd name="T14" fmla="*/ 1655 w 1657"/>
                <a:gd name="T15" fmla="*/ 430 h 1655"/>
                <a:gd name="T16" fmla="*/ 1527 w 1657"/>
                <a:gd name="T17" fmla="*/ 571 h 1655"/>
                <a:gd name="T18" fmla="*/ 1574 w 1657"/>
                <a:gd name="T19" fmla="*/ 681 h 1655"/>
                <a:gd name="T20" fmla="*/ 1411 w 1657"/>
                <a:gd name="T21" fmla="*/ 666 h 1655"/>
                <a:gd name="T22" fmla="*/ 1283 w 1657"/>
                <a:gd name="T23" fmla="*/ 631 h 1655"/>
                <a:gd name="T24" fmla="*/ 1181 w 1657"/>
                <a:gd name="T25" fmla="*/ 527 h 1655"/>
                <a:gd name="T26" fmla="*/ 1052 w 1657"/>
                <a:gd name="T27" fmla="*/ 458 h 1655"/>
                <a:gd name="T28" fmla="*/ 902 w 1657"/>
                <a:gd name="T29" fmla="*/ 433 h 1655"/>
                <a:gd name="T30" fmla="*/ 744 w 1657"/>
                <a:gd name="T31" fmla="*/ 460 h 1655"/>
                <a:gd name="T32" fmla="*/ 609 w 1657"/>
                <a:gd name="T33" fmla="*/ 536 h 1655"/>
                <a:gd name="T34" fmla="*/ 506 w 1657"/>
                <a:gd name="T35" fmla="*/ 650 h 1655"/>
                <a:gd name="T36" fmla="*/ 446 w 1657"/>
                <a:gd name="T37" fmla="*/ 794 h 1655"/>
                <a:gd name="T38" fmla="*/ 437 w 1657"/>
                <a:gd name="T39" fmla="*/ 955 h 1655"/>
                <a:gd name="T40" fmla="*/ 481 w 1657"/>
                <a:gd name="T41" fmla="*/ 1106 h 1655"/>
                <a:gd name="T42" fmla="*/ 570 w 1657"/>
                <a:gd name="T43" fmla="*/ 1230 h 1655"/>
                <a:gd name="T44" fmla="*/ 638 w 1657"/>
                <a:gd name="T45" fmla="*/ 1354 h 1655"/>
                <a:gd name="T46" fmla="*/ 621 w 1657"/>
                <a:gd name="T47" fmla="*/ 1543 h 1655"/>
                <a:gd name="T48" fmla="*/ 571 w 1657"/>
                <a:gd name="T49" fmla="*/ 1526 h 1655"/>
                <a:gd name="T50" fmla="*/ 430 w 1657"/>
                <a:gd name="T51" fmla="*/ 1652 h 1655"/>
                <a:gd name="T52" fmla="*/ 374 w 1657"/>
                <a:gd name="T53" fmla="*/ 1644 h 1655"/>
                <a:gd name="T54" fmla="*/ 157 w 1657"/>
                <a:gd name="T55" fmla="*/ 1428 h 1655"/>
                <a:gd name="T56" fmla="*/ 150 w 1657"/>
                <a:gd name="T57" fmla="*/ 1373 h 1655"/>
                <a:gd name="T58" fmla="*/ 276 w 1657"/>
                <a:gd name="T59" fmla="*/ 1232 h 1655"/>
                <a:gd name="T60" fmla="*/ 73 w 1657"/>
                <a:gd name="T61" fmla="*/ 1109 h 1655"/>
                <a:gd name="T62" fmla="*/ 22 w 1657"/>
                <a:gd name="T63" fmla="*/ 1088 h 1655"/>
                <a:gd name="T64" fmla="*/ 0 w 1657"/>
                <a:gd name="T65" fmla="*/ 1035 h 1655"/>
                <a:gd name="T66" fmla="*/ 10 w 1657"/>
                <a:gd name="T67" fmla="*/ 730 h 1655"/>
                <a:gd name="T68" fmla="*/ 54 w 1657"/>
                <a:gd name="T69" fmla="*/ 696 h 1655"/>
                <a:gd name="T70" fmla="*/ 241 w 1657"/>
                <a:gd name="T71" fmla="*/ 652 h 1655"/>
                <a:gd name="T72" fmla="*/ 169 w 1657"/>
                <a:gd name="T73" fmla="*/ 463 h 1655"/>
                <a:gd name="T74" fmla="*/ 148 w 1657"/>
                <a:gd name="T75" fmla="*/ 411 h 1655"/>
                <a:gd name="T76" fmla="*/ 169 w 1657"/>
                <a:gd name="T77" fmla="*/ 359 h 1655"/>
                <a:gd name="T78" fmla="*/ 393 w 1657"/>
                <a:gd name="T79" fmla="*/ 150 h 1655"/>
                <a:gd name="T80" fmla="*/ 448 w 1657"/>
                <a:gd name="T81" fmla="*/ 157 h 1655"/>
                <a:gd name="T82" fmla="*/ 611 w 1657"/>
                <a:gd name="T83" fmla="*/ 257 h 1655"/>
                <a:gd name="T84" fmla="*/ 694 w 1657"/>
                <a:gd name="T85" fmla="*/ 74 h 1655"/>
                <a:gd name="T86" fmla="*/ 716 w 1657"/>
                <a:gd name="T87" fmla="*/ 22 h 1655"/>
                <a:gd name="T88" fmla="*/ 768 w 1657"/>
                <a:gd name="T8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7" h="1655">
                  <a:moveTo>
                    <a:pt x="768" y="0"/>
                  </a:moveTo>
                  <a:lnTo>
                    <a:pt x="1037" y="0"/>
                  </a:lnTo>
                  <a:lnTo>
                    <a:pt x="1056" y="2"/>
                  </a:lnTo>
                  <a:lnTo>
                    <a:pt x="1073" y="10"/>
                  </a:lnTo>
                  <a:lnTo>
                    <a:pt x="1088" y="22"/>
                  </a:lnTo>
                  <a:lnTo>
                    <a:pt x="1100" y="37"/>
                  </a:lnTo>
                  <a:lnTo>
                    <a:pt x="1108" y="54"/>
                  </a:lnTo>
                  <a:lnTo>
                    <a:pt x="1110" y="74"/>
                  </a:lnTo>
                  <a:lnTo>
                    <a:pt x="1110" y="226"/>
                  </a:lnTo>
                  <a:lnTo>
                    <a:pt x="1152" y="240"/>
                  </a:lnTo>
                  <a:lnTo>
                    <a:pt x="1193" y="257"/>
                  </a:lnTo>
                  <a:lnTo>
                    <a:pt x="1233" y="277"/>
                  </a:lnTo>
                  <a:lnTo>
                    <a:pt x="1341" y="169"/>
                  </a:lnTo>
                  <a:lnTo>
                    <a:pt x="1357" y="157"/>
                  </a:lnTo>
                  <a:lnTo>
                    <a:pt x="1374" y="150"/>
                  </a:lnTo>
                  <a:lnTo>
                    <a:pt x="1394" y="148"/>
                  </a:lnTo>
                  <a:lnTo>
                    <a:pt x="1412" y="150"/>
                  </a:lnTo>
                  <a:lnTo>
                    <a:pt x="1430" y="157"/>
                  </a:lnTo>
                  <a:lnTo>
                    <a:pt x="1445" y="169"/>
                  </a:lnTo>
                  <a:lnTo>
                    <a:pt x="1635" y="359"/>
                  </a:lnTo>
                  <a:lnTo>
                    <a:pt x="1647" y="374"/>
                  </a:lnTo>
                  <a:lnTo>
                    <a:pt x="1655" y="392"/>
                  </a:lnTo>
                  <a:lnTo>
                    <a:pt x="1657" y="410"/>
                  </a:lnTo>
                  <a:lnTo>
                    <a:pt x="1655" y="430"/>
                  </a:lnTo>
                  <a:lnTo>
                    <a:pt x="1647" y="448"/>
                  </a:lnTo>
                  <a:lnTo>
                    <a:pt x="1635" y="463"/>
                  </a:lnTo>
                  <a:lnTo>
                    <a:pt x="1527" y="571"/>
                  </a:lnTo>
                  <a:lnTo>
                    <a:pt x="1545" y="606"/>
                  </a:lnTo>
                  <a:lnTo>
                    <a:pt x="1560" y="643"/>
                  </a:lnTo>
                  <a:lnTo>
                    <a:pt x="1574" y="681"/>
                  </a:lnTo>
                  <a:lnTo>
                    <a:pt x="1517" y="671"/>
                  </a:lnTo>
                  <a:lnTo>
                    <a:pt x="1463" y="667"/>
                  </a:lnTo>
                  <a:lnTo>
                    <a:pt x="1411" y="666"/>
                  </a:lnTo>
                  <a:lnTo>
                    <a:pt x="1360" y="668"/>
                  </a:lnTo>
                  <a:lnTo>
                    <a:pt x="1308" y="672"/>
                  </a:lnTo>
                  <a:lnTo>
                    <a:pt x="1283" y="631"/>
                  </a:lnTo>
                  <a:lnTo>
                    <a:pt x="1252" y="593"/>
                  </a:lnTo>
                  <a:lnTo>
                    <a:pt x="1219" y="558"/>
                  </a:lnTo>
                  <a:lnTo>
                    <a:pt x="1181" y="527"/>
                  </a:lnTo>
                  <a:lnTo>
                    <a:pt x="1141" y="500"/>
                  </a:lnTo>
                  <a:lnTo>
                    <a:pt x="1098" y="476"/>
                  </a:lnTo>
                  <a:lnTo>
                    <a:pt x="1052" y="458"/>
                  </a:lnTo>
                  <a:lnTo>
                    <a:pt x="1004" y="445"/>
                  </a:lnTo>
                  <a:lnTo>
                    <a:pt x="954" y="436"/>
                  </a:lnTo>
                  <a:lnTo>
                    <a:pt x="902" y="433"/>
                  </a:lnTo>
                  <a:lnTo>
                    <a:pt x="848" y="436"/>
                  </a:lnTo>
                  <a:lnTo>
                    <a:pt x="795" y="446"/>
                  </a:lnTo>
                  <a:lnTo>
                    <a:pt x="744" y="460"/>
                  </a:lnTo>
                  <a:lnTo>
                    <a:pt x="696" y="480"/>
                  </a:lnTo>
                  <a:lnTo>
                    <a:pt x="652" y="506"/>
                  </a:lnTo>
                  <a:lnTo>
                    <a:pt x="609" y="536"/>
                  </a:lnTo>
                  <a:lnTo>
                    <a:pt x="571" y="571"/>
                  </a:lnTo>
                  <a:lnTo>
                    <a:pt x="536" y="608"/>
                  </a:lnTo>
                  <a:lnTo>
                    <a:pt x="506" y="650"/>
                  </a:lnTo>
                  <a:lnTo>
                    <a:pt x="481" y="696"/>
                  </a:lnTo>
                  <a:lnTo>
                    <a:pt x="461" y="743"/>
                  </a:lnTo>
                  <a:lnTo>
                    <a:pt x="446" y="794"/>
                  </a:lnTo>
                  <a:lnTo>
                    <a:pt x="437" y="846"/>
                  </a:lnTo>
                  <a:lnTo>
                    <a:pt x="434" y="901"/>
                  </a:lnTo>
                  <a:lnTo>
                    <a:pt x="437" y="955"/>
                  </a:lnTo>
                  <a:lnTo>
                    <a:pt x="446" y="1008"/>
                  </a:lnTo>
                  <a:lnTo>
                    <a:pt x="461" y="1059"/>
                  </a:lnTo>
                  <a:lnTo>
                    <a:pt x="481" y="1106"/>
                  </a:lnTo>
                  <a:lnTo>
                    <a:pt x="506" y="1150"/>
                  </a:lnTo>
                  <a:lnTo>
                    <a:pt x="536" y="1192"/>
                  </a:lnTo>
                  <a:lnTo>
                    <a:pt x="570" y="1230"/>
                  </a:lnTo>
                  <a:lnTo>
                    <a:pt x="608" y="1264"/>
                  </a:lnTo>
                  <a:lnTo>
                    <a:pt x="649" y="1294"/>
                  </a:lnTo>
                  <a:lnTo>
                    <a:pt x="638" y="1354"/>
                  </a:lnTo>
                  <a:lnTo>
                    <a:pt x="629" y="1415"/>
                  </a:lnTo>
                  <a:lnTo>
                    <a:pt x="623" y="1478"/>
                  </a:lnTo>
                  <a:lnTo>
                    <a:pt x="621" y="1543"/>
                  </a:lnTo>
                  <a:lnTo>
                    <a:pt x="621" y="1546"/>
                  </a:lnTo>
                  <a:lnTo>
                    <a:pt x="597" y="1537"/>
                  </a:lnTo>
                  <a:lnTo>
                    <a:pt x="571" y="1526"/>
                  </a:lnTo>
                  <a:lnTo>
                    <a:pt x="464" y="1633"/>
                  </a:lnTo>
                  <a:lnTo>
                    <a:pt x="448" y="1644"/>
                  </a:lnTo>
                  <a:lnTo>
                    <a:pt x="430" y="1652"/>
                  </a:lnTo>
                  <a:lnTo>
                    <a:pt x="411" y="1655"/>
                  </a:lnTo>
                  <a:lnTo>
                    <a:pt x="392" y="1652"/>
                  </a:lnTo>
                  <a:lnTo>
                    <a:pt x="374" y="1644"/>
                  </a:lnTo>
                  <a:lnTo>
                    <a:pt x="359" y="1633"/>
                  </a:lnTo>
                  <a:lnTo>
                    <a:pt x="169" y="1444"/>
                  </a:lnTo>
                  <a:lnTo>
                    <a:pt x="157" y="1428"/>
                  </a:lnTo>
                  <a:lnTo>
                    <a:pt x="150" y="1410"/>
                  </a:lnTo>
                  <a:lnTo>
                    <a:pt x="148" y="1391"/>
                  </a:lnTo>
                  <a:lnTo>
                    <a:pt x="150" y="1373"/>
                  </a:lnTo>
                  <a:lnTo>
                    <a:pt x="157" y="1355"/>
                  </a:lnTo>
                  <a:lnTo>
                    <a:pt x="169" y="1338"/>
                  </a:lnTo>
                  <a:lnTo>
                    <a:pt x="276" y="1232"/>
                  </a:lnTo>
                  <a:lnTo>
                    <a:pt x="248" y="1172"/>
                  </a:lnTo>
                  <a:lnTo>
                    <a:pt x="225" y="1109"/>
                  </a:lnTo>
                  <a:lnTo>
                    <a:pt x="73" y="1109"/>
                  </a:lnTo>
                  <a:lnTo>
                    <a:pt x="54" y="1106"/>
                  </a:lnTo>
                  <a:lnTo>
                    <a:pt x="37" y="1098"/>
                  </a:lnTo>
                  <a:lnTo>
                    <a:pt x="22" y="1088"/>
                  </a:lnTo>
                  <a:lnTo>
                    <a:pt x="10" y="1073"/>
                  </a:lnTo>
                  <a:lnTo>
                    <a:pt x="2" y="1054"/>
                  </a:lnTo>
                  <a:lnTo>
                    <a:pt x="0" y="1035"/>
                  </a:lnTo>
                  <a:lnTo>
                    <a:pt x="0" y="767"/>
                  </a:lnTo>
                  <a:lnTo>
                    <a:pt x="2" y="747"/>
                  </a:lnTo>
                  <a:lnTo>
                    <a:pt x="10" y="730"/>
                  </a:lnTo>
                  <a:lnTo>
                    <a:pt x="22" y="715"/>
                  </a:lnTo>
                  <a:lnTo>
                    <a:pt x="37" y="703"/>
                  </a:lnTo>
                  <a:lnTo>
                    <a:pt x="54" y="696"/>
                  </a:lnTo>
                  <a:lnTo>
                    <a:pt x="73" y="694"/>
                  </a:lnTo>
                  <a:lnTo>
                    <a:pt x="225" y="694"/>
                  </a:lnTo>
                  <a:lnTo>
                    <a:pt x="241" y="652"/>
                  </a:lnTo>
                  <a:lnTo>
                    <a:pt x="257" y="611"/>
                  </a:lnTo>
                  <a:lnTo>
                    <a:pt x="276" y="571"/>
                  </a:lnTo>
                  <a:lnTo>
                    <a:pt x="169" y="463"/>
                  </a:lnTo>
                  <a:lnTo>
                    <a:pt x="157" y="448"/>
                  </a:lnTo>
                  <a:lnTo>
                    <a:pt x="150" y="430"/>
                  </a:lnTo>
                  <a:lnTo>
                    <a:pt x="148" y="411"/>
                  </a:lnTo>
                  <a:lnTo>
                    <a:pt x="150" y="392"/>
                  </a:lnTo>
                  <a:lnTo>
                    <a:pt x="157" y="374"/>
                  </a:lnTo>
                  <a:lnTo>
                    <a:pt x="169" y="359"/>
                  </a:lnTo>
                  <a:lnTo>
                    <a:pt x="359" y="169"/>
                  </a:lnTo>
                  <a:lnTo>
                    <a:pt x="374" y="157"/>
                  </a:lnTo>
                  <a:lnTo>
                    <a:pt x="393" y="150"/>
                  </a:lnTo>
                  <a:lnTo>
                    <a:pt x="411" y="148"/>
                  </a:lnTo>
                  <a:lnTo>
                    <a:pt x="430" y="150"/>
                  </a:lnTo>
                  <a:lnTo>
                    <a:pt x="448" y="157"/>
                  </a:lnTo>
                  <a:lnTo>
                    <a:pt x="464" y="169"/>
                  </a:lnTo>
                  <a:lnTo>
                    <a:pt x="571" y="277"/>
                  </a:lnTo>
                  <a:lnTo>
                    <a:pt x="611" y="257"/>
                  </a:lnTo>
                  <a:lnTo>
                    <a:pt x="652" y="240"/>
                  </a:lnTo>
                  <a:lnTo>
                    <a:pt x="694" y="226"/>
                  </a:lnTo>
                  <a:lnTo>
                    <a:pt x="694" y="74"/>
                  </a:lnTo>
                  <a:lnTo>
                    <a:pt x="697" y="54"/>
                  </a:lnTo>
                  <a:lnTo>
                    <a:pt x="704" y="37"/>
                  </a:lnTo>
                  <a:lnTo>
                    <a:pt x="716" y="22"/>
                  </a:lnTo>
                  <a:lnTo>
                    <a:pt x="730" y="10"/>
                  </a:lnTo>
                  <a:lnTo>
                    <a:pt x="749" y="2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9" name="Freeform 72"/>
            <p:cNvSpPr>
              <a:spLocks/>
            </p:cNvSpPr>
            <p:nvPr/>
          </p:nvSpPr>
          <p:spPr bwMode="auto">
            <a:xfrm>
              <a:off x="1825625" y="5711825"/>
              <a:ext cx="107950" cy="103188"/>
            </a:xfrm>
            <a:custGeom>
              <a:avLst/>
              <a:gdLst>
                <a:gd name="T0" fmla="*/ 365 w 748"/>
                <a:gd name="T1" fmla="*/ 0 h 715"/>
                <a:gd name="T2" fmla="*/ 412 w 748"/>
                <a:gd name="T3" fmla="*/ 3 h 715"/>
                <a:gd name="T4" fmla="*/ 459 w 748"/>
                <a:gd name="T5" fmla="*/ 12 h 715"/>
                <a:gd name="T6" fmla="*/ 503 w 748"/>
                <a:gd name="T7" fmla="*/ 26 h 715"/>
                <a:gd name="T8" fmla="*/ 545 w 748"/>
                <a:gd name="T9" fmla="*/ 45 h 715"/>
                <a:gd name="T10" fmla="*/ 583 w 748"/>
                <a:gd name="T11" fmla="*/ 69 h 715"/>
                <a:gd name="T12" fmla="*/ 618 w 748"/>
                <a:gd name="T13" fmla="*/ 97 h 715"/>
                <a:gd name="T14" fmla="*/ 651 w 748"/>
                <a:gd name="T15" fmla="*/ 128 h 715"/>
                <a:gd name="T16" fmla="*/ 679 w 748"/>
                <a:gd name="T17" fmla="*/ 164 h 715"/>
                <a:gd name="T18" fmla="*/ 702 w 748"/>
                <a:gd name="T19" fmla="*/ 203 h 715"/>
                <a:gd name="T20" fmla="*/ 722 w 748"/>
                <a:gd name="T21" fmla="*/ 245 h 715"/>
                <a:gd name="T22" fmla="*/ 736 w 748"/>
                <a:gd name="T23" fmla="*/ 289 h 715"/>
                <a:gd name="T24" fmla="*/ 744 w 748"/>
                <a:gd name="T25" fmla="*/ 334 h 715"/>
                <a:gd name="T26" fmla="*/ 748 w 748"/>
                <a:gd name="T27" fmla="*/ 382 h 715"/>
                <a:gd name="T28" fmla="*/ 744 w 748"/>
                <a:gd name="T29" fmla="*/ 430 h 715"/>
                <a:gd name="T30" fmla="*/ 736 w 748"/>
                <a:gd name="T31" fmla="*/ 475 h 715"/>
                <a:gd name="T32" fmla="*/ 722 w 748"/>
                <a:gd name="T33" fmla="*/ 518 h 715"/>
                <a:gd name="T34" fmla="*/ 703 w 748"/>
                <a:gd name="T35" fmla="*/ 559 h 715"/>
                <a:gd name="T36" fmla="*/ 680 w 748"/>
                <a:gd name="T37" fmla="*/ 598 h 715"/>
                <a:gd name="T38" fmla="*/ 652 w 748"/>
                <a:gd name="T39" fmla="*/ 632 h 715"/>
                <a:gd name="T40" fmla="*/ 620 w 748"/>
                <a:gd name="T41" fmla="*/ 663 h 715"/>
                <a:gd name="T42" fmla="*/ 585 w 748"/>
                <a:gd name="T43" fmla="*/ 691 h 715"/>
                <a:gd name="T44" fmla="*/ 547 w 748"/>
                <a:gd name="T45" fmla="*/ 715 h 715"/>
                <a:gd name="T46" fmla="*/ 488 w 748"/>
                <a:gd name="T47" fmla="*/ 667 h 715"/>
                <a:gd name="T48" fmla="*/ 426 w 748"/>
                <a:gd name="T49" fmla="*/ 622 h 715"/>
                <a:gd name="T50" fmla="*/ 360 w 748"/>
                <a:gd name="T51" fmla="*/ 582 h 715"/>
                <a:gd name="T52" fmla="*/ 293 w 748"/>
                <a:gd name="T53" fmla="*/ 546 h 715"/>
                <a:gd name="T54" fmla="*/ 223 w 748"/>
                <a:gd name="T55" fmla="*/ 515 h 715"/>
                <a:gd name="T56" fmla="*/ 151 w 748"/>
                <a:gd name="T57" fmla="*/ 488 h 715"/>
                <a:gd name="T58" fmla="*/ 77 w 748"/>
                <a:gd name="T59" fmla="*/ 465 h 715"/>
                <a:gd name="T60" fmla="*/ 0 w 748"/>
                <a:gd name="T61" fmla="*/ 448 h 715"/>
                <a:gd name="T62" fmla="*/ 41 w 748"/>
                <a:gd name="T63" fmla="*/ 377 h 715"/>
                <a:gd name="T64" fmla="*/ 79 w 748"/>
                <a:gd name="T65" fmla="*/ 302 h 715"/>
                <a:gd name="T66" fmla="*/ 111 w 748"/>
                <a:gd name="T67" fmla="*/ 223 h 715"/>
                <a:gd name="T68" fmla="*/ 139 w 748"/>
                <a:gd name="T69" fmla="*/ 142 h 715"/>
                <a:gd name="T70" fmla="*/ 163 w 748"/>
                <a:gd name="T71" fmla="*/ 59 h 715"/>
                <a:gd name="T72" fmla="*/ 200 w 748"/>
                <a:gd name="T73" fmla="*/ 39 h 715"/>
                <a:gd name="T74" fmla="*/ 238 w 748"/>
                <a:gd name="T75" fmla="*/ 23 h 715"/>
                <a:gd name="T76" fmla="*/ 278 w 748"/>
                <a:gd name="T77" fmla="*/ 11 h 715"/>
                <a:gd name="T78" fmla="*/ 320 w 748"/>
                <a:gd name="T79" fmla="*/ 3 h 715"/>
                <a:gd name="T80" fmla="*/ 365 w 748"/>
                <a:gd name="T81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8" h="715">
                  <a:moveTo>
                    <a:pt x="365" y="0"/>
                  </a:moveTo>
                  <a:lnTo>
                    <a:pt x="412" y="3"/>
                  </a:lnTo>
                  <a:lnTo>
                    <a:pt x="459" y="12"/>
                  </a:lnTo>
                  <a:lnTo>
                    <a:pt x="503" y="26"/>
                  </a:lnTo>
                  <a:lnTo>
                    <a:pt x="545" y="45"/>
                  </a:lnTo>
                  <a:lnTo>
                    <a:pt x="583" y="69"/>
                  </a:lnTo>
                  <a:lnTo>
                    <a:pt x="618" y="97"/>
                  </a:lnTo>
                  <a:lnTo>
                    <a:pt x="651" y="128"/>
                  </a:lnTo>
                  <a:lnTo>
                    <a:pt x="679" y="164"/>
                  </a:lnTo>
                  <a:lnTo>
                    <a:pt x="702" y="203"/>
                  </a:lnTo>
                  <a:lnTo>
                    <a:pt x="722" y="245"/>
                  </a:lnTo>
                  <a:lnTo>
                    <a:pt x="736" y="289"/>
                  </a:lnTo>
                  <a:lnTo>
                    <a:pt x="744" y="334"/>
                  </a:lnTo>
                  <a:lnTo>
                    <a:pt x="748" y="382"/>
                  </a:lnTo>
                  <a:lnTo>
                    <a:pt x="744" y="430"/>
                  </a:lnTo>
                  <a:lnTo>
                    <a:pt x="736" y="475"/>
                  </a:lnTo>
                  <a:lnTo>
                    <a:pt x="722" y="518"/>
                  </a:lnTo>
                  <a:lnTo>
                    <a:pt x="703" y="559"/>
                  </a:lnTo>
                  <a:lnTo>
                    <a:pt x="680" y="598"/>
                  </a:lnTo>
                  <a:lnTo>
                    <a:pt x="652" y="632"/>
                  </a:lnTo>
                  <a:lnTo>
                    <a:pt x="620" y="663"/>
                  </a:lnTo>
                  <a:lnTo>
                    <a:pt x="585" y="691"/>
                  </a:lnTo>
                  <a:lnTo>
                    <a:pt x="547" y="715"/>
                  </a:lnTo>
                  <a:lnTo>
                    <a:pt x="488" y="667"/>
                  </a:lnTo>
                  <a:lnTo>
                    <a:pt x="426" y="622"/>
                  </a:lnTo>
                  <a:lnTo>
                    <a:pt x="360" y="582"/>
                  </a:lnTo>
                  <a:lnTo>
                    <a:pt x="293" y="546"/>
                  </a:lnTo>
                  <a:lnTo>
                    <a:pt x="223" y="515"/>
                  </a:lnTo>
                  <a:lnTo>
                    <a:pt x="151" y="488"/>
                  </a:lnTo>
                  <a:lnTo>
                    <a:pt x="77" y="465"/>
                  </a:lnTo>
                  <a:lnTo>
                    <a:pt x="0" y="448"/>
                  </a:lnTo>
                  <a:lnTo>
                    <a:pt x="41" y="377"/>
                  </a:lnTo>
                  <a:lnTo>
                    <a:pt x="79" y="302"/>
                  </a:lnTo>
                  <a:lnTo>
                    <a:pt x="111" y="223"/>
                  </a:lnTo>
                  <a:lnTo>
                    <a:pt x="139" y="142"/>
                  </a:lnTo>
                  <a:lnTo>
                    <a:pt x="163" y="59"/>
                  </a:lnTo>
                  <a:lnTo>
                    <a:pt x="200" y="39"/>
                  </a:lnTo>
                  <a:lnTo>
                    <a:pt x="238" y="23"/>
                  </a:lnTo>
                  <a:lnTo>
                    <a:pt x="278" y="11"/>
                  </a:lnTo>
                  <a:lnTo>
                    <a:pt x="320" y="3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90" name="Freeform 73"/>
            <p:cNvSpPr>
              <a:spLocks/>
            </p:cNvSpPr>
            <p:nvPr/>
          </p:nvSpPr>
          <p:spPr bwMode="auto">
            <a:xfrm>
              <a:off x="1849438" y="5627688"/>
              <a:ext cx="169863" cy="257175"/>
            </a:xfrm>
            <a:custGeom>
              <a:avLst/>
              <a:gdLst>
                <a:gd name="T0" fmla="*/ 340 w 1170"/>
                <a:gd name="T1" fmla="*/ 0 h 1785"/>
                <a:gd name="T2" fmla="*/ 381 w 1170"/>
                <a:gd name="T3" fmla="*/ 11 h 1785"/>
                <a:gd name="T4" fmla="*/ 409 w 1170"/>
                <a:gd name="T5" fmla="*/ 40 h 1785"/>
                <a:gd name="T6" fmla="*/ 420 w 1170"/>
                <a:gd name="T7" fmla="*/ 80 h 1785"/>
                <a:gd name="T8" fmla="*/ 465 w 1170"/>
                <a:gd name="T9" fmla="*/ 259 h 1785"/>
                <a:gd name="T10" fmla="*/ 553 w 1170"/>
                <a:gd name="T11" fmla="*/ 298 h 1785"/>
                <a:gd name="T12" fmla="*/ 687 w 1170"/>
                <a:gd name="T13" fmla="*/ 169 h 1785"/>
                <a:gd name="T14" fmla="*/ 725 w 1170"/>
                <a:gd name="T15" fmla="*/ 160 h 1785"/>
                <a:gd name="T16" fmla="*/ 765 w 1170"/>
                <a:gd name="T17" fmla="*/ 169 h 1785"/>
                <a:gd name="T18" fmla="*/ 986 w 1170"/>
                <a:gd name="T19" fmla="*/ 387 h 1785"/>
                <a:gd name="T20" fmla="*/ 1008 w 1170"/>
                <a:gd name="T21" fmla="*/ 422 h 1785"/>
                <a:gd name="T22" fmla="*/ 1008 w 1170"/>
                <a:gd name="T23" fmla="*/ 464 h 1785"/>
                <a:gd name="T24" fmla="*/ 986 w 1170"/>
                <a:gd name="T25" fmla="*/ 500 h 1785"/>
                <a:gd name="T26" fmla="*/ 891 w 1170"/>
                <a:gd name="T27" fmla="*/ 658 h 1785"/>
                <a:gd name="T28" fmla="*/ 926 w 1170"/>
                <a:gd name="T29" fmla="*/ 747 h 1785"/>
                <a:gd name="T30" fmla="*/ 1112 w 1170"/>
                <a:gd name="T31" fmla="*/ 751 h 1785"/>
                <a:gd name="T32" fmla="*/ 1146 w 1170"/>
                <a:gd name="T33" fmla="*/ 771 h 1785"/>
                <a:gd name="T34" fmla="*/ 1167 w 1170"/>
                <a:gd name="T35" fmla="*/ 807 h 1785"/>
                <a:gd name="T36" fmla="*/ 1170 w 1170"/>
                <a:gd name="T37" fmla="*/ 1117 h 1785"/>
                <a:gd name="T38" fmla="*/ 1159 w 1170"/>
                <a:gd name="T39" fmla="*/ 1157 h 1785"/>
                <a:gd name="T40" fmla="*/ 1130 w 1170"/>
                <a:gd name="T41" fmla="*/ 1186 h 1785"/>
                <a:gd name="T42" fmla="*/ 1090 w 1170"/>
                <a:gd name="T43" fmla="*/ 1196 h 1785"/>
                <a:gd name="T44" fmla="*/ 910 w 1170"/>
                <a:gd name="T45" fmla="*/ 1242 h 1785"/>
                <a:gd name="T46" fmla="*/ 871 w 1170"/>
                <a:gd name="T47" fmla="*/ 1329 h 1785"/>
                <a:gd name="T48" fmla="*/ 999 w 1170"/>
                <a:gd name="T49" fmla="*/ 1461 h 1785"/>
                <a:gd name="T50" fmla="*/ 1010 w 1170"/>
                <a:gd name="T51" fmla="*/ 1501 h 1785"/>
                <a:gd name="T52" fmla="*/ 999 w 1170"/>
                <a:gd name="T53" fmla="*/ 1541 h 1785"/>
                <a:gd name="T54" fmla="*/ 783 w 1170"/>
                <a:gd name="T55" fmla="*/ 1762 h 1785"/>
                <a:gd name="T56" fmla="*/ 746 w 1170"/>
                <a:gd name="T57" fmla="*/ 1782 h 1785"/>
                <a:gd name="T58" fmla="*/ 712 w 1170"/>
                <a:gd name="T59" fmla="*/ 1783 h 1785"/>
                <a:gd name="T60" fmla="*/ 671 w 1170"/>
                <a:gd name="T61" fmla="*/ 1708 h 1785"/>
                <a:gd name="T62" fmla="*/ 601 w 1170"/>
                <a:gd name="T63" fmla="*/ 1572 h 1785"/>
                <a:gd name="T64" fmla="*/ 515 w 1170"/>
                <a:gd name="T65" fmla="*/ 1449 h 1785"/>
                <a:gd name="T66" fmla="*/ 511 w 1170"/>
                <a:gd name="T67" fmla="*/ 1360 h 1785"/>
                <a:gd name="T68" fmla="*/ 587 w 1170"/>
                <a:gd name="T69" fmla="*/ 1282 h 1785"/>
                <a:gd name="T70" fmla="*/ 647 w 1170"/>
                <a:gd name="T71" fmla="*/ 1191 h 1785"/>
                <a:gd name="T72" fmla="*/ 684 w 1170"/>
                <a:gd name="T73" fmla="*/ 1085 h 1785"/>
                <a:gd name="T74" fmla="*/ 697 w 1170"/>
                <a:gd name="T75" fmla="*/ 972 h 1785"/>
                <a:gd name="T76" fmla="*/ 684 w 1170"/>
                <a:gd name="T77" fmla="*/ 857 h 1785"/>
                <a:gd name="T78" fmla="*/ 647 w 1170"/>
                <a:gd name="T79" fmla="*/ 753 h 1785"/>
                <a:gd name="T80" fmla="*/ 587 w 1170"/>
                <a:gd name="T81" fmla="*/ 659 h 1785"/>
                <a:gd name="T82" fmla="*/ 510 w 1170"/>
                <a:gd name="T83" fmla="*/ 582 h 1785"/>
                <a:gd name="T84" fmla="*/ 416 w 1170"/>
                <a:gd name="T85" fmla="*/ 522 h 1785"/>
                <a:gd name="T86" fmla="*/ 310 w 1170"/>
                <a:gd name="T87" fmla="*/ 485 h 1785"/>
                <a:gd name="T88" fmla="*/ 196 w 1170"/>
                <a:gd name="T89" fmla="*/ 472 h 1785"/>
                <a:gd name="T90" fmla="*/ 107 w 1170"/>
                <a:gd name="T91" fmla="*/ 480 h 1785"/>
                <a:gd name="T92" fmla="*/ 24 w 1170"/>
                <a:gd name="T93" fmla="*/ 504 h 1785"/>
                <a:gd name="T94" fmla="*/ 37 w 1170"/>
                <a:gd name="T95" fmla="*/ 373 h 1785"/>
                <a:gd name="T96" fmla="*/ 36 w 1170"/>
                <a:gd name="T97" fmla="*/ 231 h 1785"/>
                <a:gd name="T98" fmla="*/ 17 w 1170"/>
                <a:gd name="T99" fmla="*/ 87 h 1785"/>
                <a:gd name="T100" fmla="*/ 16 w 1170"/>
                <a:gd name="T101" fmla="*/ 9 h 1785"/>
                <a:gd name="T102" fmla="*/ 51 w 1170"/>
                <a:gd name="T10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0" h="1785">
                  <a:moveTo>
                    <a:pt x="51" y="0"/>
                  </a:moveTo>
                  <a:lnTo>
                    <a:pt x="340" y="0"/>
                  </a:lnTo>
                  <a:lnTo>
                    <a:pt x="362" y="2"/>
                  </a:lnTo>
                  <a:lnTo>
                    <a:pt x="381" y="11"/>
                  </a:lnTo>
                  <a:lnTo>
                    <a:pt x="396" y="24"/>
                  </a:lnTo>
                  <a:lnTo>
                    <a:pt x="409" y="40"/>
                  </a:lnTo>
                  <a:lnTo>
                    <a:pt x="417" y="58"/>
                  </a:lnTo>
                  <a:lnTo>
                    <a:pt x="420" y="80"/>
                  </a:lnTo>
                  <a:lnTo>
                    <a:pt x="420" y="243"/>
                  </a:lnTo>
                  <a:lnTo>
                    <a:pt x="465" y="259"/>
                  </a:lnTo>
                  <a:lnTo>
                    <a:pt x="510" y="278"/>
                  </a:lnTo>
                  <a:lnTo>
                    <a:pt x="553" y="298"/>
                  </a:lnTo>
                  <a:lnTo>
                    <a:pt x="669" y="182"/>
                  </a:lnTo>
                  <a:lnTo>
                    <a:pt x="687" y="169"/>
                  </a:lnTo>
                  <a:lnTo>
                    <a:pt x="706" y="162"/>
                  </a:lnTo>
                  <a:lnTo>
                    <a:pt x="725" y="160"/>
                  </a:lnTo>
                  <a:lnTo>
                    <a:pt x="746" y="162"/>
                  </a:lnTo>
                  <a:lnTo>
                    <a:pt x="765" y="169"/>
                  </a:lnTo>
                  <a:lnTo>
                    <a:pt x="783" y="182"/>
                  </a:lnTo>
                  <a:lnTo>
                    <a:pt x="986" y="387"/>
                  </a:lnTo>
                  <a:lnTo>
                    <a:pt x="999" y="403"/>
                  </a:lnTo>
                  <a:lnTo>
                    <a:pt x="1008" y="422"/>
                  </a:lnTo>
                  <a:lnTo>
                    <a:pt x="1010" y="443"/>
                  </a:lnTo>
                  <a:lnTo>
                    <a:pt x="1008" y="464"/>
                  </a:lnTo>
                  <a:lnTo>
                    <a:pt x="999" y="483"/>
                  </a:lnTo>
                  <a:lnTo>
                    <a:pt x="986" y="500"/>
                  </a:lnTo>
                  <a:lnTo>
                    <a:pt x="871" y="615"/>
                  </a:lnTo>
                  <a:lnTo>
                    <a:pt x="891" y="658"/>
                  </a:lnTo>
                  <a:lnTo>
                    <a:pt x="910" y="702"/>
                  </a:lnTo>
                  <a:lnTo>
                    <a:pt x="926" y="747"/>
                  </a:lnTo>
                  <a:lnTo>
                    <a:pt x="1090" y="747"/>
                  </a:lnTo>
                  <a:lnTo>
                    <a:pt x="1112" y="751"/>
                  </a:lnTo>
                  <a:lnTo>
                    <a:pt x="1130" y="759"/>
                  </a:lnTo>
                  <a:lnTo>
                    <a:pt x="1146" y="771"/>
                  </a:lnTo>
                  <a:lnTo>
                    <a:pt x="1159" y="787"/>
                  </a:lnTo>
                  <a:lnTo>
                    <a:pt x="1167" y="807"/>
                  </a:lnTo>
                  <a:lnTo>
                    <a:pt x="1170" y="828"/>
                  </a:lnTo>
                  <a:lnTo>
                    <a:pt x="1170" y="1117"/>
                  </a:lnTo>
                  <a:lnTo>
                    <a:pt x="1168" y="1137"/>
                  </a:lnTo>
                  <a:lnTo>
                    <a:pt x="1159" y="1157"/>
                  </a:lnTo>
                  <a:lnTo>
                    <a:pt x="1146" y="1173"/>
                  </a:lnTo>
                  <a:lnTo>
                    <a:pt x="1130" y="1186"/>
                  </a:lnTo>
                  <a:lnTo>
                    <a:pt x="1110" y="1193"/>
                  </a:lnTo>
                  <a:lnTo>
                    <a:pt x="1090" y="1196"/>
                  </a:lnTo>
                  <a:lnTo>
                    <a:pt x="926" y="1196"/>
                  </a:lnTo>
                  <a:lnTo>
                    <a:pt x="910" y="1242"/>
                  </a:lnTo>
                  <a:lnTo>
                    <a:pt x="891" y="1286"/>
                  </a:lnTo>
                  <a:lnTo>
                    <a:pt x="871" y="1329"/>
                  </a:lnTo>
                  <a:lnTo>
                    <a:pt x="987" y="1445"/>
                  </a:lnTo>
                  <a:lnTo>
                    <a:pt x="999" y="1461"/>
                  </a:lnTo>
                  <a:lnTo>
                    <a:pt x="1008" y="1481"/>
                  </a:lnTo>
                  <a:lnTo>
                    <a:pt x="1010" y="1501"/>
                  </a:lnTo>
                  <a:lnTo>
                    <a:pt x="1008" y="1521"/>
                  </a:lnTo>
                  <a:lnTo>
                    <a:pt x="999" y="1541"/>
                  </a:lnTo>
                  <a:lnTo>
                    <a:pt x="987" y="1557"/>
                  </a:lnTo>
                  <a:lnTo>
                    <a:pt x="783" y="1762"/>
                  </a:lnTo>
                  <a:lnTo>
                    <a:pt x="765" y="1775"/>
                  </a:lnTo>
                  <a:lnTo>
                    <a:pt x="746" y="1782"/>
                  </a:lnTo>
                  <a:lnTo>
                    <a:pt x="725" y="1785"/>
                  </a:lnTo>
                  <a:lnTo>
                    <a:pt x="712" y="1783"/>
                  </a:lnTo>
                  <a:lnTo>
                    <a:pt x="699" y="1780"/>
                  </a:lnTo>
                  <a:lnTo>
                    <a:pt x="671" y="1708"/>
                  </a:lnTo>
                  <a:lnTo>
                    <a:pt x="638" y="1639"/>
                  </a:lnTo>
                  <a:lnTo>
                    <a:pt x="601" y="1572"/>
                  </a:lnTo>
                  <a:lnTo>
                    <a:pt x="560" y="1509"/>
                  </a:lnTo>
                  <a:lnTo>
                    <a:pt x="515" y="1449"/>
                  </a:lnTo>
                  <a:lnTo>
                    <a:pt x="466" y="1392"/>
                  </a:lnTo>
                  <a:lnTo>
                    <a:pt x="511" y="1360"/>
                  </a:lnTo>
                  <a:lnTo>
                    <a:pt x="552" y="1323"/>
                  </a:lnTo>
                  <a:lnTo>
                    <a:pt x="587" y="1282"/>
                  </a:lnTo>
                  <a:lnTo>
                    <a:pt x="620" y="1238"/>
                  </a:lnTo>
                  <a:lnTo>
                    <a:pt x="647" y="1191"/>
                  </a:lnTo>
                  <a:lnTo>
                    <a:pt x="668" y="1139"/>
                  </a:lnTo>
                  <a:lnTo>
                    <a:pt x="684" y="1085"/>
                  </a:lnTo>
                  <a:lnTo>
                    <a:pt x="694" y="1029"/>
                  </a:lnTo>
                  <a:lnTo>
                    <a:pt x="697" y="972"/>
                  </a:lnTo>
                  <a:lnTo>
                    <a:pt x="694" y="914"/>
                  </a:lnTo>
                  <a:lnTo>
                    <a:pt x="684" y="857"/>
                  </a:lnTo>
                  <a:lnTo>
                    <a:pt x="668" y="803"/>
                  </a:lnTo>
                  <a:lnTo>
                    <a:pt x="647" y="753"/>
                  </a:lnTo>
                  <a:lnTo>
                    <a:pt x="619" y="704"/>
                  </a:lnTo>
                  <a:lnTo>
                    <a:pt x="587" y="659"/>
                  </a:lnTo>
                  <a:lnTo>
                    <a:pt x="551" y="618"/>
                  </a:lnTo>
                  <a:lnTo>
                    <a:pt x="510" y="582"/>
                  </a:lnTo>
                  <a:lnTo>
                    <a:pt x="464" y="549"/>
                  </a:lnTo>
                  <a:lnTo>
                    <a:pt x="416" y="522"/>
                  </a:lnTo>
                  <a:lnTo>
                    <a:pt x="365" y="501"/>
                  </a:lnTo>
                  <a:lnTo>
                    <a:pt x="310" y="485"/>
                  </a:lnTo>
                  <a:lnTo>
                    <a:pt x="254" y="475"/>
                  </a:lnTo>
                  <a:lnTo>
                    <a:pt x="196" y="472"/>
                  </a:lnTo>
                  <a:lnTo>
                    <a:pt x="150" y="474"/>
                  </a:lnTo>
                  <a:lnTo>
                    <a:pt x="107" y="480"/>
                  </a:lnTo>
                  <a:lnTo>
                    <a:pt x="65" y="490"/>
                  </a:lnTo>
                  <a:lnTo>
                    <a:pt x="24" y="504"/>
                  </a:lnTo>
                  <a:lnTo>
                    <a:pt x="32" y="438"/>
                  </a:lnTo>
                  <a:lnTo>
                    <a:pt x="37" y="373"/>
                  </a:lnTo>
                  <a:lnTo>
                    <a:pt x="38" y="307"/>
                  </a:lnTo>
                  <a:lnTo>
                    <a:pt x="36" y="231"/>
                  </a:lnTo>
                  <a:lnTo>
                    <a:pt x="28" y="157"/>
                  </a:lnTo>
                  <a:lnTo>
                    <a:pt x="17" y="87"/>
                  </a:lnTo>
                  <a:lnTo>
                    <a:pt x="0" y="20"/>
                  </a:lnTo>
                  <a:lnTo>
                    <a:pt x="16" y="9"/>
                  </a:lnTo>
                  <a:lnTo>
                    <a:pt x="33" y="2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91" name="Freeform 74"/>
            <p:cNvSpPr>
              <a:spLocks/>
            </p:cNvSpPr>
            <p:nvPr/>
          </p:nvSpPr>
          <p:spPr bwMode="auto">
            <a:xfrm>
              <a:off x="1543050" y="5800725"/>
              <a:ext cx="395288" cy="158750"/>
            </a:xfrm>
            <a:custGeom>
              <a:avLst/>
              <a:gdLst>
                <a:gd name="T0" fmla="*/ 953 w 2741"/>
                <a:gd name="T1" fmla="*/ 43 h 1101"/>
                <a:gd name="T2" fmla="*/ 1046 w 2741"/>
                <a:gd name="T3" fmla="*/ 116 h 1101"/>
                <a:gd name="T4" fmla="*/ 1147 w 2741"/>
                <a:gd name="T5" fmla="*/ 172 h 1101"/>
                <a:gd name="T6" fmla="*/ 1255 w 2741"/>
                <a:gd name="T7" fmla="*/ 207 h 1101"/>
                <a:gd name="T8" fmla="*/ 1370 w 2741"/>
                <a:gd name="T9" fmla="*/ 218 h 1101"/>
                <a:gd name="T10" fmla="*/ 1486 w 2741"/>
                <a:gd name="T11" fmla="*/ 207 h 1101"/>
                <a:gd name="T12" fmla="*/ 1595 w 2741"/>
                <a:gd name="T13" fmla="*/ 172 h 1101"/>
                <a:gd name="T14" fmla="*/ 1695 w 2741"/>
                <a:gd name="T15" fmla="*/ 116 h 1101"/>
                <a:gd name="T16" fmla="*/ 1789 w 2741"/>
                <a:gd name="T17" fmla="*/ 43 h 1101"/>
                <a:gd name="T18" fmla="*/ 1906 w 2741"/>
                <a:gd name="T19" fmla="*/ 9 h 1101"/>
                <a:gd name="T20" fmla="*/ 2052 w 2741"/>
                <a:gd name="T21" fmla="*/ 45 h 1101"/>
                <a:gd name="T22" fmla="*/ 2188 w 2741"/>
                <a:gd name="T23" fmla="*/ 102 h 1101"/>
                <a:gd name="T24" fmla="*/ 2313 w 2741"/>
                <a:gd name="T25" fmla="*/ 179 h 1101"/>
                <a:gd name="T26" fmla="*/ 2425 w 2741"/>
                <a:gd name="T27" fmla="*/ 273 h 1101"/>
                <a:gd name="T28" fmla="*/ 2522 w 2741"/>
                <a:gd name="T29" fmla="*/ 384 h 1101"/>
                <a:gd name="T30" fmla="*/ 2602 w 2741"/>
                <a:gd name="T31" fmla="*/ 509 h 1101"/>
                <a:gd name="T32" fmla="*/ 2663 w 2741"/>
                <a:gd name="T33" fmla="*/ 649 h 1101"/>
                <a:gd name="T34" fmla="*/ 2738 w 2741"/>
                <a:gd name="T35" fmla="*/ 881 h 1101"/>
                <a:gd name="T36" fmla="*/ 2739 w 2741"/>
                <a:gd name="T37" fmla="*/ 940 h 1101"/>
                <a:gd name="T38" fmla="*/ 2721 w 2741"/>
                <a:gd name="T39" fmla="*/ 997 h 1101"/>
                <a:gd name="T40" fmla="*/ 2686 w 2741"/>
                <a:gd name="T41" fmla="*/ 1045 h 1101"/>
                <a:gd name="T42" fmla="*/ 2638 w 2741"/>
                <a:gd name="T43" fmla="*/ 1081 h 1101"/>
                <a:gd name="T44" fmla="*/ 2582 w 2741"/>
                <a:gd name="T45" fmla="*/ 1099 h 1101"/>
                <a:gd name="T46" fmla="*/ 190 w 2741"/>
                <a:gd name="T47" fmla="*/ 1101 h 1101"/>
                <a:gd name="T48" fmla="*/ 131 w 2741"/>
                <a:gd name="T49" fmla="*/ 1093 h 1101"/>
                <a:gd name="T50" fmla="*/ 78 w 2741"/>
                <a:gd name="T51" fmla="*/ 1065 h 1101"/>
                <a:gd name="T52" fmla="*/ 36 w 2741"/>
                <a:gd name="T53" fmla="*/ 1023 h 1101"/>
                <a:gd name="T54" fmla="*/ 9 w 2741"/>
                <a:gd name="T55" fmla="*/ 969 h 1101"/>
                <a:gd name="T56" fmla="*/ 0 w 2741"/>
                <a:gd name="T57" fmla="*/ 910 h 1101"/>
                <a:gd name="T58" fmla="*/ 10 w 2741"/>
                <a:gd name="T59" fmla="*/ 850 h 1101"/>
                <a:gd name="T60" fmla="*/ 106 w 2741"/>
                <a:gd name="T61" fmla="*/ 578 h 1101"/>
                <a:gd name="T62" fmla="*/ 176 w 2741"/>
                <a:gd name="T63" fmla="*/ 444 h 1101"/>
                <a:gd name="T64" fmla="*/ 265 w 2741"/>
                <a:gd name="T65" fmla="*/ 326 h 1101"/>
                <a:gd name="T66" fmla="*/ 370 w 2741"/>
                <a:gd name="T67" fmla="*/ 224 h 1101"/>
                <a:gd name="T68" fmla="*/ 489 w 2741"/>
                <a:gd name="T69" fmla="*/ 139 h 1101"/>
                <a:gd name="T70" fmla="*/ 619 w 2741"/>
                <a:gd name="T71" fmla="*/ 72 h 1101"/>
                <a:gd name="T72" fmla="*/ 761 w 2741"/>
                <a:gd name="T73" fmla="*/ 25 h 1101"/>
                <a:gd name="T74" fmla="*/ 910 w 2741"/>
                <a:gd name="T75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1" h="1101">
                  <a:moveTo>
                    <a:pt x="910" y="0"/>
                  </a:moveTo>
                  <a:lnTo>
                    <a:pt x="953" y="43"/>
                  </a:lnTo>
                  <a:lnTo>
                    <a:pt x="998" y="82"/>
                  </a:lnTo>
                  <a:lnTo>
                    <a:pt x="1046" y="116"/>
                  </a:lnTo>
                  <a:lnTo>
                    <a:pt x="1095" y="146"/>
                  </a:lnTo>
                  <a:lnTo>
                    <a:pt x="1147" y="172"/>
                  </a:lnTo>
                  <a:lnTo>
                    <a:pt x="1200" y="191"/>
                  </a:lnTo>
                  <a:lnTo>
                    <a:pt x="1255" y="207"/>
                  </a:lnTo>
                  <a:lnTo>
                    <a:pt x="1312" y="216"/>
                  </a:lnTo>
                  <a:lnTo>
                    <a:pt x="1370" y="218"/>
                  </a:lnTo>
                  <a:lnTo>
                    <a:pt x="1429" y="216"/>
                  </a:lnTo>
                  <a:lnTo>
                    <a:pt x="1486" y="207"/>
                  </a:lnTo>
                  <a:lnTo>
                    <a:pt x="1541" y="191"/>
                  </a:lnTo>
                  <a:lnTo>
                    <a:pt x="1595" y="172"/>
                  </a:lnTo>
                  <a:lnTo>
                    <a:pt x="1645" y="146"/>
                  </a:lnTo>
                  <a:lnTo>
                    <a:pt x="1695" y="116"/>
                  </a:lnTo>
                  <a:lnTo>
                    <a:pt x="1744" y="82"/>
                  </a:lnTo>
                  <a:lnTo>
                    <a:pt x="1789" y="43"/>
                  </a:lnTo>
                  <a:lnTo>
                    <a:pt x="1832" y="0"/>
                  </a:lnTo>
                  <a:lnTo>
                    <a:pt x="1906" y="9"/>
                  </a:lnTo>
                  <a:lnTo>
                    <a:pt x="1980" y="25"/>
                  </a:lnTo>
                  <a:lnTo>
                    <a:pt x="2052" y="45"/>
                  </a:lnTo>
                  <a:lnTo>
                    <a:pt x="2121" y="72"/>
                  </a:lnTo>
                  <a:lnTo>
                    <a:pt x="2188" y="102"/>
                  </a:lnTo>
                  <a:lnTo>
                    <a:pt x="2252" y="139"/>
                  </a:lnTo>
                  <a:lnTo>
                    <a:pt x="2313" y="179"/>
                  </a:lnTo>
                  <a:lnTo>
                    <a:pt x="2371" y="224"/>
                  </a:lnTo>
                  <a:lnTo>
                    <a:pt x="2425" y="273"/>
                  </a:lnTo>
                  <a:lnTo>
                    <a:pt x="2476" y="326"/>
                  </a:lnTo>
                  <a:lnTo>
                    <a:pt x="2522" y="384"/>
                  </a:lnTo>
                  <a:lnTo>
                    <a:pt x="2564" y="444"/>
                  </a:lnTo>
                  <a:lnTo>
                    <a:pt x="2602" y="509"/>
                  </a:lnTo>
                  <a:lnTo>
                    <a:pt x="2635" y="578"/>
                  </a:lnTo>
                  <a:lnTo>
                    <a:pt x="2663" y="649"/>
                  </a:lnTo>
                  <a:lnTo>
                    <a:pt x="2731" y="850"/>
                  </a:lnTo>
                  <a:lnTo>
                    <a:pt x="2738" y="881"/>
                  </a:lnTo>
                  <a:lnTo>
                    <a:pt x="2741" y="910"/>
                  </a:lnTo>
                  <a:lnTo>
                    <a:pt x="2739" y="940"/>
                  </a:lnTo>
                  <a:lnTo>
                    <a:pt x="2733" y="969"/>
                  </a:lnTo>
                  <a:lnTo>
                    <a:pt x="2721" y="997"/>
                  </a:lnTo>
                  <a:lnTo>
                    <a:pt x="2706" y="1023"/>
                  </a:lnTo>
                  <a:lnTo>
                    <a:pt x="2686" y="1045"/>
                  </a:lnTo>
                  <a:lnTo>
                    <a:pt x="2664" y="1065"/>
                  </a:lnTo>
                  <a:lnTo>
                    <a:pt x="2638" y="1081"/>
                  </a:lnTo>
                  <a:lnTo>
                    <a:pt x="2611" y="1093"/>
                  </a:lnTo>
                  <a:lnTo>
                    <a:pt x="2582" y="1099"/>
                  </a:lnTo>
                  <a:lnTo>
                    <a:pt x="2550" y="1101"/>
                  </a:lnTo>
                  <a:lnTo>
                    <a:pt x="190" y="1101"/>
                  </a:lnTo>
                  <a:lnTo>
                    <a:pt x="160" y="1099"/>
                  </a:lnTo>
                  <a:lnTo>
                    <a:pt x="131" y="1093"/>
                  </a:lnTo>
                  <a:lnTo>
                    <a:pt x="103" y="1081"/>
                  </a:lnTo>
                  <a:lnTo>
                    <a:pt x="78" y="1065"/>
                  </a:lnTo>
                  <a:lnTo>
                    <a:pt x="55" y="1045"/>
                  </a:lnTo>
                  <a:lnTo>
                    <a:pt x="36" y="1023"/>
                  </a:lnTo>
                  <a:lnTo>
                    <a:pt x="20" y="997"/>
                  </a:lnTo>
                  <a:lnTo>
                    <a:pt x="9" y="969"/>
                  </a:lnTo>
                  <a:lnTo>
                    <a:pt x="1" y="940"/>
                  </a:lnTo>
                  <a:lnTo>
                    <a:pt x="0" y="910"/>
                  </a:lnTo>
                  <a:lnTo>
                    <a:pt x="2" y="881"/>
                  </a:lnTo>
                  <a:lnTo>
                    <a:pt x="10" y="850"/>
                  </a:lnTo>
                  <a:lnTo>
                    <a:pt x="78" y="649"/>
                  </a:lnTo>
                  <a:lnTo>
                    <a:pt x="106" y="578"/>
                  </a:lnTo>
                  <a:lnTo>
                    <a:pt x="138" y="510"/>
                  </a:lnTo>
                  <a:lnTo>
                    <a:pt x="176" y="444"/>
                  </a:lnTo>
                  <a:lnTo>
                    <a:pt x="218" y="384"/>
                  </a:lnTo>
                  <a:lnTo>
                    <a:pt x="265" y="326"/>
                  </a:lnTo>
                  <a:lnTo>
                    <a:pt x="315" y="273"/>
                  </a:lnTo>
                  <a:lnTo>
                    <a:pt x="370" y="224"/>
                  </a:lnTo>
                  <a:lnTo>
                    <a:pt x="427" y="179"/>
                  </a:lnTo>
                  <a:lnTo>
                    <a:pt x="489" y="139"/>
                  </a:lnTo>
                  <a:lnTo>
                    <a:pt x="553" y="102"/>
                  </a:lnTo>
                  <a:lnTo>
                    <a:pt x="619" y="72"/>
                  </a:lnTo>
                  <a:lnTo>
                    <a:pt x="690" y="45"/>
                  </a:lnTo>
                  <a:lnTo>
                    <a:pt x="761" y="25"/>
                  </a:lnTo>
                  <a:lnTo>
                    <a:pt x="834" y="9"/>
                  </a:lnTo>
                  <a:lnTo>
                    <a:pt x="9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92" name="Freeform 75"/>
            <p:cNvSpPr>
              <a:spLocks/>
            </p:cNvSpPr>
            <p:nvPr/>
          </p:nvSpPr>
          <p:spPr bwMode="auto">
            <a:xfrm>
              <a:off x="1652588" y="5570538"/>
              <a:ext cx="177800" cy="236538"/>
            </a:xfrm>
            <a:custGeom>
              <a:avLst/>
              <a:gdLst>
                <a:gd name="T0" fmla="*/ 639 w 1231"/>
                <a:gd name="T1" fmla="*/ 0 h 1640"/>
                <a:gd name="T2" fmla="*/ 733 w 1231"/>
                <a:gd name="T3" fmla="*/ 11 h 1640"/>
                <a:gd name="T4" fmla="*/ 825 w 1231"/>
                <a:gd name="T5" fmla="*/ 37 h 1640"/>
                <a:gd name="T6" fmla="*/ 912 w 1231"/>
                <a:gd name="T7" fmla="*/ 77 h 1640"/>
                <a:gd name="T8" fmla="*/ 993 w 1231"/>
                <a:gd name="T9" fmla="*/ 133 h 1640"/>
                <a:gd name="T10" fmla="*/ 1065 w 1231"/>
                <a:gd name="T11" fmla="*/ 203 h 1640"/>
                <a:gd name="T12" fmla="*/ 1127 w 1231"/>
                <a:gd name="T13" fmla="*/ 289 h 1640"/>
                <a:gd name="T14" fmla="*/ 1175 w 1231"/>
                <a:gd name="T15" fmla="*/ 389 h 1640"/>
                <a:gd name="T16" fmla="*/ 1211 w 1231"/>
                <a:gd name="T17" fmla="*/ 503 h 1640"/>
                <a:gd name="T18" fmla="*/ 1229 w 1231"/>
                <a:gd name="T19" fmla="*/ 633 h 1640"/>
                <a:gd name="T20" fmla="*/ 1229 w 1231"/>
                <a:gd name="T21" fmla="*/ 771 h 1640"/>
                <a:gd name="T22" fmla="*/ 1213 w 1231"/>
                <a:gd name="T23" fmla="*/ 907 h 1640"/>
                <a:gd name="T24" fmla="*/ 1183 w 1231"/>
                <a:gd name="T25" fmla="*/ 1040 h 1640"/>
                <a:gd name="T26" fmla="*/ 1138 w 1231"/>
                <a:gd name="T27" fmla="*/ 1167 h 1640"/>
                <a:gd name="T28" fmla="*/ 1083 w 1231"/>
                <a:gd name="T29" fmla="*/ 1285 h 1640"/>
                <a:gd name="T30" fmla="*/ 1017 w 1231"/>
                <a:gd name="T31" fmla="*/ 1392 h 1640"/>
                <a:gd name="T32" fmla="*/ 940 w 1231"/>
                <a:gd name="T33" fmla="*/ 1484 h 1640"/>
                <a:gd name="T34" fmla="*/ 855 w 1231"/>
                <a:gd name="T35" fmla="*/ 1557 h 1640"/>
                <a:gd name="T36" fmla="*/ 763 w 1231"/>
                <a:gd name="T37" fmla="*/ 1608 h 1640"/>
                <a:gd name="T38" fmla="*/ 666 w 1231"/>
                <a:gd name="T39" fmla="*/ 1636 h 1640"/>
                <a:gd name="T40" fmla="*/ 565 w 1231"/>
                <a:gd name="T41" fmla="*/ 1636 h 1640"/>
                <a:gd name="T42" fmla="*/ 467 w 1231"/>
                <a:gd name="T43" fmla="*/ 1608 h 1640"/>
                <a:gd name="T44" fmla="*/ 376 w 1231"/>
                <a:gd name="T45" fmla="*/ 1557 h 1640"/>
                <a:gd name="T46" fmla="*/ 292 w 1231"/>
                <a:gd name="T47" fmla="*/ 1484 h 1640"/>
                <a:gd name="T48" fmla="*/ 215 w 1231"/>
                <a:gd name="T49" fmla="*/ 1392 h 1640"/>
                <a:gd name="T50" fmla="*/ 148 w 1231"/>
                <a:gd name="T51" fmla="*/ 1285 h 1640"/>
                <a:gd name="T52" fmla="*/ 92 w 1231"/>
                <a:gd name="T53" fmla="*/ 1167 h 1640"/>
                <a:gd name="T54" fmla="*/ 48 w 1231"/>
                <a:gd name="T55" fmla="*/ 1040 h 1640"/>
                <a:gd name="T56" fmla="*/ 18 w 1231"/>
                <a:gd name="T57" fmla="*/ 907 h 1640"/>
                <a:gd name="T58" fmla="*/ 1 w 1231"/>
                <a:gd name="T59" fmla="*/ 771 h 1640"/>
                <a:gd name="T60" fmla="*/ 3 w 1231"/>
                <a:gd name="T61" fmla="*/ 632 h 1640"/>
                <a:gd name="T62" fmla="*/ 21 w 1231"/>
                <a:gd name="T63" fmla="*/ 503 h 1640"/>
                <a:gd name="T64" fmla="*/ 55 w 1231"/>
                <a:gd name="T65" fmla="*/ 389 h 1640"/>
                <a:gd name="T66" fmla="*/ 105 w 1231"/>
                <a:gd name="T67" fmla="*/ 289 h 1640"/>
                <a:gd name="T68" fmla="*/ 167 w 1231"/>
                <a:gd name="T69" fmla="*/ 203 h 1640"/>
                <a:gd name="T70" fmla="*/ 239 w 1231"/>
                <a:gd name="T71" fmla="*/ 132 h 1640"/>
                <a:gd name="T72" fmla="*/ 319 w 1231"/>
                <a:gd name="T73" fmla="*/ 77 h 1640"/>
                <a:gd name="T74" fmla="*/ 406 w 1231"/>
                <a:gd name="T75" fmla="*/ 37 h 1640"/>
                <a:gd name="T76" fmla="*/ 498 w 1231"/>
                <a:gd name="T77" fmla="*/ 11 h 1640"/>
                <a:gd name="T78" fmla="*/ 592 w 1231"/>
                <a:gd name="T79" fmla="*/ 0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1" h="1640">
                  <a:moveTo>
                    <a:pt x="592" y="0"/>
                  </a:moveTo>
                  <a:lnTo>
                    <a:pt x="639" y="0"/>
                  </a:lnTo>
                  <a:lnTo>
                    <a:pt x="686" y="3"/>
                  </a:lnTo>
                  <a:lnTo>
                    <a:pt x="733" y="11"/>
                  </a:lnTo>
                  <a:lnTo>
                    <a:pt x="779" y="23"/>
                  </a:lnTo>
                  <a:lnTo>
                    <a:pt x="825" y="37"/>
                  </a:lnTo>
                  <a:lnTo>
                    <a:pt x="869" y="56"/>
                  </a:lnTo>
                  <a:lnTo>
                    <a:pt x="912" y="77"/>
                  </a:lnTo>
                  <a:lnTo>
                    <a:pt x="953" y="103"/>
                  </a:lnTo>
                  <a:lnTo>
                    <a:pt x="993" y="133"/>
                  </a:lnTo>
                  <a:lnTo>
                    <a:pt x="1029" y="167"/>
                  </a:lnTo>
                  <a:lnTo>
                    <a:pt x="1065" y="203"/>
                  </a:lnTo>
                  <a:lnTo>
                    <a:pt x="1097" y="244"/>
                  </a:lnTo>
                  <a:lnTo>
                    <a:pt x="1127" y="289"/>
                  </a:lnTo>
                  <a:lnTo>
                    <a:pt x="1152" y="337"/>
                  </a:lnTo>
                  <a:lnTo>
                    <a:pt x="1175" y="389"/>
                  </a:lnTo>
                  <a:lnTo>
                    <a:pt x="1195" y="444"/>
                  </a:lnTo>
                  <a:lnTo>
                    <a:pt x="1211" y="503"/>
                  </a:lnTo>
                  <a:lnTo>
                    <a:pt x="1222" y="566"/>
                  </a:lnTo>
                  <a:lnTo>
                    <a:pt x="1229" y="633"/>
                  </a:lnTo>
                  <a:lnTo>
                    <a:pt x="1231" y="703"/>
                  </a:lnTo>
                  <a:lnTo>
                    <a:pt x="1229" y="771"/>
                  </a:lnTo>
                  <a:lnTo>
                    <a:pt x="1223" y="839"/>
                  </a:lnTo>
                  <a:lnTo>
                    <a:pt x="1213" y="907"/>
                  </a:lnTo>
                  <a:lnTo>
                    <a:pt x="1200" y="974"/>
                  </a:lnTo>
                  <a:lnTo>
                    <a:pt x="1183" y="1040"/>
                  </a:lnTo>
                  <a:lnTo>
                    <a:pt x="1162" y="1105"/>
                  </a:lnTo>
                  <a:lnTo>
                    <a:pt x="1138" y="1167"/>
                  </a:lnTo>
                  <a:lnTo>
                    <a:pt x="1113" y="1228"/>
                  </a:lnTo>
                  <a:lnTo>
                    <a:pt x="1083" y="1285"/>
                  </a:lnTo>
                  <a:lnTo>
                    <a:pt x="1051" y="1340"/>
                  </a:lnTo>
                  <a:lnTo>
                    <a:pt x="1017" y="1392"/>
                  </a:lnTo>
                  <a:lnTo>
                    <a:pt x="979" y="1441"/>
                  </a:lnTo>
                  <a:lnTo>
                    <a:pt x="940" y="1484"/>
                  </a:lnTo>
                  <a:lnTo>
                    <a:pt x="898" y="1523"/>
                  </a:lnTo>
                  <a:lnTo>
                    <a:pt x="855" y="1557"/>
                  </a:lnTo>
                  <a:lnTo>
                    <a:pt x="811" y="1586"/>
                  </a:lnTo>
                  <a:lnTo>
                    <a:pt x="763" y="1608"/>
                  </a:lnTo>
                  <a:lnTo>
                    <a:pt x="716" y="1626"/>
                  </a:lnTo>
                  <a:lnTo>
                    <a:pt x="666" y="1636"/>
                  </a:lnTo>
                  <a:lnTo>
                    <a:pt x="615" y="1640"/>
                  </a:lnTo>
                  <a:lnTo>
                    <a:pt x="565" y="1636"/>
                  </a:lnTo>
                  <a:lnTo>
                    <a:pt x="516" y="1626"/>
                  </a:lnTo>
                  <a:lnTo>
                    <a:pt x="467" y="1608"/>
                  </a:lnTo>
                  <a:lnTo>
                    <a:pt x="421" y="1586"/>
                  </a:lnTo>
                  <a:lnTo>
                    <a:pt x="376" y="1557"/>
                  </a:lnTo>
                  <a:lnTo>
                    <a:pt x="333" y="1523"/>
                  </a:lnTo>
                  <a:lnTo>
                    <a:pt x="292" y="1484"/>
                  </a:lnTo>
                  <a:lnTo>
                    <a:pt x="252" y="1441"/>
                  </a:lnTo>
                  <a:lnTo>
                    <a:pt x="215" y="1392"/>
                  </a:lnTo>
                  <a:lnTo>
                    <a:pt x="181" y="1340"/>
                  </a:lnTo>
                  <a:lnTo>
                    <a:pt x="148" y="1285"/>
                  </a:lnTo>
                  <a:lnTo>
                    <a:pt x="119" y="1228"/>
                  </a:lnTo>
                  <a:lnTo>
                    <a:pt x="92" y="1167"/>
                  </a:lnTo>
                  <a:lnTo>
                    <a:pt x="68" y="1105"/>
                  </a:lnTo>
                  <a:lnTo>
                    <a:pt x="48" y="1040"/>
                  </a:lnTo>
                  <a:lnTo>
                    <a:pt x="32" y="974"/>
                  </a:lnTo>
                  <a:lnTo>
                    <a:pt x="18" y="907"/>
                  </a:lnTo>
                  <a:lnTo>
                    <a:pt x="8" y="839"/>
                  </a:lnTo>
                  <a:lnTo>
                    <a:pt x="1" y="771"/>
                  </a:lnTo>
                  <a:lnTo>
                    <a:pt x="0" y="703"/>
                  </a:lnTo>
                  <a:lnTo>
                    <a:pt x="3" y="632"/>
                  </a:lnTo>
                  <a:lnTo>
                    <a:pt x="9" y="566"/>
                  </a:lnTo>
                  <a:lnTo>
                    <a:pt x="21" y="503"/>
                  </a:lnTo>
                  <a:lnTo>
                    <a:pt x="36" y="444"/>
                  </a:lnTo>
                  <a:lnTo>
                    <a:pt x="55" y="389"/>
                  </a:lnTo>
                  <a:lnTo>
                    <a:pt x="78" y="336"/>
                  </a:lnTo>
                  <a:lnTo>
                    <a:pt x="105" y="289"/>
                  </a:lnTo>
                  <a:lnTo>
                    <a:pt x="134" y="243"/>
                  </a:lnTo>
                  <a:lnTo>
                    <a:pt x="167" y="203"/>
                  </a:lnTo>
                  <a:lnTo>
                    <a:pt x="201" y="166"/>
                  </a:lnTo>
                  <a:lnTo>
                    <a:pt x="239" y="132"/>
                  </a:lnTo>
                  <a:lnTo>
                    <a:pt x="278" y="103"/>
                  </a:lnTo>
                  <a:lnTo>
                    <a:pt x="319" y="77"/>
                  </a:lnTo>
                  <a:lnTo>
                    <a:pt x="362" y="55"/>
                  </a:lnTo>
                  <a:lnTo>
                    <a:pt x="406" y="37"/>
                  </a:lnTo>
                  <a:lnTo>
                    <a:pt x="451" y="21"/>
                  </a:lnTo>
                  <a:lnTo>
                    <a:pt x="498" y="11"/>
                  </a:lnTo>
                  <a:lnTo>
                    <a:pt x="545" y="3"/>
                  </a:lnTo>
                  <a:lnTo>
                    <a:pt x="5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</p:grpSp>
      <p:sp>
        <p:nvSpPr>
          <p:cNvPr id="75" name="Oval 2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79400" y="2491573"/>
            <a:ext cx="1636466" cy="108337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100" b="1" dirty="0" smtClean="0"/>
              <a:t>Small/medium OEMs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5127" y="3072568"/>
            <a:ext cx="745012" cy="372782"/>
            <a:chOff x="10764051" y="3973203"/>
            <a:chExt cx="701179" cy="456409"/>
          </a:xfrm>
          <a:solidFill>
            <a:schemeClr val="bg1"/>
          </a:solidFill>
        </p:grpSpPr>
        <p:sp>
          <p:nvSpPr>
            <p:cNvPr id="77" name="Freeform 76"/>
            <p:cNvSpPr>
              <a:spLocks/>
            </p:cNvSpPr>
            <p:nvPr/>
          </p:nvSpPr>
          <p:spPr bwMode="auto">
            <a:xfrm flipH="1">
              <a:off x="11247642" y="4244820"/>
              <a:ext cx="217588" cy="111878"/>
            </a:xfrm>
            <a:custGeom>
              <a:avLst/>
              <a:gdLst>
                <a:gd name="connsiteX0" fmla="*/ 76683 w 217588"/>
                <a:gd name="connsiteY0" fmla="*/ 0 h 111878"/>
                <a:gd name="connsiteX1" fmla="*/ 75911 w 217588"/>
                <a:gd name="connsiteY1" fmla="*/ 192 h 111878"/>
                <a:gd name="connsiteX2" fmla="*/ 75349 w 217588"/>
                <a:gd name="connsiteY2" fmla="*/ 415 h 111878"/>
                <a:gd name="connsiteX3" fmla="*/ 75419 w 217588"/>
                <a:gd name="connsiteY3" fmla="*/ 0 h 111878"/>
                <a:gd name="connsiteX4" fmla="*/ 74646 w 217588"/>
                <a:gd name="connsiteY4" fmla="*/ 192 h 111878"/>
                <a:gd name="connsiteX5" fmla="*/ 72715 w 217588"/>
                <a:gd name="connsiteY5" fmla="*/ 958 h 111878"/>
                <a:gd name="connsiteX6" fmla="*/ 70204 w 217588"/>
                <a:gd name="connsiteY6" fmla="*/ 1916 h 111878"/>
                <a:gd name="connsiteX7" fmla="*/ 66727 w 217588"/>
                <a:gd name="connsiteY7" fmla="*/ 2874 h 111878"/>
                <a:gd name="connsiteX8" fmla="*/ 62670 w 217588"/>
                <a:gd name="connsiteY8" fmla="*/ 4215 h 111878"/>
                <a:gd name="connsiteX9" fmla="*/ 58421 w 217588"/>
                <a:gd name="connsiteY9" fmla="*/ 5556 h 111878"/>
                <a:gd name="connsiteX10" fmla="*/ 53785 w 217588"/>
                <a:gd name="connsiteY10" fmla="*/ 7089 h 111878"/>
                <a:gd name="connsiteX11" fmla="*/ 49343 w 217588"/>
                <a:gd name="connsiteY11" fmla="*/ 8429 h 111878"/>
                <a:gd name="connsiteX12" fmla="*/ 44707 w 217588"/>
                <a:gd name="connsiteY12" fmla="*/ 10154 h 111878"/>
                <a:gd name="connsiteX13" fmla="*/ 40651 w 217588"/>
                <a:gd name="connsiteY13" fmla="*/ 11495 h 111878"/>
                <a:gd name="connsiteX14" fmla="*/ 36981 w 217588"/>
                <a:gd name="connsiteY14" fmla="*/ 12836 h 111878"/>
                <a:gd name="connsiteX15" fmla="*/ 37075 w 217588"/>
                <a:gd name="connsiteY15" fmla="*/ 13155 h 111878"/>
                <a:gd name="connsiteX16" fmla="*/ 36893 w 217588"/>
                <a:gd name="connsiteY16" fmla="*/ 13219 h 111878"/>
                <a:gd name="connsiteX17" fmla="*/ 34189 w 217588"/>
                <a:gd name="connsiteY17" fmla="*/ 14177 h 111878"/>
                <a:gd name="connsiteX18" fmla="*/ 31678 w 217588"/>
                <a:gd name="connsiteY18" fmla="*/ 15135 h 111878"/>
                <a:gd name="connsiteX19" fmla="*/ 30712 w 217588"/>
                <a:gd name="connsiteY19" fmla="*/ 15518 h 111878"/>
                <a:gd name="connsiteX20" fmla="*/ 24338 w 217588"/>
                <a:gd name="connsiteY20" fmla="*/ 19158 h 111878"/>
                <a:gd name="connsiteX21" fmla="*/ 19316 w 217588"/>
                <a:gd name="connsiteY21" fmla="*/ 22989 h 111878"/>
                <a:gd name="connsiteX22" fmla="*/ 14680 w 217588"/>
                <a:gd name="connsiteY22" fmla="*/ 27204 h 111878"/>
                <a:gd name="connsiteX23" fmla="*/ 10623 w 217588"/>
                <a:gd name="connsiteY23" fmla="*/ 31801 h 111878"/>
                <a:gd name="connsiteX24" fmla="*/ 7340 w 217588"/>
                <a:gd name="connsiteY24" fmla="*/ 36974 h 111878"/>
                <a:gd name="connsiteX25" fmla="*/ 4442 w 217588"/>
                <a:gd name="connsiteY25" fmla="*/ 42338 h 111878"/>
                <a:gd name="connsiteX26" fmla="*/ 2897 w 217588"/>
                <a:gd name="connsiteY26" fmla="*/ 48468 h 111878"/>
                <a:gd name="connsiteX27" fmla="*/ 2511 w 217588"/>
                <a:gd name="connsiteY27" fmla="*/ 49426 h 111878"/>
                <a:gd name="connsiteX28" fmla="*/ 2125 w 217588"/>
                <a:gd name="connsiteY28" fmla="*/ 51150 h 111878"/>
                <a:gd name="connsiteX29" fmla="*/ 1931 w 217588"/>
                <a:gd name="connsiteY29" fmla="*/ 53066 h 111878"/>
                <a:gd name="connsiteX30" fmla="*/ 1545 w 217588"/>
                <a:gd name="connsiteY30" fmla="*/ 54982 h 111878"/>
                <a:gd name="connsiteX31" fmla="*/ 1159 w 217588"/>
                <a:gd name="connsiteY31" fmla="*/ 56322 h 111878"/>
                <a:gd name="connsiteX32" fmla="*/ 1159 w 217588"/>
                <a:gd name="connsiteY32" fmla="*/ 56897 h 111878"/>
                <a:gd name="connsiteX33" fmla="*/ 386 w 217588"/>
                <a:gd name="connsiteY33" fmla="*/ 63411 h 111878"/>
                <a:gd name="connsiteX34" fmla="*/ 386 w 217588"/>
                <a:gd name="connsiteY34" fmla="*/ 64177 h 111878"/>
                <a:gd name="connsiteX35" fmla="*/ 193 w 217588"/>
                <a:gd name="connsiteY35" fmla="*/ 65901 h 111878"/>
                <a:gd name="connsiteX36" fmla="*/ 193 w 217588"/>
                <a:gd name="connsiteY36" fmla="*/ 68200 h 111878"/>
                <a:gd name="connsiteX37" fmla="*/ 193 w 217588"/>
                <a:gd name="connsiteY37" fmla="*/ 70499 h 111878"/>
                <a:gd name="connsiteX38" fmla="*/ 0 w 217588"/>
                <a:gd name="connsiteY38" fmla="*/ 72989 h 111878"/>
                <a:gd name="connsiteX39" fmla="*/ 0 w 217588"/>
                <a:gd name="connsiteY39" fmla="*/ 74714 h 111878"/>
                <a:gd name="connsiteX40" fmla="*/ 0 w 217588"/>
                <a:gd name="connsiteY40" fmla="*/ 75288 h 111878"/>
                <a:gd name="connsiteX41" fmla="*/ 0 w 217588"/>
                <a:gd name="connsiteY41" fmla="*/ 75863 h 111878"/>
                <a:gd name="connsiteX42" fmla="*/ 0 w 217588"/>
                <a:gd name="connsiteY42" fmla="*/ 77204 h 111878"/>
                <a:gd name="connsiteX43" fmla="*/ 0 w 217588"/>
                <a:gd name="connsiteY43" fmla="*/ 79120 h 111878"/>
                <a:gd name="connsiteX44" fmla="*/ 0 w 217588"/>
                <a:gd name="connsiteY44" fmla="*/ 80844 h 111878"/>
                <a:gd name="connsiteX45" fmla="*/ 193 w 217588"/>
                <a:gd name="connsiteY45" fmla="*/ 81993 h 111878"/>
                <a:gd name="connsiteX46" fmla="*/ 580 w 217588"/>
                <a:gd name="connsiteY46" fmla="*/ 87357 h 111878"/>
                <a:gd name="connsiteX47" fmla="*/ 1931 w 217588"/>
                <a:gd name="connsiteY47" fmla="*/ 92338 h 111878"/>
                <a:gd name="connsiteX48" fmla="*/ 4056 w 217588"/>
                <a:gd name="connsiteY48" fmla="*/ 97319 h 111878"/>
                <a:gd name="connsiteX49" fmla="*/ 7340 w 217588"/>
                <a:gd name="connsiteY49" fmla="*/ 101725 h 111878"/>
                <a:gd name="connsiteX50" fmla="*/ 11590 w 217588"/>
                <a:gd name="connsiteY50" fmla="*/ 105365 h 111878"/>
                <a:gd name="connsiteX51" fmla="*/ 16225 w 217588"/>
                <a:gd name="connsiteY51" fmla="*/ 108238 h 111878"/>
                <a:gd name="connsiteX52" fmla="*/ 21247 w 217588"/>
                <a:gd name="connsiteY52" fmla="*/ 110346 h 111878"/>
                <a:gd name="connsiteX53" fmla="*/ 26463 w 217588"/>
                <a:gd name="connsiteY53" fmla="*/ 111304 h 111878"/>
                <a:gd name="connsiteX54" fmla="*/ 31871 w 217588"/>
                <a:gd name="connsiteY54" fmla="*/ 111878 h 111878"/>
                <a:gd name="connsiteX55" fmla="*/ 48377 w 217588"/>
                <a:gd name="connsiteY55" fmla="*/ 111878 h 111878"/>
                <a:gd name="connsiteX56" fmla="*/ 130177 w 217588"/>
                <a:gd name="connsiteY56" fmla="*/ 111878 h 111878"/>
                <a:gd name="connsiteX57" fmla="*/ 132028 w 217588"/>
                <a:gd name="connsiteY57" fmla="*/ 105554 h 111878"/>
                <a:gd name="connsiteX58" fmla="*/ 135021 w 217588"/>
                <a:gd name="connsiteY58" fmla="*/ 94306 h 111878"/>
                <a:gd name="connsiteX59" fmla="*/ 138013 w 217588"/>
                <a:gd name="connsiteY59" fmla="*/ 83740 h 111878"/>
                <a:gd name="connsiteX60" fmla="*/ 139449 w 217588"/>
                <a:gd name="connsiteY60" fmla="*/ 78834 h 111878"/>
                <a:gd name="connsiteX61" fmla="*/ 135877 w 217588"/>
                <a:gd name="connsiteY61" fmla="*/ 82376 h 111878"/>
                <a:gd name="connsiteX62" fmla="*/ 131628 w 217588"/>
                <a:gd name="connsiteY62" fmla="*/ 86208 h 111878"/>
                <a:gd name="connsiteX63" fmla="*/ 128880 w 217588"/>
                <a:gd name="connsiteY63" fmla="*/ 88328 h 111878"/>
                <a:gd name="connsiteX64" fmla="*/ 126131 w 217588"/>
                <a:gd name="connsiteY64" fmla="*/ 86208 h 111878"/>
                <a:gd name="connsiteX65" fmla="*/ 121882 w 217588"/>
                <a:gd name="connsiteY65" fmla="*/ 82376 h 111878"/>
                <a:gd name="connsiteX66" fmla="*/ 117439 w 217588"/>
                <a:gd name="connsiteY66" fmla="*/ 77970 h 111878"/>
                <a:gd name="connsiteX67" fmla="*/ 112996 w 217588"/>
                <a:gd name="connsiteY67" fmla="*/ 72798 h 111878"/>
                <a:gd name="connsiteX68" fmla="*/ 108168 w 217588"/>
                <a:gd name="connsiteY68" fmla="*/ 66859 h 111878"/>
                <a:gd name="connsiteX69" fmla="*/ 103339 w 217588"/>
                <a:gd name="connsiteY69" fmla="*/ 60729 h 111878"/>
                <a:gd name="connsiteX70" fmla="*/ 98510 w 217588"/>
                <a:gd name="connsiteY70" fmla="*/ 54215 h 111878"/>
                <a:gd name="connsiteX71" fmla="*/ 94067 w 217588"/>
                <a:gd name="connsiteY71" fmla="*/ 47510 h 111878"/>
                <a:gd name="connsiteX72" fmla="*/ 89818 w 217588"/>
                <a:gd name="connsiteY72" fmla="*/ 40997 h 111878"/>
                <a:gd name="connsiteX73" fmla="*/ 85955 w 217588"/>
                <a:gd name="connsiteY73" fmla="*/ 34483 h 111878"/>
                <a:gd name="connsiteX74" fmla="*/ 84853 w 217588"/>
                <a:gd name="connsiteY74" fmla="*/ 34756 h 111878"/>
                <a:gd name="connsiteX75" fmla="*/ 84691 w 217588"/>
                <a:gd name="connsiteY75" fmla="*/ 34483 h 111878"/>
                <a:gd name="connsiteX76" fmla="*/ 80827 w 217588"/>
                <a:gd name="connsiteY76" fmla="*/ 35441 h 111878"/>
                <a:gd name="connsiteX77" fmla="*/ 76964 w 217588"/>
                <a:gd name="connsiteY77" fmla="*/ 36974 h 111878"/>
                <a:gd name="connsiteX78" fmla="*/ 73681 w 217588"/>
                <a:gd name="connsiteY78" fmla="*/ 39081 h 111878"/>
                <a:gd name="connsiteX79" fmla="*/ 70397 w 217588"/>
                <a:gd name="connsiteY79" fmla="*/ 41188 h 111878"/>
                <a:gd name="connsiteX80" fmla="*/ 67306 w 217588"/>
                <a:gd name="connsiteY80" fmla="*/ 43487 h 111878"/>
                <a:gd name="connsiteX81" fmla="*/ 64602 w 217588"/>
                <a:gd name="connsiteY81" fmla="*/ 45977 h 111878"/>
                <a:gd name="connsiteX82" fmla="*/ 62478 w 217588"/>
                <a:gd name="connsiteY82" fmla="*/ 48085 h 111878"/>
                <a:gd name="connsiteX83" fmla="*/ 61125 w 217588"/>
                <a:gd name="connsiteY83" fmla="*/ 49809 h 111878"/>
                <a:gd name="connsiteX84" fmla="*/ 60652 w 217588"/>
                <a:gd name="connsiteY84" fmla="*/ 50144 h 111878"/>
                <a:gd name="connsiteX85" fmla="*/ 59492 w 217588"/>
                <a:gd name="connsiteY85" fmla="*/ 44062 h 111878"/>
                <a:gd name="connsiteX86" fmla="*/ 58913 w 217588"/>
                <a:gd name="connsiteY86" fmla="*/ 37357 h 111878"/>
                <a:gd name="connsiteX87" fmla="*/ 59492 w 217588"/>
                <a:gd name="connsiteY87" fmla="*/ 31418 h 111878"/>
                <a:gd name="connsiteX88" fmla="*/ 60651 w 217588"/>
                <a:gd name="connsiteY88" fmla="*/ 26054 h 111878"/>
                <a:gd name="connsiteX89" fmla="*/ 62197 w 217588"/>
                <a:gd name="connsiteY89" fmla="*/ 21265 h 111878"/>
                <a:gd name="connsiteX90" fmla="*/ 64514 w 217588"/>
                <a:gd name="connsiteY90" fmla="*/ 17242 h 111878"/>
                <a:gd name="connsiteX91" fmla="*/ 67025 w 217588"/>
                <a:gd name="connsiteY91" fmla="*/ 13410 h 111878"/>
                <a:gd name="connsiteX92" fmla="*/ 69730 w 217588"/>
                <a:gd name="connsiteY92" fmla="*/ 10537 h 111878"/>
                <a:gd name="connsiteX93" fmla="*/ 72048 w 217588"/>
                <a:gd name="connsiteY93" fmla="*/ 8046 h 111878"/>
                <a:gd name="connsiteX94" fmla="*/ 74173 w 217588"/>
                <a:gd name="connsiteY94" fmla="*/ 6131 h 111878"/>
                <a:gd name="connsiteX95" fmla="*/ 76104 w 217588"/>
                <a:gd name="connsiteY95" fmla="*/ 4598 h 111878"/>
                <a:gd name="connsiteX96" fmla="*/ 182340 w 217588"/>
                <a:gd name="connsiteY96" fmla="*/ 0 h 111878"/>
                <a:gd name="connsiteX97" fmla="*/ 182410 w 217588"/>
                <a:gd name="connsiteY97" fmla="*/ 415 h 111878"/>
                <a:gd name="connsiteX98" fmla="*/ 181848 w 217588"/>
                <a:gd name="connsiteY98" fmla="*/ 192 h 111878"/>
                <a:gd name="connsiteX99" fmla="*/ 181076 w 217588"/>
                <a:gd name="connsiteY99" fmla="*/ 0 h 111878"/>
                <a:gd name="connsiteX100" fmla="*/ 181655 w 217588"/>
                <a:gd name="connsiteY100" fmla="*/ 4598 h 111878"/>
                <a:gd name="connsiteX101" fmla="*/ 183586 w 217588"/>
                <a:gd name="connsiteY101" fmla="*/ 6131 h 111878"/>
                <a:gd name="connsiteX102" fmla="*/ 185711 w 217588"/>
                <a:gd name="connsiteY102" fmla="*/ 8046 h 111878"/>
                <a:gd name="connsiteX103" fmla="*/ 188029 w 217588"/>
                <a:gd name="connsiteY103" fmla="*/ 10537 h 111878"/>
                <a:gd name="connsiteX104" fmla="*/ 190734 w 217588"/>
                <a:gd name="connsiteY104" fmla="*/ 13410 h 111878"/>
                <a:gd name="connsiteX105" fmla="*/ 193245 w 217588"/>
                <a:gd name="connsiteY105" fmla="*/ 17242 h 111878"/>
                <a:gd name="connsiteX106" fmla="*/ 195562 w 217588"/>
                <a:gd name="connsiteY106" fmla="*/ 21265 h 111878"/>
                <a:gd name="connsiteX107" fmla="*/ 195645 w 217588"/>
                <a:gd name="connsiteY107" fmla="*/ 21521 h 111878"/>
                <a:gd name="connsiteX108" fmla="*/ 197565 w 217588"/>
                <a:gd name="connsiteY108" fmla="*/ 20688 h 111878"/>
                <a:gd name="connsiteX109" fmla="*/ 203250 w 217588"/>
                <a:gd name="connsiteY109" fmla="*/ 17961 h 111878"/>
                <a:gd name="connsiteX110" fmla="*/ 208338 w 217588"/>
                <a:gd name="connsiteY110" fmla="*/ 15916 h 111878"/>
                <a:gd name="connsiteX111" fmla="*/ 211929 w 217588"/>
                <a:gd name="connsiteY111" fmla="*/ 13872 h 111878"/>
                <a:gd name="connsiteX112" fmla="*/ 214622 w 217588"/>
                <a:gd name="connsiteY112" fmla="*/ 12849 h 111878"/>
                <a:gd name="connsiteX113" fmla="*/ 215819 w 217588"/>
                <a:gd name="connsiteY113" fmla="*/ 12507 h 111878"/>
                <a:gd name="connsiteX114" fmla="*/ 217588 w 217588"/>
                <a:gd name="connsiteY114" fmla="*/ 11670 h 111878"/>
                <a:gd name="connsiteX115" fmla="*/ 217108 w 217588"/>
                <a:gd name="connsiteY115" fmla="*/ 11495 h 111878"/>
                <a:gd name="connsiteX116" fmla="*/ 213052 w 217588"/>
                <a:gd name="connsiteY116" fmla="*/ 10154 h 111878"/>
                <a:gd name="connsiteX117" fmla="*/ 208416 w 217588"/>
                <a:gd name="connsiteY117" fmla="*/ 8429 h 111878"/>
                <a:gd name="connsiteX118" fmla="*/ 203974 w 217588"/>
                <a:gd name="connsiteY118" fmla="*/ 7089 h 111878"/>
                <a:gd name="connsiteX119" fmla="*/ 199338 w 217588"/>
                <a:gd name="connsiteY119" fmla="*/ 5556 h 111878"/>
                <a:gd name="connsiteX120" fmla="*/ 195089 w 217588"/>
                <a:gd name="connsiteY120" fmla="*/ 4215 h 111878"/>
                <a:gd name="connsiteX121" fmla="*/ 191032 w 217588"/>
                <a:gd name="connsiteY121" fmla="*/ 2874 h 111878"/>
                <a:gd name="connsiteX122" fmla="*/ 187555 w 217588"/>
                <a:gd name="connsiteY122" fmla="*/ 1916 h 111878"/>
                <a:gd name="connsiteX123" fmla="*/ 185044 w 217588"/>
                <a:gd name="connsiteY123" fmla="*/ 958 h 111878"/>
                <a:gd name="connsiteX124" fmla="*/ 183113 w 217588"/>
                <a:gd name="connsiteY124" fmla="*/ 192 h 11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17588" h="111878">
                  <a:moveTo>
                    <a:pt x="76683" y="0"/>
                  </a:moveTo>
                  <a:lnTo>
                    <a:pt x="75911" y="192"/>
                  </a:lnTo>
                  <a:lnTo>
                    <a:pt x="75349" y="415"/>
                  </a:lnTo>
                  <a:lnTo>
                    <a:pt x="75419" y="0"/>
                  </a:lnTo>
                  <a:lnTo>
                    <a:pt x="74646" y="192"/>
                  </a:lnTo>
                  <a:lnTo>
                    <a:pt x="72715" y="958"/>
                  </a:lnTo>
                  <a:lnTo>
                    <a:pt x="70204" y="1916"/>
                  </a:lnTo>
                  <a:lnTo>
                    <a:pt x="66727" y="2874"/>
                  </a:lnTo>
                  <a:lnTo>
                    <a:pt x="62670" y="4215"/>
                  </a:lnTo>
                  <a:lnTo>
                    <a:pt x="58421" y="5556"/>
                  </a:lnTo>
                  <a:lnTo>
                    <a:pt x="53785" y="7089"/>
                  </a:lnTo>
                  <a:lnTo>
                    <a:pt x="49343" y="8429"/>
                  </a:lnTo>
                  <a:lnTo>
                    <a:pt x="44707" y="10154"/>
                  </a:lnTo>
                  <a:lnTo>
                    <a:pt x="40651" y="11495"/>
                  </a:lnTo>
                  <a:lnTo>
                    <a:pt x="36981" y="12836"/>
                  </a:lnTo>
                  <a:lnTo>
                    <a:pt x="37075" y="13155"/>
                  </a:lnTo>
                  <a:lnTo>
                    <a:pt x="36893" y="13219"/>
                  </a:lnTo>
                  <a:lnTo>
                    <a:pt x="34189" y="14177"/>
                  </a:lnTo>
                  <a:lnTo>
                    <a:pt x="31678" y="15135"/>
                  </a:lnTo>
                  <a:lnTo>
                    <a:pt x="30712" y="15518"/>
                  </a:lnTo>
                  <a:lnTo>
                    <a:pt x="24338" y="19158"/>
                  </a:lnTo>
                  <a:lnTo>
                    <a:pt x="19316" y="22989"/>
                  </a:lnTo>
                  <a:lnTo>
                    <a:pt x="14680" y="27204"/>
                  </a:lnTo>
                  <a:lnTo>
                    <a:pt x="10623" y="31801"/>
                  </a:lnTo>
                  <a:lnTo>
                    <a:pt x="7340" y="36974"/>
                  </a:lnTo>
                  <a:lnTo>
                    <a:pt x="4442" y="42338"/>
                  </a:lnTo>
                  <a:lnTo>
                    <a:pt x="2897" y="48468"/>
                  </a:lnTo>
                  <a:lnTo>
                    <a:pt x="2511" y="49426"/>
                  </a:lnTo>
                  <a:lnTo>
                    <a:pt x="2125" y="51150"/>
                  </a:lnTo>
                  <a:lnTo>
                    <a:pt x="1931" y="53066"/>
                  </a:lnTo>
                  <a:lnTo>
                    <a:pt x="1545" y="54982"/>
                  </a:lnTo>
                  <a:lnTo>
                    <a:pt x="1159" y="56322"/>
                  </a:lnTo>
                  <a:lnTo>
                    <a:pt x="1159" y="56897"/>
                  </a:lnTo>
                  <a:lnTo>
                    <a:pt x="386" y="63411"/>
                  </a:lnTo>
                  <a:lnTo>
                    <a:pt x="386" y="64177"/>
                  </a:lnTo>
                  <a:lnTo>
                    <a:pt x="193" y="65901"/>
                  </a:lnTo>
                  <a:lnTo>
                    <a:pt x="193" y="68200"/>
                  </a:lnTo>
                  <a:lnTo>
                    <a:pt x="193" y="70499"/>
                  </a:lnTo>
                  <a:lnTo>
                    <a:pt x="0" y="72989"/>
                  </a:lnTo>
                  <a:lnTo>
                    <a:pt x="0" y="74714"/>
                  </a:lnTo>
                  <a:lnTo>
                    <a:pt x="0" y="75288"/>
                  </a:lnTo>
                  <a:lnTo>
                    <a:pt x="0" y="75863"/>
                  </a:lnTo>
                  <a:lnTo>
                    <a:pt x="0" y="77204"/>
                  </a:lnTo>
                  <a:lnTo>
                    <a:pt x="0" y="79120"/>
                  </a:lnTo>
                  <a:lnTo>
                    <a:pt x="0" y="80844"/>
                  </a:lnTo>
                  <a:lnTo>
                    <a:pt x="193" y="81993"/>
                  </a:lnTo>
                  <a:lnTo>
                    <a:pt x="580" y="87357"/>
                  </a:lnTo>
                  <a:lnTo>
                    <a:pt x="1931" y="92338"/>
                  </a:lnTo>
                  <a:lnTo>
                    <a:pt x="4056" y="97319"/>
                  </a:lnTo>
                  <a:lnTo>
                    <a:pt x="7340" y="101725"/>
                  </a:lnTo>
                  <a:lnTo>
                    <a:pt x="11590" y="105365"/>
                  </a:lnTo>
                  <a:lnTo>
                    <a:pt x="16225" y="108238"/>
                  </a:lnTo>
                  <a:lnTo>
                    <a:pt x="21247" y="110346"/>
                  </a:lnTo>
                  <a:lnTo>
                    <a:pt x="26463" y="111304"/>
                  </a:lnTo>
                  <a:lnTo>
                    <a:pt x="31871" y="111878"/>
                  </a:lnTo>
                  <a:lnTo>
                    <a:pt x="48377" y="111878"/>
                  </a:lnTo>
                  <a:lnTo>
                    <a:pt x="130177" y="111878"/>
                  </a:lnTo>
                  <a:lnTo>
                    <a:pt x="132028" y="105554"/>
                  </a:lnTo>
                  <a:lnTo>
                    <a:pt x="135021" y="94306"/>
                  </a:lnTo>
                  <a:lnTo>
                    <a:pt x="138013" y="83740"/>
                  </a:lnTo>
                  <a:lnTo>
                    <a:pt x="139449" y="78834"/>
                  </a:lnTo>
                  <a:lnTo>
                    <a:pt x="135877" y="82376"/>
                  </a:lnTo>
                  <a:lnTo>
                    <a:pt x="131628" y="86208"/>
                  </a:lnTo>
                  <a:lnTo>
                    <a:pt x="128880" y="88328"/>
                  </a:lnTo>
                  <a:lnTo>
                    <a:pt x="126131" y="86208"/>
                  </a:lnTo>
                  <a:lnTo>
                    <a:pt x="121882" y="82376"/>
                  </a:lnTo>
                  <a:lnTo>
                    <a:pt x="117439" y="77970"/>
                  </a:lnTo>
                  <a:lnTo>
                    <a:pt x="112996" y="72798"/>
                  </a:lnTo>
                  <a:lnTo>
                    <a:pt x="108168" y="66859"/>
                  </a:lnTo>
                  <a:lnTo>
                    <a:pt x="103339" y="60729"/>
                  </a:lnTo>
                  <a:lnTo>
                    <a:pt x="98510" y="54215"/>
                  </a:lnTo>
                  <a:lnTo>
                    <a:pt x="94067" y="47510"/>
                  </a:lnTo>
                  <a:lnTo>
                    <a:pt x="89818" y="40997"/>
                  </a:lnTo>
                  <a:lnTo>
                    <a:pt x="85955" y="34483"/>
                  </a:lnTo>
                  <a:lnTo>
                    <a:pt x="84853" y="34756"/>
                  </a:lnTo>
                  <a:lnTo>
                    <a:pt x="84691" y="34483"/>
                  </a:lnTo>
                  <a:lnTo>
                    <a:pt x="80827" y="35441"/>
                  </a:lnTo>
                  <a:lnTo>
                    <a:pt x="76964" y="36974"/>
                  </a:lnTo>
                  <a:lnTo>
                    <a:pt x="73681" y="39081"/>
                  </a:lnTo>
                  <a:lnTo>
                    <a:pt x="70397" y="41188"/>
                  </a:lnTo>
                  <a:lnTo>
                    <a:pt x="67306" y="43487"/>
                  </a:lnTo>
                  <a:lnTo>
                    <a:pt x="64602" y="45977"/>
                  </a:lnTo>
                  <a:lnTo>
                    <a:pt x="62478" y="48085"/>
                  </a:lnTo>
                  <a:lnTo>
                    <a:pt x="61125" y="49809"/>
                  </a:lnTo>
                  <a:lnTo>
                    <a:pt x="60652" y="50144"/>
                  </a:lnTo>
                  <a:lnTo>
                    <a:pt x="59492" y="44062"/>
                  </a:lnTo>
                  <a:lnTo>
                    <a:pt x="58913" y="37357"/>
                  </a:lnTo>
                  <a:lnTo>
                    <a:pt x="59492" y="31418"/>
                  </a:lnTo>
                  <a:lnTo>
                    <a:pt x="60651" y="26054"/>
                  </a:lnTo>
                  <a:lnTo>
                    <a:pt x="62197" y="21265"/>
                  </a:lnTo>
                  <a:lnTo>
                    <a:pt x="64514" y="17242"/>
                  </a:lnTo>
                  <a:lnTo>
                    <a:pt x="67025" y="13410"/>
                  </a:lnTo>
                  <a:lnTo>
                    <a:pt x="69730" y="10537"/>
                  </a:lnTo>
                  <a:lnTo>
                    <a:pt x="72048" y="8046"/>
                  </a:lnTo>
                  <a:lnTo>
                    <a:pt x="74173" y="6131"/>
                  </a:lnTo>
                  <a:lnTo>
                    <a:pt x="76104" y="4598"/>
                  </a:lnTo>
                  <a:close/>
                  <a:moveTo>
                    <a:pt x="182340" y="0"/>
                  </a:moveTo>
                  <a:lnTo>
                    <a:pt x="182410" y="415"/>
                  </a:lnTo>
                  <a:lnTo>
                    <a:pt x="181848" y="192"/>
                  </a:lnTo>
                  <a:lnTo>
                    <a:pt x="181076" y="0"/>
                  </a:lnTo>
                  <a:lnTo>
                    <a:pt x="181655" y="4598"/>
                  </a:lnTo>
                  <a:lnTo>
                    <a:pt x="183586" y="6131"/>
                  </a:lnTo>
                  <a:lnTo>
                    <a:pt x="185711" y="8046"/>
                  </a:lnTo>
                  <a:lnTo>
                    <a:pt x="188029" y="10537"/>
                  </a:lnTo>
                  <a:lnTo>
                    <a:pt x="190734" y="13410"/>
                  </a:lnTo>
                  <a:lnTo>
                    <a:pt x="193245" y="17242"/>
                  </a:lnTo>
                  <a:lnTo>
                    <a:pt x="195562" y="21265"/>
                  </a:lnTo>
                  <a:lnTo>
                    <a:pt x="195645" y="21521"/>
                  </a:lnTo>
                  <a:lnTo>
                    <a:pt x="197565" y="20688"/>
                  </a:lnTo>
                  <a:lnTo>
                    <a:pt x="203250" y="17961"/>
                  </a:lnTo>
                  <a:lnTo>
                    <a:pt x="208338" y="15916"/>
                  </a:lnTo>
                  <a:lnTo>
                    <a:pt x="211929" y="13872"/>
                  </a:lnTo>
                  <a:lnTo>
                    <a:pt x="214622" y="12849"/>
                  </a:lnTo>
                  <a:lnTo>
                    <a:pt x="215819" y="12507"/>
                  </a:lnTo>
                  <a:lnTo>
                    <a:pt x="217588" y="11670"/>
                  </a:lnTo>
                  <a:lnTo>
                    <a:pt x="217108" y="11495"/>
                  </a:lnTo>
                  <a:lnTo>
                    <a:pt x="213052" y="10154"/>
                  </a:lnTo>
                  <a:lnTo>
                    <a:pt x="208416" y="8429"/>
                  </a:lnTo>
                  <a:lnTo>
                    <a:pt x="203974" y="7089"/>
                  </a:lnTo>
                  <a:lnTo>
                    <a:pt x="199338" y="5556"/>
                  </a:lnTo>
                  <a:lnTo>
                    <a:pt x="195089" y="4215"/>
                  </a:lnTo>
                  <a:lnTo>
                    <a:pt x="191032" y="2874"/>
                  </a:lnTo>
                  <a:lnTo>
                    <a:pt x="187555" y="1916"/>
                  </a:lnTo>
                  <a:lnTo>
                    <a:pt x="185044" y="958"/>
                  </a:lnTo>
                  <a:lnTo>
                    <a:pt x="183113" y="1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11247929" y="4045048"/>
              <a:ext cx="174421" cy="258753"/>
            </a:xfrm>
            <a:custGeom>
              <a:avLst/>
              <a:gdLst>
                <a:gd name="T0" fmla="*/ 453 w 905"/>
                <a:gd name="T1" fmla="*/ 0 h 1353"/>
                <a:gd name="T2" fmla="*/ 564 w 905"/>
                <a:gd name="T3" fmla="*/ 16 h 1353"/>
                <a:gd name="T4" fmla="*/ 665 w 905"/>
                <a:gd name="T5" fmla="*/ 56 h 1353"/>
                <a:gd name="T6" fmla="*/ 753 w 905"/>
                <a:gd name="T7" fmla="*/ 120 h 1353"/>
                <a:gd name="T8" fmla="*/ 824 w 905"/>
                <a:gd name="T9" fmla="*/ 201 h 1353"/>
                <a:gd name="T10" fmla="*/ 874 w 905"/>
                <a:gd name="T11" fmla="*/ 298 h 1353"/>
                <a:gd name="T12" fmla="*/ 902 w 905"/>
                <a:gd name="T13" fmla="*/ 407 h 1353"/>
                <a:gd name="T14" fmla="*/ 902 w 905"/>
                <a:gd name="T15" fmla="*/ 514 h 1353"/>
                <a:gd name="T16" fmla="*/ 882 w 905"/>
                <a:gd name="T17" fmla="*/ 611 h 1353"/>
                <a:gd name="T18" fmla="*/ 848 w 905"/>
                <a:gd name="T19" fmla="*/ 709 h 1353"/>
                <a:gd name="T20" fmla="*/ 840 w 905"/>
                <a:gd name="T21" fmla="*/ 763 h 1353"/>
                <a:gd name="T22" fmla="*/ 841 w 905"/>
                <a:gd name="T23" fmla="*/ 779 h 1353"/>
                <a:gd name="T24" fmla="*/ 851 w 905"/>
                <a:gd name="T25" fmla="*/ 800 h 1353"/>
                <a:gd name="T26" fmla="*/ 867 w 905"/>
                <a:gd name="T27" fmla="*/ 829 h 1353"/>
                <a:gd name="T28" fmla="*/ 880 w 905"/>
                <a:gd name="T29" fmla="*/ 851 h 1353"/>
                <a:gd name="T30" fmla="*/ 858 w 905"/>
                <a:gd name="T31" fmla="*/ 882 h 1353"/>
                <a:gd name="T32" fmla="*/ 800 w 905"/>
                <a:gd name="T33" fmla="*/ 916 h 1353"/>
                <a:gd name="T34" fmla="*/ 736 w 905"/>
                <a:gd name="T35" fmla="*/ 938 h 1353"/>
                <a:gd name="T36" fmla="*/ 670 w 905"/>
                <a:gd name="T37" fmla="*/ 952 h 1353"/>
                <a:gd name="T38" fmla="*/ 600 w 905"/>
                <a:gd name="T39" fmla="*/ 964 h 1353"/>
                <a:gd name="T40" fmla="*/ 615 w 905"/>
                <a:gd name="T41" fmla="*/ 1084 h 1353"/>
                <a:gd name="T42" fmla="*/ 615 w 905"/>
                <a:gd name="T43" fmla="*/ 1096 h 1353"/>
                <a:gd name="T44" fmla="*/ 608 w 905"/>
                <a:gd name="T45" fmla="*/ 1131 h 1353"/>
                <a:gd name="T46" fmla="*/ 595 w 905"/>
                <a:gd name="T47" fmla="*/ 1180 h 1353"/>
                <a:gd name="T48" fmla="*/ 568 w 905"/>
                <a:gd name="T49" fmla="*/ 1237 h 1353"/>
                <a:gd name="T50" fmla="*/ 522 w 905"/>
                <a:gd name="T51" fmla="*/ 1298 h 1353"/>
                <a:gd name="T52" fmla="*/ 454 w 905"/>
                <a:gd name="T53" fmla="*/ 1353 h 1353"/>
                <a:gd name="T54" fmla="*/ 416 w 905"/>
                <a:gd name="T55" fmla="*/ 1326 h 1353"/>
                <a:gd name="T56" fmla="*/ 360 w 905"/>
                <a:gd name="T57" fmla="*/ 1268 h 1353"/>
                <a:gd name="T58" fmla="*/ 323 w 905"/>
                <a:gd name="T59" fmla="*/ 1209 h 1353"/>
                <a:gd name="T60" fmla="*/ 303 w 905"/>
                <a:gd name="T61" fmla="*/ 1154 h 1353"/>
                <a:gd name="T62" fmla="*/ 294 w 905"/>
                <a:gd name="T63" fmla="*/ 1111 h 1353"/>
                <a:gd name="T64" fmla="*/ 292 w 905"/>
                <a:gd name="T65" fmla="*/ 1086 h 1353"/>
                <a:gd name="T66" fmla="*/ 332 w 905"/>
                <a:gd name="T67" fmla="*/ 968 h 1353"/>
                <a:gd name="T68" fmla="*/ 236 w 905"/>
                <a:gd name="T69" fmla="*/ 952 h 1353"/>
                <a:gd name="T70" fmla="*/ 171 w 905"/>
                <a:gd name="T71" fmla="*/ 938 h 1353"/>
                <a:gd name="T72" fmla="*/ 107 w 905"/>
                <a:gd name="T73" fmla="*/ 916 h 1353"/>
                <a:gd name="T74" fmla="*/ 48 w 905"/>
                <a:gd name="T75" fmla="*/ 883 h 1353"/>
                <a:gd name="T76" fmla="*/ 26 w 905"/>
                <a:gd name="T77" fmla="*/ 851 h 1353"/>
                <a:gd name="T78" fmla="*/ 40 w 905"/>
                <a:gd name="T79" fmla="*/ 827 h 1353"/>
                <a:gd name="T80" fmla="*/ 56 w 905"/>
                <a:gd name="T81" fmla="*/ 800 h 1353"/>
                <a:gd name="T82" fmla="*/ 66 w 905"/>
                <a:gd name="T83" fmla="*/ 779 h 1353"/>
                <a:gd name="T84" fmla="*/ 67 w 905"/>
                <a:gd name="T85" fmla="*/ 763 h 1353"/>
                <a:gd name="T86" fmla="*/ 58 w 905"/>
                <a:gd name="T87" fmla="*/ 709 h 1353"/>
                <a:gd name="T88" fmla="*/ 41 w 905"/>
                <a:gd name="T89" fmla="*/ 655 h 1353"/>
                <a:gd name="T90" fmla="*/ 10 w 905"/>
                <a:gd name="T91" fmla="*/ 564 h 1353"/>
                <a:gd name="T92" fmla="*/ 0 w 905"/>
                <a:gd name="T93" fmla="*/ 464 h 1353"/>
                <a:gd name="T94" fmla="*/ 14 w 905"/>
                <a:gd name="T95" fmla="*/ 351 h 1353"/>
                <a:gd name="T96" fmla="*/ 52 w 905"/>
                <a:gd name="T97" fmla="*/ 248 h 1353"/>
                <a:gd name="T98" fmla="*/ 114 w 905"/>
                <a:gd name="T99" fmla="*/ 158 h 1353"/>
                <a:gd name="T100" fmla="*/ 193 w 905"/>
                <a:gd name="T101" fmla="*/ 85 h 1353"/>
                <a:gd name="T102" fmla="*/ 288 w 905"/>
                <a:gd name="T103" fmla="*/ 33 h 1353"/>
                <a:gd name="T104" fmla="*/ 395 w 905"/>
                <a:gd name="T105" fmla="*/ 4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1353">
                  <a:moveTo>
                    <a:pt x="451" y="0"/>
                  </a:moveTo>
                  <a:lnTo>
                    <a:pt x="453" y="0"/>
                  </a:lnTo>
                  <a:lnTo>
                    <a:pt x="510" y="4"/>
                  </a:lnTo>
                  <a:lnTo>
                    <a:pt x="564" y="16"/>
                  </a:lnTo>
                  <a:lnTo>
                    <a:pt x="617" y="33"/>
                  </a:lnTo>
                  <a:lnTo>
                    <a:pt x="665" y="56"/>
                  </a:lnTo>
                  <a:lnTo>
                    <a:pt x="711" y="85"/>
                  </a:lnTo>
                  <a:lnTo>
                    <a:pt x="753" y="120"/>
                  </a:lnTo>
                  <a:lnTo>
                    <a:pt x="791" y="158"/>
                  </a:lnTo>
                  <a:lnTo>
                    <a:pt x="824" y="201"/>
                  </a:lnTo>
                  <a:lnTo>
                    <a:pt x="852" y="248"/>
                  </a:lnTo>
                  <a:lnTo>
                    <a:pt x="874" y="298"/>
                  </a:lnTo>
                  <a:lnTo>
                    <a:pt x="892" y="351"/>
                  </a:lnTo>
                  <a:lnTo>
                    <a:pt x="902" y="407"/>
                  </a:lnTo>
                  <a:lnTo>
                    <a:pt x="905" y="464"/>
                  </a:lnTo>
                  <a:lnTo>
                    <a:pt x="902" y="514"/>
                  </a:lnTo>
                  <a:lnTo>
                    <a:pt x="894" y="564"/>
                  </a:lnTo>
                  <a:lnTo>
                    <a:pt x="882" y="611"/>
                  </a:lnTo>
                  <a:lnTo>
                    <a:pt x="864" y="655"/>
                  </a:lnTo>
                  <a:lnTo>
                    <a:pt x="848" y="709"/>
                  </a:lnTo>
                  <a:lnTo>
                    <a:pt x="842" y="736"/>
                  </a:lnTo>
                  <a:lnTo>
                    <a:pt x="840" y="763"/>
                  </a:lnTo>
                  <a:lnTo>
                    <a:pt x="840" y="770"/>
                  </a:lnTo>
                  <a:lnTo>
                    <a:pt x="841" y="779"/>
                  </a:lnTo>
                  <a:lnTo>
                    <a:pt x="845" y="788"/>
                  </a:lnTo>
                  <a:lnTo>
                    <a:pt x="851" y="800"/>
                  </a:lnTo>
                  <a:lnTo>
                    <a:pt x="858" y="814"/>
                  </a:lnTo>
                  <a:lnTo>
                    <a:pt x="867" y="829"/>
                  </a:lnTo>
                  <a:lnTo>
                    <a:pt x="874" y="841"/>
                  </a:lnTo>
                  <a:lnTo>
                    <a:pt x="880" y="851"/>
                  </a:lnTo>
                  <a:lnTo>
                    <a:pt x="885" y="858"/>
                  </a:lnTo>
                  <a:lnTo>
                    <a:pt x="858" y="882"/>
                  </a:lnTo>
                  <a:lnTo>
                    <a:pt x="830" y="902"/>
                  </a:lnTo>
                  <a:lnTo>
                    <a:pt x="800" y="916"/>
                  </a:lnTo>
                  <a:lnTo>
                    <a:pt x="768" y="929"/>
                  </a:lnTo>
                  <a:lnTo>
                    <a:pt x="736" y="938"/>
                  </a:lnTo>
                  <a:lnTo>
                    <a:pt x="704" y="946"/>
                  </a:lnTo>
                  <a:lnTo>
                    <a:pt x="670" y="952"/>
                  </a:lnTo>
                  <a:lnTo>
                    <a:pt x="636" y="959"/>
                  </a:lnTo>
                  <a:lnTo>
                    <a:pt x="600" y="964"/>
                  </a:lnTo>
                  <a:lnTo>
                    <a:pt x="575" y="968"/>
                  </a:lnTo>
                  <a:lnTo>
                    <a:pt x="615" y="1084"/>
                  </a:lnTo>
                  <a:lnTo>
                    <a:pt x="615" y="1086"/>
                  </a:lnTo>
                  <a:lnTo>
                    <a:pt x="615" y="1096"/>
                  </a:lnTo>
                  <a:lnTo>
                    <a:pt x="612" y="1111"/>
                  </a:lnTo>
                  <a:lnTo>
                    <a:pt x="608" y="1131"/>
                  </a:lnTo>
                  <a:lnTo>
                    <a:pt x="604" y="1154"/>
                  </a:lnTo>
                  <a:lnTo>
                    <a:pt x="595" y="1180"/>
                  </a:lnTo>
                  <a:lnTo>
                    <a:pt x="584" y="1209"/>
                  </a:lnTo>
                  <a:lnTo>
                    <a:pt x="568" y="1237"/>
                  </a:lnTo>
                  <a:lnTo>
                    <a:pt x="548" y="1268"/>
                  </a:lnTo>
                  <a:lnTo>
                    <a:pt x="522" y="1298"/>
                  </a:lnTo>
                  <a:lnTo>
                    <a:pt x="491" y="1326"/>
                  </a:lnTo>
                  <a:lnTo>
                    <a:pt x="454" y="1353"/>
                  </a:lnTo>
                  <a:lnTo>
                    <a:pt x="453" y="1353"/>
                  </a:lnTo>
                  <a:lnTo>
                    <a:pt x="416" y="1326"/>
                  </a:lnTo>
                  <a:lnTo>
                    <a:pt x="385" y="1298"/>
                  </a:lnTo>
                  <a:lnTo>
                    <a:pt x="360" y="1268"/>
                  </a:lnTo>
                  <a:lnTo>
                    <a:pt x="339" y="1237"/>
                  </a:lnTo>
                  <a:lnTo>
                    <a:pt x="323" y="1209"/>
                  </a:lnTo>
                  <a:lnTo>
                    <a:pt x="312" y="1180"/>
                  </a:lnTo>
                  <a:lnTo>
                    <a:pt x="303" y="1154"/>
                  </a:lnTo>
                  <a:lnTo>
                    <a:pt x="298" y="1131"/>
                  </a:lnTo>
                  <a:lnTo>
                    <a:pt x="294" y="1111"/>
                  </a:lnTo>
                  <a:lnTo>
                    <a:pt x="293" y="1096"/>
                  </a:lnTo>
                  <a:lnTo>
                    <a:pt x="292" y="1086"/>
                  </a:lnTo>
                  <a:lnTo>
                    <a:pt x="292" y="1084"/>
                  </a:lnTo>
                  <a:lnTo>
                    <a:pt x="332" y="968"/>
                  </a:lnTo>
                  <a:lnTo>
                    <a:pt x="307" y="964"/>
                  </a:lnTo>
                  <a:lnTo>
                    <a:pt x="236" y="952"/>
                  </a:lnTo>
                  <a:lnTo>
                    <a:pt x="203" y="946"/>
                  </a:lnTo>
                  <a:lnTo>
                    <a:pt x="171" y="938"/>
                  </a:lnTo>
                  <a:lnTo>
                    <a:pt x="139" y="929"/>
                  </a:lnTo>
                  <a:lnTo>
                    <a:pt x="107" y="916"/>
                  </a:lnTo>
                  <a:lnTo>
                    <a:pt x="77" y="902"/>
                  </a:lnTo>
                  <a:lnTo>
                    <a:pt x="48" y="883"/>
                  </a:lnTo>
                  <a:lnTo>
                    <a:pt x="22" y="858"/>
                  </a:lnTo>
                  <a:lnTo>
                    <a:pt x="26" y="851"/>
                  </a:lnTo>
                  <a:lnTo>
                    <a:pt x="32" y="841"/>
                  </a:lnTo>
                  <a:lnTo>
                    <a:pt x="40" y="827"/>
                  </a:lnTo>
                  <a:lnTo>
                    <a:pt x="48" y="814"/>
                  </a:lnTo>
                  <a:lnTo>
                    <a:pt x="56" y="800"/>
                  </a:lnTo>
                  <a:lnTo>
                    <a:pt x="62" y="788"/>
                  </a:lnTo>
                  <a:lnTo>
                    <a:pt x="66" y="779"/>
                  </a:lnTo>
                  <a:lnTo>
                    <a:pt x="67" y="770"/>
                  </a:lnTo>
                  <a:lnTo>
                    <a:pt x="67" y="763"/>
                  </a:lnTo>
                  <a:lnTo>
                    <a:pt x="64" y="737"/>
                  </a:lnTo>
                  <a:lnTo>
                    <a:pt x="58" y="709"/>
                  </a:lnTo>
                  <a:lnTo>
                    <a:pt x="51" y="683"/>
                  </a:lnTo>
                  <a:lnTo>
                    <a:pt x="41" y="655"/>
                  </a:lnTo>
                  <a:lnTo>
                    <a:pt x="24" y="611"/>
                  </a:lnTo>
                  <a:lnTo>
                    <a:pt x="10" y="564"/>
                  </a:lnTo>
                  <a:lnTo>
                    <a:pt x="3" y="514"/>
                  </a:lnTo>
                  <a:lnTo>
                    <a:pt x="0" y="464"/>
                  </a:lnTo>
                  <a:lnTo>
                    <a:pt x="4" y="407"/>
                  </a:lnTo>
                  <a:lnTo>
                    <a:pt x="14" y="351"/>
                  </a:lnTo>
                  <a:lnTo>
                    <a:pt x="30" y="298"/>
                  </a:lnTo>
                  <a:lnTo>
                    <a:pt x="52" y="248"/>
                  </a:lnTo>
                  <a:lnTo>
                    <a:pt x="81" y="201"/>
                  </a:lnTo>
                  <a:lnTo>
                    <a:pt x="114" y="158"/>
                  </a:lnTo>
                  <a:lnTo>
                    <a:pt x="151" y="120"/>
                  </a:lnTo>
                  <a:lnTo>
                    <a:pt x="193" y="85"/>
                  </a:lnTo>
                  <a:lnTo>
                    <a:pt x="239" y="56"/>
                  </a:lnTo>
                  <a:lnTo>
                    <a:pt x="288" y="33"/>
                  </a:lnTo>
                  <a:lnTo>
                    <a:pt x="340" y="16"/>
                  </a:lnTo>
                  <a:lnTo>
                    <a:pt x="395" y="4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79" name="Freeform 118"/>
            <p:cNvSpPr>
              <a:spLocks/>
            </p:cNvSpPr>
            <p:nvPr/>
          </p:nvSpPr>
          <p:spPr bwMode="auto">
            <a:xfrm>
              <a:off x="10834746" y="4045474"/>
              <a:ext cx="154718" cy="185889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 flipH="1">
              <a:off x="10764051" y="4242264"/>
              <a:ext cx="226915" cy="122205"/>
            </a:xfrm>
            <a:custGeom>
              <a:avLst/>
              <a:gdLst>
                <a:gd name="connsiteX0" fmla="*/ 32009 w 226915"/>
                <a:gd name="connsiteY0" fmla="*/ 0 h 122205"/>
                <a:gd name="connsiteX1" fmla="*/ 31866 w 226915"/>
                <a:gd name="connsiteY1" fmla="*/ 53 h 122205"/>
                <a:gd name="connsiteX2" fmla="*/ 31854 w 226915"/>
                <a:gd name="connsiteY2" fmla="*/ 0 h 122205"/>
                <a:gd name="connsiteX3" fmla="*/ 16581 w 226915"/>
                <a:gd name="connsiteY3" fmla="*/ 5555 h 122205"/>
                <a:gd name="connsiteX4" fmla="*/ 1502 w 226915"/>
                <a:gd name="connsiteY4" fmla="*/ 11110 h 122205"/>
                <a:gd name="connsiteX5" fmla="*/ 1589 w 226915"/>
                <a:gd name="connsiteY5" fmla="*/ 11356 h 122205"/>
                <a:gd name="connsiteX6" fmla="*/ 0 w 226915"/>
                <a:gd name="connsiteY6" fmla="*/ 12010 h 122205"/>
                <a:gd name="connsiteX7" fmla="*/ 6454 w 226915"/>
                <a:gd name="connsiteY7" fmla="*/ 15063 h 122205"/>
                <a:gd name="connsiteX8" fmla="*/ 7651 w 226915"/>
                <a:gd name="connsiteY8" fmla="*/ 15405 h 122205"/>
                <a:gd name="connsiteX9" fmla="*/ 10344 w 226915"/>
                <a:gd name="connsiteY9" fmla="*/ 16428 h 122205"/>
                <a:gd name="connsiteX10" fmla="*/ 13935 w 226915"/>
                <a:gd name="connsiteY10" fmla="*/ 18472 h 122205"/>
                <a:gd name="connsiteX11" fmla="*/ 19022 w 226915"/>
                <a:gd name="connsiteY11" fmla="*/ 20517 h 122205"/>
                <a:gd name="connsiteX12" fmla="*/ 24708 w 226915"/>
                <a:gd name="connsiteY12" fmla="*/ 23244 h 122205"/>
                <a:gd name="connsiteX13" fmla="*/ 30992 w 226915"/>
                <a:gd name="connsiteY13" fmla="*/ 25970 h 122205"/>
                <a:gd name="connsiteX14" fmla="*/ 37278 w 226915"/>
                <a:gd name="connsiteY14" fmla="*/ 29038 h 122205"/>
                <a:gd name="connsiteX15" fmla="*/ 42092 w 226915"/>
                <a:gd name="connsiteY15" fmla="*/ 31505 h 122205"/>
                <a:gd name="connsiteX16" fmla="*/ 41095 w 226915"/>
                <a:gd name="connsiteY16" fmla="*/ 28541 h 122205"/>
                <a:gd name="connsiteX17" fmla="*/ 38968 w 226915"/>
                <a:gd name="connsiteY17" fmla="*/ 22028 h 122205"/>
                <a:gd name="connsiteX18" fmla="*/ 37036 w 226915"/>
                <a:gd name="connsiteY18" fmla="*/ 15899 h 122205"/>
                <a:gd name="connsiteX19" fmla="*/ 35102 w 226915"/>
                <a:gd name="connsiteY19" fmla="*/ 10727 h 122205"/>
                <a:gd name="connsiteX20" fmla="*/ 33749 w 226915"/>
                <a:gd name="connsiteY20" fmla="*/ 5938 h 122205"/>
                <a:gd name="connsiteX21" fmla="*/ 32783 w 226915"/>
                <a:gd name="connsiteY21" fmla="*/ 2491 h 122205"/>
                <a:gd name="connsiteX22" fmla="*/ 125963 w 226915"/>
                <a:gd name="connsiteY22" fmla="*/ 0 h 122205"/>
                <a:gd name="connsiteX23" fmla="*/ 125951 w 226915"/>
                <a:gd name="connsiteY23" fmla="*/ 53 h 122205"/>
                <a:gd name="connsiteX24" fmla="*/ 125808 w 226915"/>
                <a:gd name="connsiteY24" fmla="*/ 0 h 122205"/>
                <a:gd name="connsiteX25" fmla="*/ 125034 w 226915"/>
                <a:gd name="connsiteY25" fmla="*/ 2491 h 122205"/>
                <a:gd name="connsiteX26" fmla="*/ 124068 w 226915"/>
                <a:gd name="connsiteY26" fmla="*/ 5938 h 122205"/>
                <a:gd name="connsiteX27" fmla="*/ 122715 w 226915"/>
                <a:gd name="connsiteY27" fmla="*/ 10727 h 122205"/>
                <a:gd name="connsiteX28" fmla="*/ 120781 w 226915"/>
                <a:gd name="connsiteY28" fmla="*/ 15899 h 122205"/>
                <a:gd name="connsiteX29" fmla="*/ 118849 w 226915"/>
                <a:gd name="connsiteY29" fmla="*/ 22028 h 122205"/>
                <a:gd name="connsiteX30" fmla="*/ 116722 w 226915"/>
                <a:gd name="connsiteY30" fmla="*/ 28541 h 122205"/>
                <a:gd name="connsiteX31" fmla="*/ 114402 w 226915"/>
                <a:gd name="connsiteY31" fmla="*/ 35436 h 122205"/>
                <a:gd name="connsiteX32" fmla="*/ 111889 w 226915"/>
                <a:gd name="connsiteY32" fmla="*/ 42332 h 122205"/>
                <a:gd name="connsiteX33" fmla="*/ 109569 w 226915"/>
                <a:gd name="connsiteY33" fmla="*/ 49036 h 122205"/>
                <a:gd name="connsiteX34" fmla="*/ 107442 w 226915"/>
                <a:gd name="connsiteY34" fmla="*/ 55931 h 122205"/>
                <a:gd name="connsiteX35" fmla="*/ 104929 w 226915"/>
                <a:gd name="connsiteY35" fmla="*/ 62444 h 122205"/>
                <a:gd name="connsiteX36" fmla="*/ 102803 w 226915"/>
                <a:gd name="connsiteY36" fmla="*/ 68381 h 122205"/>
                <a:gd name="connsiteX37" fmla="*/ 101256 w 226915"/>
                <a:gd name="connsiteY37" fmla="*/ 73553 h 122205"/>
                <a:gd name="connsiteX38" fmla="*/ 99516 w 226915"/>
                <a:gd name="connsiteY38" fmla="*/ 77959 h 122205"/>
                <a:gd name="connsiteX39" fmla="*/ 98356 w 226915"/>
                <a:gd name="connsiteY39" fmla="*/ 81598 h 122205"/>
                <a:gd name="connsiteX40" fmla="*/ 97703 w 226915"/>
                <a:gd name="connsiteY40" fmla="*/ 83022 h 122205"/>
                <a:gd name="connsiteX41" fmla="*/ 94645 w 226915"/>
                <a:gd name="connsiteY41" fmla="*/ 23560 h 122205"/>
                <a:gd name="connsiteX42" fmla="*/ 95998 w 226915"/>
                <a:gd name="connsiteY42" fmla="*/ 21070 h 122205"/>
                <a:gd name="connsiteX43" fmla="*/ 96965 w 226915"/>
                <a:gd name="connsiteY43" fmla="*/ 18772 h 122205"/>
                <a:gd name="connsiteX44" fmla="*/ 106631 w 226915"/>
                <a:gd name="connsiteY44" fmla="*/ 383 h 122205"/>
                <a:gd name="connsiteX45" fmla="*/ 105800 w 226915"/>
                <a:gd name="connsiteY45" fmla="*/ 956 h 122205"/>
                <a:gd name="connsiteX46" fmla="*/ 105896 w 226915"/>
                <a:gd name="connsiteY46" fmla="*/ 766 h 122205"/>
                <a:gd name="connsiteX47" fmla="*/ 101380 w 226915"/>
                <a:gd name="connsiteY47" fmla="*/ 3802 h 122205"/>
                <a:gd name="connsiteX48" fmla="*/ 96965 w 226915"/>
                <a:gd name="connsiteY48" fmla="*/ 5747 h 122205"/>
                <a:gd name="connsiteX49" fmla="*/ 92959 w 226915"/>
                <a:gd name="connsiteY49" fmla="*/ 7164 h 122205"/>
                <a:gd name="connsiteX50" fmla="*/ 88126 w 226915"/>
                <a:gd name="connsiteY50" fmla="*/ 8299 h 122205"/>
                <a:gd name="connsiteX51" fmla="*/ 85985 w 226915"/>
                <a:gd name="connsiteY51" fmla="*/ 8696 h 122205"/>
                <a:gd name="connsiteX52" fmla="*/ 80758 w 226915"/>
                <a:gd name="connsiteY52" fmla="*/ 9214 h 122205"/>
                <a:gd name="connsiteX53" fmla="*/ 78908 w 226915"/>
                <a:gd name="connsiteY53" fmla="*/ 9376 h 122205"/>
                <a:gd name="connsiteX54" fmla="*/ 77059 w 226915"/>
                <a:gd name="connsiteY54" fmla="*/ 9214 h 122205"/>
                <a:gd name="connsiteX55" fmla="*/ 71832 w 226915"/>
                <a:gd name="connsiteY55" fmla="*/ 8696 h 122205"/>
                <a:gd name="connsiteX56" fmla="*/ 69692 w 226915"/>
                <a:gd name="connsiteY56" fmla="*/ 8299 h 122205"/>
                <a:gd name="connsiteX57" fmla="*/ 64858 w 226915"/>
                <a:gd name="connsiteY57" fmla="*/ 7164 h 122205"/>
                <a:gd name="connsiteX58" fmla="*/ 60852 w 226915"/>
                <a:gd name="connsiteY58" fmla="*/ 5747 h 122205"/>
                <a:gd name="connsiteX59" fmla="*/ 56437 w 226915"/>
                <a:gd name="connsiteY59" fmla="*/ 3802 h 122205"/>
                <a:gd name="connsiteX60" fmla="*/ 51921 w 226915"/>
                <a:gd name="connsiteY60" fmla="*/ 766 h 122205"/>
                <a:gd name="connsiteX61" fmla="*/ 52017 w 226915"/>
                <a:gd name="connsiteY61" fmla="*/ 956 h 122205"/>
                <a:gd name="connsiteX62" fmla="*/ 51186 w 226915"/>
                <a:gd name="connsiteY62" fmla="*/ 383 h 122205"/>
                <a:gd name="connsiteX63" fmla="*/ 60852 w 226915"/>
                <a:gd name="connsiteY63" fmla="*/ 18772 h 122205"/>
                <a:gd name="connsiteX64" fmla="*/ 61819 w 226915"/>
                <a:gd name="connsiteY64" fmla="*/ 21070 h 122205"/>
                <a:gd name="connsiteX65" fmla="*/ 63172 w 226915"/>
                <a:gd name="connsiteY65" fmla="*/ 23560 h 122205"/>
                <a:gd name="connsiteX66" fmla="*/ 62236 w 226915"/>
                <a:gd name="connsiteY66" fmla="*/ 41752 h 122205"/>
                <a:gd name="connsiteX67" fmla="*/ 68100 w 226915"/>
                <a:gd name="connsiteY67" fmla="*/ 46761 h 122205"/>
                <a:gd name="connsiteX68" fmla="*/ 72888 w 226915"/>
                <a:gd name="connsiteY68" fmla="*/ 52896 h 122205"/>
                <a:gd name="connsiteX69" fmla="*/ 76778 w 226915"/>
                <a:gd name="connsiteY69" fmla="*/ 60053 h 122205"/>
                <a:gd name="connsiteX70" fmla="*/ 78275 w 226915"/>
                <a:gd name="connsiteY70" fmla="*/ 64825 h 122205"/>
                <a:gd name="connsiteX71" fmla="*/ 79472 w 226915"/>
                <a:gd name="connsiteY71" fmla="*/ 69597 h 122205"/>
                <a:gd name="connsiteX72" fmla="*/ 81567 w 226915"/>
                <a:gd name="connsiteY72" fmla="*/ 77095 h 122205"/>
                <a:gd name="connsiteX73" fmla="*/ 84260 w 226915"/>
                <a:gd name="connsiteY73" fmla="*/ 86296 h 122205"/>
                <a:gd name="connsiteX74" fmla="*/ 87252 w 226915"/>
                <a:gd name="connsiteY74" fmla="*/ 96862 h 122205"/>
                <a:gd name="connsiteX75" fmla="*/ 90245 w 226915"/>
                <a:gd name="connsiteY75" fmla="*/ 108110 h 122205"/>
                <a:gd name="connsiteX76" fmla="*/ 93536 w 226915"/>
                <a:gd name="connsiteY76" fmla="*/ 119357 h 122205"/>
                <a:gd name="connsiteX77" fmla="*/ 94318 w 226915"/>
                <a:gd name="connsiteY77" fmla="*/ 122205 h 122205"/>
                <a:gd name="connsiteX78" fmla="*/ 140462 w 226915"/>
                <a:gd name="connsiteY78" fmla="*/ 122205 h 122205"/>
                <a:gd name="connsiteX79" fmla="*/ 202557 w 226915"/>
                <a:gd name="connsiteY79" fmla="*/ 122205 h 122205"/>
                <a:gd name="connsiteX80" fmla="*/ 208356 w 226915"/>
                <a:gd name="connsiteY80" fmla="*/ 121439 h 122205"/>
                <a:gd name="connsiteX81" fmla="*/ 213383 w 226915"/>
                <a:gd name="connsiteY81" fmla="*/ 119523 h 122205"/>
                <a:gd name="connsiteX82" fmla="*/ 217829 w 226915"/>
                <a:gd name="connsiteY82" fmla="*/ 116651 h 122205"/>
                <a:gd name="connsiteX83" fmla="*/ 221696 w 226915"/>
                <a:gd name="connsiteY83" fmla="*/ 113203 h 122205"/>
                <a:gd name="connsiteX84" fmla="*/ 224595 w 226915"/>
                <a:gd name="connsiteY84" fmla="*/ 108606 h 122205"/>
                <a:gd name="connsiteX85" fmla="*/ 226142 w 226915"/>
                <a:gd name="connsiteY85" fmla="*/ 103434 h 122205"/>
                <a:gd name="connsiteX86" fmla="*/ 226915 w 226915"/>
                <a:gd name="connsiteY86" fmla="*/ 97879 h 122205"/>
                <a:gd name="connsiteX87" fmla="*/ 226915 w 226915"/>
                <a:gd name="connsiteY87" fmla="*/ 95964 h 122205"/>
                <a:gd name="connsiteX88" fmla="*/ 226722 w 226915"/>
                <a:gd name="connsiteY88" fmla="*/ 94432 h 122205"/>
                <a:gd name="connsiteX89" fmla="*/ 225755 w 226915"/>
                <a:gd name="connsiteY89" fmla="*/ 90409 h 122205"/>
                <a:gd name="connsiteX90" fmla="*/ 224209 w 226915"/>
                <a:gd name="connsiteY90" fmla="*/ 85429 h 122205"/>
                <a:gd name="connsiteX91" fmla="*/ 222662 w 226915"/>
                <a:gd name="connsiteY91" fmla="*/ 79491 h 122205"/>
                <a:gd name="connsiteX92" fmla="*/ 220728 w 226915"/>
                <a:gd name="connsiteY92" fmla="*/ 73362 h 122205"/>
                <a:gd name="connsiteX93" fmla="*/ 218602 w 226915"/>
                <a:gd name="connsiteY93" fmla="*/ 67041 h 122205"/>
                <a:gd name="connsiteX94" fmla="*/ 216669 w 226915"/>
                <a:gd name="connsiteY94" fmla="*/ 60720 h 122205"/>
                <a:gd name="connsiteX95" fmla="*/ 214736 w 226915"/>
                <a:gd name="connsiteY95" fmla="*/ 54782 h 122205"/>
                <a:gd name="connsiteX96" fmla="*/ 212996 w 226915"/>
                <a:gd name="connsiteY96" fmla="*/ 49610 h 122205"/>
                <a:gd name="connsiteX97" fmla="*/ 211643 w 226915"/>
                <a:gd name="connsiteY97" fmla="*/ 45397 h 122205"/>
                <a:gd name="connsiteX98" fmla="*/ 210870 w 226915"/>
                <a:gd name="connsiteY98" fmla="*/ 42715 h 122205"/>
                <a:gd name="connsiteX99" fmla="*/ 209903 w 226915"/>
                <a:gd name="connsiteY99" fmla="*/ 40033 h 122205"/>
                <a:gd name="connsiteX100" fmla="*/ 207390 w 226915"/>
                <a:gd name="connsiteY100" fmla="*/ 36011 h 122205"/>
                <a:gd name="connsiteX101" fmla="*/ 204296 w 226915"/>
                <a:gd name="connsiteY101" fmla="*/ 32563 h 122205"/>
                <a:gd name="connsiteX102" fmla="*/ 200430 w 226915"/>
                <a:gd name="connsiteY102" fmla="*/ 29690 h 122205"/>
                <a:gd name="connsiteX103" fmla="*/ 199850 w 226915"/>
                <a:gd name="connsiteY103" fmla="*/ 29498 h 122205"/>
                <a:gd name="connsiteX104" fmla="*/ 199464 w 226915"/>
                <a:gd name="connsiteY104" fmla="*/ 29115 h 122205"/>
                <a:gd name="connsiteX105" fmla="*/ 198690 w 226915"/>
                <a:gd name="connsiteY105" fmla="*/ 28732 h 122205"/>
                <a:gd name="connsiteX106" fmla="*/ 198304 w 226915"/>
                <a:gd name="connsiteY106" fmla="*/ 28732 h 122205"/>
                <a:gd name="connsiteX107" fmla="*/ 197917 w 226915"/>
                <a:gd name="connsiteY107" fmla="*/ 28541 h 122205"/>
                <a:gd name="connsiteX108" fmla="*/ 195404 w 226915"/>
                <a:gd name="connsiteY108" fmla="*/ 27391 h 122205"/>
                <a:gd name="connsiteX109" fmla="*/ 191924 w 226915"/>
                <a:gd name="connsiteY109" fmla="*/ 25859 h 122205"/>
                <a:gd name="connsiteX110" fmla="*/ 188251 w 226915"/>
                <a:gd name="connsiteY110" fmla="*/ 24326 h 122205"/>
                <a:gd name="connsiteX111" fmla="*/ 184385 w 226915"/>
                <a:gd name="connsiteY111" fmla="*/ 22603 h 122205"/>
                <a:gd name="connsiteX112" fmla="*/ 180324 w 226915"/>
                <a:gd name="connsiteY112" fmla="*/ 20878 h 122205"/>
                <a:gd name="connsiteX113" fmla="*/ 176264 w 226915"/>
                <a:gd name="connsiteY113" fmla="*/ 19346 h 122205"/>
                <a:gd name="connsiteX114" fmla="*/ 172592 w 226915"/>
                <a:gd name="connsiteY114" fmla="*/ 17814 h 122205"/>
                <a:gd name="connsiteX115" fmla="*/ 169305 w 226915"/>
                <a:gd name="connsiteY115" fmla="*/ 16665 h 122205"/>
                <a:gd name="connsiteX116" fmla="*/ 166985 w 226915"/>
                <a:gd name="connsiteY116" fmla="*/ 15516 h 122205"/>
                <a:gd name="connsiteX117" fmla="*/ 165245 w 226915"/>
                <a:gd name="connsiteY117" fmla="*/ 14941 h 122205"/>
                <a:gd name="connsiteX118" fmla="*/ 164472 w 226915"/>
                <a:gd name="connsiteY118" fmla="*/ 14749 h 122205"/>
                <a:gd name="connsiteX119" fmla="*/ 156228 w 226915"/>
                <a:gd name="connsiteY119" fmla="*/ 11356 h 122205"/>
                <a:gd name="connsiteX120" fmla="*/ 156315 w 226915"/>
                <a:gd name="connsiteY120" fmla="*/ 11110 h 122205"/>
                <a:gd name="connsiteX121" fmla="*/ 141236 w 226915"/>
                <a:gd name="connsiteY121" fmla="*/ 5555 h 12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26915" h="122205">
                  <a:moveTo>
                    <a:pt x="32009" y="0"/>
                  </a:moveTo>
                  <a:lnTo>
                    <a:pt x="31866" y="53"/>
                  </a:lnTo>
                  <a:lnTo>
                    <a:pt x="31854" y="0"/>
                  </a:lnTo>
                  <a:lnTo>
                    <a:pt x="16581" y="5555"/>
                  </a:lnTo>
                  <a:lnTo>
                    <a:pt x="1502" y="11110"/>
                  </a:lnTo>
                  <a:lnTo>
                    <a:pt x="1589" y="11356"/>
                  </a:lnTo>
                  <a:lnTo>
                    <a:pt x="0" y="12010"/>
                  </a:lnTo>
                  <a:lnTo>
                    <a:pt x="6454" y="15063"/>
                  </a:lnTo>
                  <a:lnTo>
                    <a:pt x="7651" y="15405"/>
                  </a:lnTo>
                  <a:lnTo>
                    <a:pt x="10344" y="16428"/>
                  </a:lnTo>
                  <a:lnTo>
                    <a:pt x="13935" y="18472"/>
                  </a:lnTo>
                  <a:lnTo>
                    <a:pt x="19022" y="20517"/>
                  </a:lnTo>
                  <a:lnTo>
                    <a:pt x="24708" y="23244"/>
                  </a:lnTo>
                  <a:lnTo>
                    <a:pt x="30992" y="25970"/>
                  </a:lnTo>
                  <a:lnTo>
                    <a:pt x="37278" y="29038"/>
                  </a:lnTo>
                  <a:lnTo>
                    <a:pt x="42092" y="31505"/>
                  </a:lnTo>
                  <a:lnTo>
                    <a:pt x="41095" y="28541"/>
                  </a:lnTo>
                  <a:lnTo>
                    <a:pt x="38968" y="22028"/>
                  </a:lnTo>
                  <a:lnTo>
                    <a:pt x="37036" y="15899"/>
                  </a:lnTo>
                  <a:lnTo>
                    <a:pt x="35102" y="10727"/>
                  </a:lnTo>
                  <a:lnTo>
                    <a:pt x="33749" y="5938"/>
                  </a:lnTo>
                  <a:lnTo>
                    <a:pt x="32783" y="2491"/>
                  </a:lnTo>
                  <a:close/>
                  <a:moveTo>
                    <a:pt x="125963" y="0"/>
                  </a:moveTo>
                  <a:lnTo>
                    <a:pt x="125951" y="53"/>
                  </a:lnTo>
                  <a:lnTo>
                    <a:pt x="125808" y="0"/>
                  </a:lnTo>
                  <a:lnTo>
                    <a:pt x="125034" y="2491"/>
                  </a:lnTo>
                  <a:lnTo>
                    <a:pt x="124068" y="5938"/>
                  </a:lnTo>
                  <a:lnTo>
                    <a:pt x="122715" y="10727"/>
                  </a:lnTo>
                  <a:lnTo>
                    <a:pt x="120781" y="15899"/>
                  </a:lnTo>
                  <a:lnTo>
                    <a:pt x="118849" y="22028"/>
                  </a:lnTo>
                  <a:lnTo>
                    <a:pt x="116722" y="28541"/>
                  </a:lnTo>
                  <a:lnTo>
                    <a:pt x="114402" y="35436"/>
                  </a:lnTo>
                  <a:lnTo>
                    <a:pt x="111889" y="42332"/>
                  </a:lnTo>
                  <a:lnTo>
                    <a:pt x="109569" y="49036"/>
                  </a:lnTo>
                  <a:lnTo>
                    <a:pt x="107442" y="55931"/>
                  </a:lnTo>
                  <a:lnTo>
                    <a:pt x="104929" y="62444"/>
                  </a:lnTo>
                  <a:lnTo>
                    <a:pt x="102803" y="68381"/>
                  </a:lnTo>
                  <a:lnTo>
                    <a:pt x="101256" y="73553"/>
                  </a:lnTo>
                  <a:lnTo>
                    <a:pt x="99516" y="77959"/>
                  </a:lnTo>
                  <a:lnTo>
                    <a:pt x="98356" y="81598"/>
                  </a:lnTo>
                  <a:lnTo>
                    <a:pt x="97703" y="83022"/>
                  </a:lnTo>
                  <a:lnTo>
                    <a:pt x="94645" y="23560"/>
                  </a:lnTo>
                  <a:lnTo>
                    <a:pt x="95998" y="21070"/>
                  </a:lnTo>
                  <a:lnTo>
                    <a:pt x="96965" y="18772"/>
                  </a:lnTo>
                  <a:lnTo>
                    <a:pt x="106631" y="383"/>
                  </a:lnTo>
                  <a:lnTo>
                    <a:pt x="105800" y="956"/>
                  </a:lnTo>
                  <a:lnTo>
                    <a:pt x="105896" y="766"/>
                  </a:lnTo>
                  <a:lnTo>
                    <a:pt x="101380" y="3802"/>
                  </a:lnTo>
                  <a:lnTo>
                    <a:pt x="96965" y="5747"/>
                  </a:lnTo>
                  <a:lnTo>
                    <a:pt x="92959" y="7164"/>
                  </a:lnTo>
                  <a:lnTo>
                    <a:pt x="88126" y="8299"/>
                  </a:lnTo>
                  <a:lnTo>
                    <a:pt x="85985" y="8696"/>
                  </a:lnTo>
                  <a:lnTo>
                    <a:pt x="80758" y="9214"/>
                  </a:lnTo>
                  <a:lnTo>
                    <a:pt x="78908" y="9376"/>
                  </a:lnTo>
                  <a:lnTo>
                    <a:pt x="77059" y="9214"/>
                  </a:lnTo>
                  <a:lnTo>
                    <a:pt x="71832" y="8696"/>
                  </a:lnTo>
                  <a:lnTo>
                    <a:pt x="69692" y="8299"/>
                  </a:lnTo>
                  <a:lnTo>
                    <a:pt x="64858" y="7164"/>
                  </a:lnTo>
                  <a:lnTo>
                    <a:pt x="60852" y="5747"/>
                  </a:lnTo>
                  <a:lnTo>
                    <a:pt x="56437" y="3802"/>
                  </a:lnTo>
                  <a:lnTo>
                    <a:pt x="51921" y="766"/>
                  </a:lnTo>
                  <a:lnTo>
                    <a:pt x="52017" y="956"/>
                  </a:lnTo>
                  <a:lnTo>
                    <a:pt x="51186" y="383"/>
                  </a:lnTo>
                  <a:lnTo>
                    <a:pt x="60852" y="18772"/>
                  </a:lnTo>
                  <a:lnTo>
                    <a:pt x="61819" y="21070"/>
                  </a:lnTo>
                  <a:lnTo>
                    <a:pt x="63172" y="23560"/>
                  </a:lnTo>
                  <a:lnTo>
                    <a:pt x="62236" y="41752"/>
                  </a:lnTo>
                  <a:lnTo>
                    <a:pt x="68100" y="46761"/>
                  </a:lnTo>
                  <a:lnTo>
                    <a:pt x="72888" y="52896"/>
                  </a:lnTo>
                  <a:lnTo>
                    <a:pt x="76778" y="60053"/>
                  </a:lnTo>
                  <a:lnTo>
                    <a:pt x="78275" y="64825"/>
                  </a:lnTo>
                  <a:lnTo>
                    <a:pt x="79472" y="69597"/>
                  </a:lnTo>
                  <a:lnTo>
                    <a:pt x="81567" y="77095"/>
                  </a:lnTo>
                  <a:lnTo>
                    <a:pt x="84260" y="86296"/>
                  </a:lnTo>
                  <a:lnTo>
                    <a:pt x="87252" y="96862"/>
                  </a:lnTo>
                  <a:lnTo>
                    <a:pt x="90245" y="108110"/>
                  </a:lnTo>
                  <a:lnTo>
                    <a:pt x="93536" y="119357"/>
                  </a:lnTo>
                  <a:lnTo>
                    <a:pt x="94318" y="122205"/>
                  </a:lnTo>
                  <a:lnTo>
                    <a:pt x="140462" y="122205"/>
                  </a:lnTo>
                  <a:lnTo>
                    <a:pt x="202557" y="122205"/>
                  </a:lnTo>
                  <a:lnTo>
                    <a:pt x="208356" y="121439"/>
                  </a:lnTo>
                  <a:lnTo>
                    <a:pt x="213383" y="119523"/>
                  </a:lnTo>
                  <a:lnTo>
                    <a:pt x="217829" y="116651"/>
                  </a:lnTo>
                  <a:lnTo>
                    <a:pt x="221696" y="113203"/>
                  </a:lnTo>
                  <a:lnTo>
                    <a:pt x="224595" y="108606"/>
                  </a:lnTo>
                  <a:lnTo>
                    <a:pt x="226142" y="103434"/>
                  </a:lnTo>
                  <a:lnTo>
                    <a:pt x="226915" y="97879"/>
                  </a:lnTo>
                  <a:lnTo>
                    <a:pt x="226915" y="95964"/>
                  </a:lnTo>
                  <a:lnTo>
                    <a:pt x="226722" y="94432"/>
                  </a:lnTo>
                  <a:lnTo>
                    <a:pt x="225755" y="90409"/>
                  </a:lnTo>
                  <a:lnTo>
                    <a:pt x="224209" y="85429"/>
                  </a:lnTo>
                  <a:lnTo>
                    <a:pt x="222662" y="79491"/>
                  </a:lnTo>
                  <a:lnTo>
                    <a:pt x="220728" y="73362"/>
                  </a:lnTo>
                  <a:lnTo>
                    <a:pt x="218602" y="67041"/>
                  </a:lnTo>
                  <a:lnTo>
                    <a:pt x="216669" y="60720"/>
                  </a:lnTo>
                  <a:lnTo>
                    <a:pt x="214736" y="54782"/>
                  </a:lnTo>
                  <a:lnTo>
                    <a:pt x="212996" y="49610"/>
                  </a:lnTo>
                  <a:lnTo>
                    <a:pt x="211643" y="45397"/>
                  </a:lnTo>
                  <a:lnTo>
                    <a:pt x="210870" y="42715"/>
                  </a:lnTo>
                  <a:lnTo>
                    <a:pt x="209903" y="40033"/>
                  </a:lnTo>
                  <a:lnTo>
                    <a:pt x="207390" y="36011"/>
                  </a:lnTo>
                  <a:lnTo>
                    <a:pt x="204296" y="32563"/>
                  </a:lnTo>
                  <a:lnTo>
                    <a:pt x="200430" y="29690"/>
                  </a:lnTo>
                  <a:lnTo>
                    <a:pt x="199850" y="29498"/>
                  </a:lnTo>
                  <a:lnTo>
                    <a:pt x="199464" y="29115"/>
                  </a:lnTo>
                  <a:lnTo>
                    <a:pt x="198690" y="28732"/>
                  </a:lnTo>
                  <a:lnTo>
                    <a:pt x="198304" y="28732"/>
                  </a:lnTo>
                  <a:lnTo>
                    <a:pt x="197917" y="28541"/>
                  </a:lnTo>
                  <a:lnTo>
                    <a:pt x="195404" y="27391"/>
                  </a:lnTo>
                  <a:lnTo>
                    <a:pt x="191924" y="25859"/>
                  </a:lnTo>
                  <a:lnTo>
                    <a:pt x="188251" y="24326"/>
                  </a:lnTo>
                  <a:lnTo>
                    <a:pt x="184385" y="22603"/>
                  </a:lnTo>
                  <a:lnTo>
                    <a:pt x="180324" y="20878"/>
                  </a:lnTo>
                  <a:lnTo>
                    <a:pt x="176264" y="19346"/>
                  </a:lnTo>
                  <a:lnTo>
                    <a:pt x="172592" y="17814"/>
                  </a:lnTo>
                  <a:lnTo>
                    <a:pt x="169305" y="16665"/>
                  </a:lnTo>
                  <a:lnTo>
                    <a:pt x="166985" y="15516"/>
                  </a:lnTo>
                  <a:lnTo>
                    <a:pt x="165245" y="14941"/>
                  </a:lnTo>
                  <a:lnTo>
                    <a:pt x="164472" y="14749"/>
                  </a:lnTo>
                  <a:lnTo>
                    <a:pt x="156228" y="11356"/>
                  </a:lnTo>
                  <a:lnTo>
                    <a:pt x="156315" y="11110"/>
                  </a:lnTo>
                  <a:lnTo>
                    <a:pt x="141236" y="55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1" name="Freeform 118"/>
            <p:cNvSpPr>
              <a:spLocks/>
            </p:cNvSpPr>
            <p:nvPr/>
          </p:nvSpPr>
          <p:spPr bwMode="auto">
            <a:xfrm>
              <a:off x="11007441" y="3973203"/>
              <a:ext cx="219175" cy="265965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 flipH="1">
              <a:off x="10907294" y="4254764"/>
              <a:ext cx="419335" cy="174848"/>
            </a:xfrm>
            <a:custGeom>
              <a:avLst/>
              <a:gdLst>
                <a:gd name="connsiteX0" fmla="*/ 276326 w 419335"/>
                <a:gd name="connsiteY0" fmla="*/ 0 h 174848"/>
                <a:gd name="connsiteX1" fmla="*/ 276309 w 419335"/>
                <a:gd name="connsiteY1" fmla="*/ 75 h 174848"/>
                <a:gd name="connsiteX2" fmla="*/ 276106 w 419335"/>
                <a:gd name="connsiteY2" fmla="*/ 0 h 174848"/>
                <a:gd name="connsiteX3" fmla="*/ 275010 w 419335"/>
                <a:gd name="connsiteY3" fmla="*/ 3563 h 174848"/>
                <a:gd name="connsiteX4" fmla="*/ 273641 w 419335"/>
                <a:gd name="connsiteY4" fmla="*/ 8496 h 174848"/>
                <a:gd name="connsiteX5" fmla="*/ 271724 w 419335"/>
                <a:gd name="connsiteY5" fmla="*/ 15347 h 174848"/>
                <a:gd name="connsiteX6" fmla="*/ 268985 w 419335"/>
                <a:gd name="connsiteY6" fmla="*/ 22747 h 174848"/>
                <a:gd name="connsiteX7" fmla="*/ 266247 w 419335"/>
                <a:gd name="connsiteY7" fmla="*/ 31517 h 174848"/>
                <a:gd name="connsiteX8" fmla="*/ 263234 w 419335"/>
                <a:gd name="connsiteY8" fmla="*/ 40835 h 174848"/>
                <a:gd name="connsiteX9" fmla="*/ 259948 w 419335"/>
                <a:gd name="connsiteY9" fmla="*/ 50701 h 174848"/>
                <a:gd name="connsiteX10" fmla="*/ 256388 w 419335"/>
                <a:gd name="connsiteY10" fmla="*/ 60567 h 174848"/>
                <a:gd name="connsiteX11" fmla="*/ 253101 w 419335"/>
                <a:gd name="connsiteY11" fmla="*/ 70159 h 174848"/>
                <a:gd name="connsiteX12" fmla="*/ 250089 w 419335"/>
                <a:gd name="connsiteY12" fmla="*/ 80025 h 174848"/>
                <a:gd name="connsiteX13" fmla="*/ 246529 w 419335"/>
                <a:gd name="connsiteY13" fmla="*/ 89343 h 174848"/>
                <a:gd name="connsiteX14" fmla="*/ 243516 w 419335"/>
                <a:gd name="connsiteY14" fmla="*/ 97838 h 174848"/>
                <a:gd name="connsiteX15" fmla="*/ 241325 w 419335"/>
                <a:gd name="connsiteY15" fmla="*/ 105238 h 174848"/>
                <a:gd name="connsiteX16" fmla="*/ 238861 w 419335"/>
                <a:gd name="connsiteY16" fmla="*/ 111541 h 174848"/>
                <a:gd name="connsiteX17" fmla="*/ 237217 w 419335"/>
                <a:gd name="connsiteY17" fmla="*/ 116748 h 174848"/>
                <a:gd name="connsiteX18" fmla="*/ 236292 w 419335"/>
                <a:gd name="connsiteY18" fmla="*/ 118785 h 174848"/>
                <a:gd name="connsiteX19" fmla="*/ 231960 w 419335"/>
                <a:gd name="connsiteY19" fmla="*/ 33709 h 174848"/>
                <a:gd name="connsiteX20" fmla="*/ 233877 w 419335"/>
                <a:gd name="connsiteY20" fmla="*/ 30146 h 174848"/>
                <a:gd name="connsiteX21" fmla="*/ 235247 w 419335"/>
                <a:gd name="connsiteY21" fmla="*/ 26858 h 174848"/>
                <a:gd name="connsiteX22" fmla="*/ 248940 w 419335"/>
                <a:gd name="connsiteY22" fmla="*/ 548 h 174848"/>
                <a:gd name="connsiteX23" fmla="*/ 247762 w 419335"/>
                <a:gd name="connsiteY23" fmla="*/ 1368 h 174848"/>
                <a:gd name="connsiteX24" fmla="*/ 247898 w 419335"/>
                <a:gd name="connsiteY24" fmla="*/ 1096 h 174848"/>
                <a:gd name="connsiteX25" fmla="*/ 241501 w 419335"/>
                <a:gd name="connsiteY25" fmla="*/ 5440 h 174848"/>
                <a:gd name="connsiteX26" fmla="*/ 235247 w 419335"/>
                <a:gd name="connsiteY26" fmla="*/ 8222 h 174848"/>
                <a:gd name="connsiteX27" fmla="*/ 229572 w 419335"/>
                <a:gd name="connsiteY27" fmla="*/ 10250 h 174848"/>
                <a:gd name="connsiteX28" fmla="*/ 222725 w 419335"/>
                <a:gd name="connsiteY28" fmla="*/ 11873 h 174848"/>
                <a:gd name="connsiteX29" fmla="*/ 219692 w 419335"/>
                <a:gd name="connsiteY29" fmla="*/ 12442 h 174848"/>
                <a:gd name="connsiteX30" fmla="*/ 212287 w 419335"/>
                <a:gd name="connsiteY30" fmla="*/ 13183 h 174848"/>
                <a:gd name="connsiteX31" fmla="*/ 209667 w 419335"/>
                <a:gd name="connsiteY31" fmla="*/ 13414 h 174848"/>
                <a:gd name="connsiteX32" fmla="*/ 207048 w 419335"/>
                <a:gd name="connsiteY32" fmla="*/ 13183 h 174848"/>
                <a:gd name="connsiteX33" fmla="*/ 199643 w 419335"/>
                <a:gd name="connsiteY33" fmla="*/ 12442 h 174848"/>
                <a:gd name="connsiteX34" fmla="*/ 196611 w 419335"/>
                <a:gd name="connsiteY34" fmla="*/ 11873 h 174848"/>
                <a:gd name="connsiteX35" fmla="*/ 189763 w 419335"/>
                <a:gd name="connsiteY35" fmla="*/ 10250 h 174848"/>
                <a:gd name="connsiteX36" fmla="*/ 184088 w 419335"/>
                <a:gd name="connsiteY36" fmla="*/ 8222 h 174848"/>
                <a:gd name="connsiteX37" fmla="*/ 177834 w 419335"/>
                <a:gd name="connsiteY37" fmla="*/ 5440 h 174848"/>
                <a:gd name="connsiteX38" fmla="*/ 171437 w 419335"/>
                <a:gd name="connsiteY38" fmla="*/ 1096 h 174848"/>
                <a:gd name="connsiteX39" fmla="*/ 171573 w 419335"/>
                <a:gd name="connsiteY39" fmla="*/ 1368 h 174848"/>
                <a:gd name="connsiteX40" fmla="*/ 170395 w 419335"/>
                <a:gd name="connsiteY40" fmla="*/ 548 h 174848"/>
                <a:gd name="connsiteX41" fmla="*/ 184088 w 419335"/>
                <a:gd name="connsiteY41" fmla="*/ 26858 h 174848"/>
                <a:gd name="connsiteX42" fmla="*/ 185458 w 419335"/>
                <a:gd name="connsiteY42" fmla="*/ 30146 h 174848"/>
                <a:gd name="connsiteX43" fmla="*/ 187375 w 419335"/>
                <a:gd name="connsiteY43" fmla="*/ 33709 h 174848"/>
                <a:gd name="connsiteX44" fmla="*/ 183043 w 419335"/>
                <a:gd name="connsiteY44" fmla="*/ 118785 h 174848"/>
                <a:gd name="connsiteX45" fmla="*/ 182118 w 419335"/>
                <a:gd name="connsiteY45" fmla="*/ 116748 h 174848"/>
                <a:gd name="connsiteX46" fmla="*/ 180474 w 419335"/>
                <a:gd name="connsiteY46" fmla="*/ 111541 h 174848"/>
                <a:gd name="connsiteX47" fmla="*/ 178010 w 419335"/>
                <a:gd name="connsiteY47" fmla="*/ 105238 h 174848"/>
                <a:gd name="connsiteX48" fmla="*/ 175819 w 419335"/>
                <a:gd name="connsiteY48" fmla="*/ 97838 h 174848"/>
                <a:gd name="connsiteX49" fmla="*/ 172806 w 419335"/>
                <a:gd name="connsiteY49" fmla="*/ 89343 h 174848"/>
                <a:gd name="connsiteX50" fmla="*/ 169246 w 419335"/>
                <a:gd name="connsiteY50" fmla="*/ 80025 h 174848"/>
                <a:gd name="connsiteX51" fmla="*/ 166234 w 419335"/>
                <a:gd name="connsiteY51" fmla="*/ 70159 h 174848"/>
                <a:gd name="connsiteX52" fmla="*/ 162947 w 419335"/>
                <a:gd name="connsiteY52" fmla="*/ 60567 h 174848"/>
                <a:gd name="connsiteX53" fmla="*/ 159387 w 419335"/>
                <a:gd name="connsiteY53" fmla="*/ 50701 h 174848"/>
                <a:gd name="connsiteX54" fmla="*/ 156101 w 419335"/>
                <a:gd name="connsiteY54" fmla="*/ 40835 h 174848"/>
                <a:gd name="connsiteX55" fmla="*/ 153088 w 419335"/>
                <a:gd name="connsiteY55" fmla="*/ 31517 h 174848"/>
                <a:gd name="connsiteX56" fmla="*/ 150350 w 419335"/>
                <a:gd name="connsiteY56" fmla="*/ 22747 h 174848"/>
                <a:gd name="connsiteX57" fmla="*/ 147611 w 419335"/>
                <a:gd name="connsiteY57" fmla="*/ 15347 h 174848"/>
                <a:gd name="connsiteX58" fmla="*/ 145694 w 419335"/>
                <a:gd name="connsiteY58" fmla="*/ 8496 h 174848"/>
                <a:gd name="connsiteX59" fmla="*/ 144325 w 419335"/>
                <a:gd name="connsiteY59" fmla="*/ 3563 h 174848"/>
                <a:gd name="connsiteX60" fmla="*/ 143229 w 419335"/>
                <a:gd name="connsiteY60" fmla="*/ 0 h 174848"/>
                <a:gd name="connsiteX61" fmla="*/ 143026 w 419335"/>
                <a:gd name="connsiteY61" fmla="*/ 75 h 174848"/>
                <a:gd name="connsiteX62" fmla="*/ 143009 w 419335"/>
                <a:gd name="connsiteY62" fmla="*/ 0 h 174848"/>
                <a:gd name="connsiteX63" fmla="*/ 121374 w 419335"/>
                <a:gd name="connsiteY63" fmla="*/ 7948 h 174848"/>
                <a:gd name="connsiteX64" fmla="*/ 100013 w 419335"/>
                <a:gd name="connsiteY64" fmla="*/ 15895 h 174848"/>
                <a:gd name="connsiteX65" fmla="*/ 100136 w 419335"/>
                <a:gd name="connsiteY65" fmla="*/ 16248 h 174848"/>
                <a:gd name="connsiteX66" fmla="*/ 88457 w 419335"/>
                <a:gd name="connsiteY66" fmla="*/ 21102 h 174848"/>
                <a:gd name="connsiteX67" fmla="*/ 87362 w 419335"/>
                <a:gd name="connsiteY67" fmla="*/ 21377 h 174848"/>
                <a:gd name="connsiteX68" fmla="*/ 84897 w 419335"/>
                <a:gd name="connsiteY68" fmla="*/ 22199 h 174848"/>
                <a:gd name="connsiteX69" fmla="*/ 81611 w 419335"/>
                <a:gd name="connsiteY69" fmla="*/ 23843 h 174848"/>
                <a:gd name="connsiteX70" fmla="*/ 76955 w 419335"/>
                <a:gd name="connsiteY70" fmla="*/ 25487 h 174848"/>
                <a:gd name="connsiteX71" fmla="*/ 71752 w 419335"/>
                <a:gd name="connsiteY71" fmla="*/ 27680 h 174848"/>
                <a:gd name="connsiteX72" fmla="*/ 66001 w 419335"/>
                <a:gd name="connsiteY72" fmla="*/ 29872 h 174848"/>
                <a:gd name="connsiteX73" fmla="*/ 60249 w 419335"/>
                <a:gd name="connsiteY73" fmla="*/ 32339 h 174848"/>
                <a:gd name="connsiteX74" fmla="*/ 54772 w 419335"/>
                <a:gd name="connsiteY74" fmla="*/ 34805 h 174848"/>
                <a:gd name="connsiteX75" fmla="*/ 49569 w 419335"/>
                <a:gd name="connsiteY75" fmla="*/ 36998 h 174848"/>
                <a:gd name="connsiteX76" fmla="*/ 44639 w 419335"/>
                <a:gd name="connsiteY76" fmla="*/ 39190 h 174848"/>
                <a:gd name="connsiteX77" fmla="*/ 41079 w 419335"/>
                <a:gd name="connsiteY77" fmla="*/ 40835 h 174848"/>
                <a:gd name="connsiteX78" fmla="*/ 40531 w 419335"/>
                <a:gd name="connsiteY78" fmla="*/ 41109 h 174848"/>
                <a:gd name="connsiteX79" fmla="*/ 39984 w 419335"/>
                <a:gd name="connsiteY79" fmla="*/ 41109 h 174848"/>
                <a:gd name="connsiteX80" fmla="*/ 38888 w 419335"/>
                <a:gd name="connsiteY80" fmla="*/ 41657 h 174848"/>
                <a:gd name="connsiteX81" fmla="*/ 38341 w 419335"/>
                <a:gd name="connsiteY81" fmla="*/ 42205 h 174848"/>
                <a:gd name="connsiteX82" fmla="*/ 37519 w 419335"/>
                <a:gd name="connsiteY82" fmla="*/ 42479 h 174848"/>
                <a:gd name="connsiteX83" fmla="*/ 32042 w 419335"/>
                <a:gd name="connsiteY83" fmla="*/ 46590 h 174848"/>
                <a:gd name="connsiteX84" fmla="*/ 27660 w 419335"/>
                <a:gd name="connsiteY84" fmla="*/ 51523 h 174848"/>
                <a:gd name="connsiteX85" fmla="*/ 24100 w 419335"/>
                <a:gd name="connsiteY85" fmla="*/ 57278 h 174848"/>
                <a:gd name="connsiteX86" fmla="*/ 22730 w 419335"/>
                <a:gd name="connsiteY86" fmla="*/ 61115 h 174848"/>
                <a:gd name="connsiteX87" fmla="*/ 21635 w 419335"/>
                <a:gd name="connsiteY87" fmla="*/ 64952 h 174848"/>
                <a:gd name="connsiteX88" fmla="*/ 19718 w 419335"/>
                <a:gd name="connsiteY88" fmla="*/ 70981 h 174848"/>
                <a:gd name="connsiteX89" fmla="*/ 17253 w 419335"/>
                <a:gd name="connsiteY89" fmla="*/ 78380 h 174848"/>
                <a:gd name="connsiteX90" fmla="*/ 14515 w 419335"/>
                <a:gd name="connsiteY90" fmla="*/ 86876 h 174848"/>
                <a:gd name="connsiteX91" fmla="*/ 11776 w 419335"/>
                <a:gd name="connsiteY91" fmla="*/ 95920 h 174848"/>
                <a:gd name="connsiteX92" fmla="*/ 8764 w 419335"/>
                <a:gd name="connsiteY92" fmla="*/ 104964 h 174848"/>
                <a:gd name="connsiteX93" fmla="*/ 6025 w 419335"/>
                <a:gd name="connsiteY93" fmla="*/ 113734 h 174848"/>
                <a:gd name="connsiteX94" fmla="*/ 3834 w 419335"/>
                <a:gd name="connsiteY94" fmla="*/ 122229 h 174848"/>
                <a:gd name="connsiteX95" fmla="*/ 1643 w 419335"/>
                <a:gd name="connsiteY95" fmla="*/ 129355 h 174848"/>
                <a:gd name="connsiteX96" fmla="*/ 274 w 419335"/>
                <a:gd name="connsiteY96" fmla="*/ 135110 h 174848"/>
                <a:gd name="connsiteX97" fmla="*/ 0 w 419335"/>
                <a:gd name="connsiteY97" fmla="*/ 137303 h 174848"/>
                <a:gd name="connsiteX98" fmla="*/ 0 w 419335"/>
                <a:gd name="connsiteY98" fmla="*/ 140043 h 174848"/>
                <a:gd name="connsiteX99" fmla="*/ 1095 w 419335"/>
                <a:gd name="connsiteY99" fmla="*/ 147991 h 174848"/>
                <a:gd name="connsiteX100" fmla="*/ 3286 w 419335"/>
                <a:gd name="connsiteY100" fmla="*/ 155390 h 174848"/>
                <a:gd name="connsiteX101" fmla="*/ 7394 w 419335"/>
                <a:gd name="connsiteY101" fmla="*/ 161968 h 174848"/>
                <a:gd name="connsiteX102" fmla="*/ 12871 w 419335"/>
                <a:gd name="connsiteY102" fmla="*/ 166901 h 174848"/>
                <a:gd name="connsiteX103" fmla="*/ 19170 w 419335"/>
                <a:gd name="connsiteY103" fmla="*/ 171011 h 174848"/>
                <a:gd name="connsiteX104" fmla="*/ 26291 w 419335"/>
                <a:gd name="connsiteY104" fmla="*/ 173752 h 174848"/>
                <a:gd name="connsiteX105" fmla="*/ 34506 w 419335"/>
                <a:gd name="connsiteY105" fmla="*/ 174848 h 174848"/>
                <a:gd name="connsiteX106" fmla="*/ 122470 w 419335"/>
                <a:gd name="connsiteY106" fmla="*/ 174848 h 174848"/>
                <a:gd name="connsiteX107" fmla="*/ 296865 w 419335"/>
                <a:gd name="connsiteY107" fmla="*/ 174848 h 174848"/>
                <a:gd name="connsiteX108" fmla="*/ 384829 w 419335"/>
                <a:gd name="connsiteY108" fmla="*/ 174848 h 174848"/>
                <a:gd name="connsiteX109" fmla="*/ 393044 w 419335"/>
                <a:gd name="connsiteY109" fmla="*/ 173752 h 174848"/>
                <a:gd name="connsiteX110" fmla="*/ 400165 w 419335"/>
                <a:gd name="connsiteY110" fmla="*/ 171011 h 174848"/>
                <a:gd name="connsiteX111" fmla="*/ 406464 w 419335"/>
                <a:gd name="connsiteY111" fmla="*/ 166901 h 174848"/>
                <a:gd name="connsiteX112" fmla="*/ 411941 w 419335"/>
                <a:gd name="connsiteY112" fmla="*/ 161968 h 174848"/>
                <a:gd name="connsiteX113" fmla="*/ 416049 w 419335"/>
                <a:gd name="connsiteY113" fmla="*/ 155390 h 174848"/>
                <a:gd name="connsiteX114" fmla="*/ 418240 w 419335"/>
                <a:gd name="connsiteY114" fmla="*/ 147991 h 174848"/>
                <a:gd name="connsiteX115" fmla="*/ 419335 w 419335"/>
                <a:gd name="connsiteY115" fmla="*/ 140043 h 174848"/>
                <a:gd name="connsiteX116" fmla="*/ 419335 w 419335"/>
                <a:gd name="connsiteY116" fmla="*/ 137303 h 174848"/>
                <a:gd name="connsiteX117" fmla="*/ 419061 w 419335"/>
                <a:gd name="connsiteY117" fmla="*/ 135110 h 174848"/>
                <a:gd name="connsiteX118" fmla="*/ 417692 w 419335"/>
                <a:gd name="connsiteY118" fmla="*/ 129355 h 174848"/>
                <a:gd name="connsiteX119" fmla="*/ 415501 w 419335"/>
                <a:gd name="connsiteY119" fmla="*/ 122229 h 174848"/>
                <a:gd name="connsiteX120" fmla="*/ 413310 w 419335"/>
                <a:gd name="connsiteY120" fmla="*/ 113734 h 174848"/>
                <a:gd name="connsiteX121" fmla="*/ 410571 w 419335"/>
                <a:gd name="connsiteY121" fmla="*/ 104964 h 174848"/>
                <a:gd name="connsiteX122" fmla="*/ 407559 w 419335"/>
                <a:gd name="connsiteY122" fmla="*/ 95920 h 174848"/>
                <a:gd name="connsiteX123" fmla="*/ 404820 w 419335"/>
                <a:gd name="connsiteY123" fmla="*/ 86876 h 174848"/>
                <a:gd name="connsiteX124" fmla="*/ 402082 w 419335"/>
                <a:gd name="connsiteY124" fmla="*/ 78380 h 174848"/>
                <a:gd name="connsiteX125" fmla="*/ 399617 w 419335"/>
                <a:gd name="connsiteY125" fmla="*/ 70981 h 174848"/>
                <a:gd name="connsiteX126" fmla="*/ 397700 w 419335"/>
                <a:gd name="connsiteY126" fmla="*/ 64952 h 174848"/>
                <a:gd name="connsiteX127" fmla="*/ 396605 w 419335"/>
                <a:gd name="connsiteY127" fmla="*/ 61115 h 174848"/>
                <a:gd name="connsiteX128" fmla="*/ 395235 w 419335"/>
                <a:gd name="connsiteY128" fmla="*/ 57278 h 174848"/>
                <a:gd name="connsiteX129" fmla="*/ 391675 w 419335"/>
                <a:gd name="connsiteY129" fmla="*/ 51523 h 174848"/>
                <a:gd name="connsiteX130" fmla="*/ 387293 w 419335"/>
                <a:gd name="connsiteY130" fmla="*/ 46590 h 174848"/>
                <a:gd name="connsiteX131" fmla="*/ 381816 w 419335"/>
                <a:gd name="connsiteY131" fmla="*/ 42479 h 174848"/>
                <a:gd name="connsiteX132" fmla="*/ 380994 w 419335"/>
                <a:gd name="connsiteY132" fmla="*/ 42205 h 174848"/>
                <a:gd name="connsiteX133" fmla="*/ 380447 w 419335"/>
                <a:gd name="connsiteY133" fmla="*/ 41657 h 174848"/>
                <a:gd name="connsiteX134" fmla="*/ 379351 w 419335"/>
                <a:gd name="connsiteY134" fmla="*/ 41109 h 174848"/>
                <a:gd name="connsiteX135" fmla="*/ 378804 w 419335"/>
                <a:gd name="connsiteY135" fmla="*/ 41109 h 174848"/>
                <a:gd name="connsiteX136" fmla="*/ 378256 w 419335"/>
                <a:gd name="connsiteY136" fmla="*/ 40835 h 174848"/>
                <a:gd name="connsiteX137" fmla="*/ 374696 w 419335"/>
                <a:gd name="connsiteY137" fmla="*/ 39190 h 174848"/>
                <a:gd name="connsiteX138" fmla="*/ 369766 w 419335"/>
                <a:gd name="connsiteY138" fmla="*/ 36998 h 174848"/>
                <a:gd name="connsiteX139" fmla="*/ 364563 w 419335"/>
                <a:gd name="connsiteY139" fmla="*/ 34805 h 174848"/>
                <a:gd name="connsiteX140" fmla="*/ 359086 w 419335"/>
                <a:gd name="connsiteY140" fmla="*/ 32339 h 174848"/>
                <a:gd name="connsiteX141" fmla="*/ 353334 w 419335"/>
                <a:gd name="connsiteY141" fmla="*/ 29872 h 174848"/>
                <a:gd name="connsiteX142" fmla="*/ 347583 w 419335"/>
                <a:gd name="connsiteY142" fmla="*/ 27680 h 174848"/>
                <a:gd name="connsiteX143" fmla="*/ 342380 w 419335"/>
                <a:gd name="connsiteY143" fmla="*/ 25487 h 174848"/>
                <a:gd name="connsiteX144" fmla="*/ 337724 w 419335"/>
                <a:gd name="connsiteY144" fmla="*/ 23843 h 174848"/>
                <a:gd name="connsiteX145" fmla="*/ 334438 w 419335"/>
                <a:gd name="connsiteY145" fmla="*/ 22199 h 174848"/>
                <a:gd name="connsiteX146" fmla="*/ 331973 w 419335"/>
                <a:gd name="connsiteY146" fmla="*/ 21377 h 174848"/>
                <a:gd name="connsiteX147" fmla="*/ 330878 w 419335"/>
                <a:gd name="connsiteY147" fmla="*/ 21102 h 174848"/>
                <a:gd name="connsiteX148" fmla="*/ 319199 w 419335"/>
                <a:gd name="connsiteY148" fmla="*/ 16248 h 174848"/>
                <a:gd name="connsiteX149" fmla="*/ 319322 w 419335"/>
                <a:gd name="connsiteY149" fmla="*/ 15895 h 174848"/>
                <a:gd name="connsiteX150" fmla="*/ 297961 w 419335"/>
                <a:gd name="connsiteY150" fmla="*/ 7948 h 1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19335" h="174848">
                  <a:moveTo>
                    <a:pt x="276326" y="0"/>
                  </a:moveTo>
                  <a:lnTo>
                    <a:pt x="276309" y="75"/>
                  </a:lnTo>
                  <a:lnTo>
                    <a:pt x="276106" y="0"/>
                  </a:lnTo>
                  <a:lnTo>
                    <a:pt x="275010" y="3563"/>
                  </a:lnTo>
                  <a:lnTo>
                    <a:pt x="273641" y="8496"/>
                  </a:lnTo>
                  <a:lnTo>
                    <a:pt x="271724" y="15347"/>
                  </a:lnTo>
                  <a:lnTo>
                    <a:pt x="268985" y="22747"/>
                  </a:lnTo>
                  <a:lnTo>
                    <a:pt x="266247" y="31517"/>
                  </a:lnTo>
                  <a:lnTo>
                    <a:pt x="263234" y="40835"/>
                  </a:lnTo>
                  <a:lnTo>
                    <a:pt x="259948" y="50701"/>
                  </a:lnTo>
                  <a:lnTo>
                    <a:pt x="256388" y="60567"/>
                  </a:lnTo>
                  <a:lnTo>
                    <a:pt x="253101" y="70159"/>
                  </a:lnTo>
                  <a:lnTo>
                    <a:pt x="250089" y="80025"/>
                  </a:lnTo>
                  <a:lnTo>
                    <a:pt x="246529" y="89343"/>
                  </a:lnTo>
                  <a:lnTo>
                    <a:pt x="243516" y="97838"/>
                  </a:lnTo>
                  <a:lnTo>
                    <a:pt x="241325" y="105238"/>
                  </a:lnTo>
                  <a:lnTo>
                    <a:pt x="238861" y="111541"/>
                  </a:lnTo>
                  <a:lnTo>
                    <a:pt x="237217" y="116748"/>
                  </a:lnTo>
                  <a:lnTo>
                    <a:pt x="236292" y="118785"/>
                  </a:lnTo>
                  <a:lnTo>
                    <a:pt x="231960" y="33709"/>
                  </a:lnTo>
                  <a:lnTo>
                    <a:pt x="233877" y="30146"/>
                  </a:lnTo>
                  <a:lnTo>
                    <a:pt x="235247" y="26858"/>
                  </a:lnTo>
                  <a:lnTo>
                    <a:pt x="248940" y="548"/>
                  </a:lnTo>
                  <a:lnTo>
                    <a:pt x="247762" y="1368"/>
                  </a:lnTo>
                  <a:lnTo>
                    <a:pt x="247898" y="1096"/>
                  </a:lnTo>
                  <a:lnTo>
                    <a:pt x="241501" y="5440"/>
                  </a:lnTo>
                  <a:lnTo>
                    <a:pt x="235247" y="8222"/>
                  </a:lnTo>
                  <a:lnTo>
                    <a:pt x="229572" y="10250"/>
                  </a:lnTo>
                  <a:lnTo>
                    <a:pt x="222725" y="11873"/>
                  </a:lnTo>
                  <a:lnTo>
                    <a:pt x="219692" y="12442"/>
                  </a:lnTo>
                  <a:lnTo>
                    <a:pt x="212287" y="13183"/>
                  </a:lnTo>
                  <a:lnTo>
                    <a:pt x="209667" y="13414"/>
                  </a:lnTo>
                  <a:lnTo>
                    <a:pt x="207048" y="13183"/>
                  </a:lnTo>
                  <a:lnTo>
                    <a:pt x="199643" y="12442"/>
                  </a:lnTo>
                  <a:lnTo>
                    <a:pt x="196611" y="11873"/>
                  </a:lnTo>
                  <a:lnTo>
                    <a:pt x="189763" y="10250"/>
                  </a:lnTo>
                  <a:lnTo>
                    <a:pt x="184088" y="8222"/>
                  </a:lnTo>
                  <a:lnTo>
                    <a:pt x="177834" y="5440"/>
                  </a:lnTo>
                  <a:lnTo>
                    <a:pt x="171437" y="1096"/>
                  </a:lnTo>
                  <a:lnTo>
                    <a:pt x="171573" y="1368"/>
                  </a:lnTo>
                  <a:lnTo>
                    <a:pt x="170395" y="548"/>
                  </a:lnTo>
                  <a:lnTo>
                    <a:pt x="184088" y="26858"/>
                  </a:lnTo>
                  <a:lnTo>
                    <a:pt x="185458" y="30146"/>
                  </a:lnTo>
                  <a:lnTo>
                    <a:pt x="187375" y="33709"/>
                  </a:lnTo>
                  <a:lnTo>
                    <a:pt x="183043" y="118785"/>
                  </a:lnTo>
                  <a:lnTo>
                    <a:pt x="182118" y="116748"/>
                  </a:lnTo>
                  <a:lnTo>
                    <a:pt x="180474" y="111541"/>
                  </a:lnTo>
                  <a:lnTo>
                    <a:pt x="178010" y="105238"/>
                  </a:lnTo>
                  <a:lnTo>
                    <a:pt x="175819" y="97838"/>
                  </a:lnTo>
                  <a:lnTo>
                    <a:pt x="172806" y="89343"/>
                  </a:lnTo>
                  <a:lnTo>
                    <a:pt x="169246" y="80025"/>
                  </a:lnTo>
                  <a:lnTo>
                    <a:pt x="166234" y="70159"/>
                  </a:lnTo>
                  <a:lnTo>
                    <a:pt x="162947" y="60567"/>
                  </a:lnTo>
                  <a:lnTo>
                    <a:pt x="159387" y="50701"/>
                  </a:lnTo>
                  <a:lnTo>
                    <a:pt x="156101" y="40835"/>
                  </a:lnTo>
                  <a:lnTo>
                    <a:pt x="153088" y="31517"/>
                  </a:lnTo>
                  <a:lnTo>
                    <a:pt x="150350" y="22747"/>
                  </a:lnTo>
                  <a:lnTo>
                    <a:pt x="147611" y="15347"/>
                  </a:lnTo>
                  <a:lnTo>
                    <a:pt x="145694" y="8496"/>
                  </a:lnTo>
                  <a:lnTo>
                    <a:pt x="144325" y="3563"/>
                  </a:lnTo>
                  <a:lnTo>
                    <a:pt x="143229" y="0"/>
                  </a:lnTo>
                  <a:lnTo>
                    <a:pt x="143026" y="75"/>
                  </a:lnTo>
                  <a:lnTo>
                    <a:pt x="143009" y="0"/>
                  </a:lnTo>
                  <a:lnTo>
                    <a:pt x="121374" y="7948"/>
                  </a:lnTo>
                  <a:lnTo>
                    <a:pt x="100013" y="15895"/>
                  </a:lnTo>
                  <a:lnTo>
                    <a:pt x="100136" y="16248"/>
                  </a:lnTo>
                  <a:lnTo>
                    <a:pt x="88457" y="21102"/>
                  </a:lnTo>
                  <a:lnTo>
                    <a:pt x="87362" y="21377"/>
                  </a:lnTo>
                  <a:lnTo>
                    <a:pt x="84897" y="22199"/>
                  </a:lnTo>
                  <a:lnTo>
                    <a:pt x="81611" y="23843"/>
                  </a:lnTo>
                  <a:lnTo>
                    <a:pt x="76955" y="25487"/>
                  </a:lnTo>
                  <a:lnTo>
                    <a:pt x="71752" y="27680"/>
                  </a:lnTo>
                  <a:lnTo>
                    <a:pt x="66001" y="29872"/>
                  </a:lnTo>
                  <a:lnTo>
                    <a:pt x="60249" y="32339"/>
                  </a:lnTo>
                  <a:lnTo>
                    <a:pt x="54772" y="34805"/>
                  </a:lnTo>
                  <a:lnTo>
                    <a:pt x="49569" y="36998"/>
                  </a:lnTo>
                  <a:lnTo>
                    <a:pt x="44639" y="39190"/>
                  </a:lnTo>
                  <a:lnTo>
                    <a:pt x="41079" y="40835"/>
                  </a:lnTo>
                  <a:lnTo>
                    <a:pt x="40531" y="41109"/>
                  </a:lnTo>
                  <a:lnTo>
                    <a:pt x="39984" y="41109"/>
                  </a:lnTo>
                  <a:lnTo>
                    <a:pt x="38888" y="41657"/>
                  </a:lnTo>
                  <a:lnTo>
                    <a:pt x="38341" y="42205"/>
                  </a:lnTo>
                  <a:lnTo>
                    <a:pt x="37519" y="42479"/>
                  </a:lnTo>
                  <a:lnTo>
                    <a:pt x="32042" y="46590"/>
                  </a:lnTo>
                  <a:lnTo>
                    <a:pt x="27660" y="51523"/>
                  </a:lnTo>
                  <a:lnTo>
                    <a:pt x="24100" y="57278"/>
                  </a:lnTo>
                  <a:lnTo>
                    <a:pt x="22730" y="61115"/>
                  </a:lnTo>
                  <a:lnTo>
                    <a:pt x="21635" y="64952"/>
                  </a:lnTo>
                  <a:lnTo>
                    <a:pt x="19718" y="70981"/>
                  </a:lnTo>
                  <a:lnTo>
                    <a:pt x="17253" y="78380"/>
                  </a:lnTo>
                  <a:lnTo>
                    <a:pt x="14515" y="86876"/>
                  </a:lnTo>
                  <a:lnTo>
                    <a:pt x="11776" y="95920"/>
                  </a:lnTo>
                  <a:lnTo>
                    <a:pt x="8764" y="104964"/>
                  </a:lnTo>
                  <a:lnTo>
                    <a:pt x="6025" y="113734"/>
                  </a:lnTo>
                  <a:lnTo>
                    <a:pt x="3834" y="122229"/>
                  </a:lnTo>
                  <a:lnTo>
                    <a:pt x="1643" y="129355"/>
                  </a:lnTo>
                  <a:lnTo>
                    <a:pt x="274" y="135110"/>
                  </a:lnTo>
                  <a:lnTo>
                    <a:pt x="0" y="137303"/>
                  </a:lnTo>
                  <a:lnTo>
                    <a:pt x="0" y="140043"/>
                  </a:lnTo>
                  <a:lnTo>
                    <a:pt x="1095" y="147991"/>
                  </a:lnTo>
                  <a:lnTo>
                    <a:pt x="3286" y="155390"/>
                  </a:lnTo>
                  <a:lnTo>
                    <a:pt x="7394" y="161968"/>
                  </a:lnTo>
                  <a:lnTo>
                    <a:pt x="12871" y="166901"/>
                  </a:lnTo>
                  <a:lnTo>
                    <a:pt x="19170" y="171011"/>
                  </a:lnTo>
                  <a:lnTo>
                    <a:pt x="26291" y="173752"/>
                  </a:lnTo>
                  <a:lnTo>
                    <a:pt x="34506" y="174848"/>
                  </a:lnTo>
                  <a:lnTo>
                    <a:pt x="122470" y="174848"/>
                  </a:lnTo>
                  <a:lnTo>
                    <a:pt x="296865" y="174848"/>
                  </a:lnTo>
                  <a:lnTo>
                    <a:pt x="384829" y="174848"/>
                  </a:lnTo>
                  <a:lnTo>
                    <a:pt x="393044" y="173752"/>
                  </a:lnTo>
                  <a:lnTo>
                    <a:pt x="400165" y="171011"/>
                  </a:lnTo>
                  <a:lnTo>
                    <a:pt x="406464" y="166901"/>
                  </a:lnTo>
                  <a:lnTo>
                    <a:pt x="411941" y="161968"/>
                  </a:lnTo>
                  <a:lnTo>
                    <a:pt x="416049" y="155390"/>
                  </a:lnTo>
                  <a:lnTo>
                    <a:pt x="418240" y="147991"/>
                  </a:lnTo>
                  <a:lnTo>
                    <a:pt x="419335" y="140043"/>
                  </a:lnTo>
                  <a:lnTo>
                    <a:pt x="419335" y="137303"/>
                  </a:lnTo>
                  <a:lnTo>
                    <a:pt x="419061" y="135110"/>
                  </a:lnTo>
                  <a:lnTo>
                    <a:pt x="417692" y="129355"/>
                  </a:lnTo>
                  <a:lnTo>
                    <a:pt x="415501" y="122229"/>
                  </a:lnTo>
                  <a:lnTo>
                    <a:pt x="413310" y="113734"/>
                  </a:lnTo>
                  <a:lnTo>
                    <a:pt x="410571" y="104964"/>
                  </a:lnTo>
                  <a:lnTo>
                    <a:pt x="407559" y="95920"/>
                  </a:lnTo>
                  <a:lnTo>
                    <a:pt x="404820" y="86876"/>
                  </a:lnTo>
                  <a:lnTo>
                    <a:pt x="402082" y="78380"/>
                  </a:lnTo>
                  <a:lnTo>
                    <a:pt x="399617" y="70981"/>
                  </a:lnTo>
                  <a:lnTo>
                    <a:pt x="397700" y="64952"/>
                  </a:lnTo>
                  <a:lnTo>
                    <a:pt x="396605" y="61115"/>
                  </a:lnTo>
                  <a:lnTo>
                    <a:pt x="395235" y="57278"/>
                  </a:lnTo>
                  <a:lnTo>
                    <a:pt x="391675" y="51523"/>
                  </a:lnTo>
                  <a:lnTo>
                    <a:pt x="387293" y="46590"/>
                  </a:lnTo>
                  <a:lnTo>
                    <a:pt x="381816" y="42479"/>
                  </a:lnTo>
                  <a:lnTo>
                    <a:pt x="380994" y="42205"/>
                  </a:lnTo>
                  <a:lnTo>
                    <a:pt x="380447" y="41657"/>
                  </a:lnTo>
                  <a:lnTo>
                    <a:pt x="379351" y="41109"/>
                  </a:lnTo>
                  <a:lnTo>
                    <a:pt x="378804" y="41109"/>
                  </a:lnTo>
                  <a:lnTo>
                    <a:pt x="378256" y="40835"/>
                  </a:lnTo>
                  <a:lnTo>
                    <a:pt x="374696" y="39190"/>
                  </a:lnTo>
                  <a:lnTo>
                    <a:pt x="369766" y="36998"/>
                  </a:lnTo>
                  <a:lnTo>
                    <a:pt x="364563" y="34805"/>
                  </a:lnTo>
                  <a:lnTo>
                    <a:pt x="359086" y="32339"/>
                  </a:lnTo>
                  <a:lnTo>
                    <a:pt x="353334" y="29872"/>
                  </a:lnTo>
                  <a:lnTo>
                    <a:pt x="347583" y="27680"/>
                  </a:lnTo>
                  <a:lnTo>
                    <a:pt x="342380" y="25487"/>
                  </a:lnTo>
                  <a:lnTo>
                    <a:pt x="337724" y="23843"/>
                  </a:lnTo>
                  <a:lnTo>
                    <a:pt x="334438" y="22199"/>
                  </a:lnTo>
                  <a:lnTo>
                    <a:pt x="331973" y="21377"/>
                  </a:lnTo>
                  <a:lnTo>
                    <a:pt x="330878" y="21102"/>
                  </a:lnTo>
                  <a:lnTo>
                    <a:pt x="319199" y="16248"/>
                  </a:lnTo>
                  <a:lnTo>
                    <a:pt x="319322" y="15895"/>
                  </a:lnTo>
                  <a:lnTo>
                    <a:pt x="297961" y="794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latin typeface="+mn-lt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>
          <a:xfrm>
            <a:off x="4573632" y="1435021"/>
            <a:ext cx="2132635" cy="187744"/>
            <a:chOff x="6055842" y="1318603"/>
            <a:chExt cx="2782444" cy="187744"/>
          </a:xfrm>
        </p:grpSpPr>
        <p:cxnSp>
          <p:nvCxnSpPr>
            <p:cNvPr id="62" name="AutoShape 249"/>
            <p:cNvCxnSpPr>
              <a:cxnSpLocks noChangeShapeType="1"/>
              <a:stCxn id="63" idx="4"/>
              <a:endCxn id="63" idx="6"/>
            </p:cNvCxnSpPr>
            <p:nvPr/>
          </p:nvCxnSpPr>
          <p:spPr bwMode="auto">
            <a:xfrm>
              <a:off x="6055842" y="1506347"/>
              <a:ext cx="2782444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ACET"/>
            <p:cNvSpPr>
              <a:spLocks noChangeArrowheads="1"/>
            </p:cNvSpPr>
            <p:nvPr/>
          </p:nvSpPr>
          <p:spPr bwMode="auto">
            <a:xfrm>
              <a:off x="6055842" y="1318603"/>
              <a:ext cx="2782444" cy="1877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1100" b="1" baseline="0" dirty="0" smtClean="0">
                  <a:solidFill>
                    <a:schemeClr val="tx2"/>
                  </a:solidFill>
                  <a:latin typeface="+mn-lt"/>
                  <a:ea typeface="+mn-ea"/>
                </a:rPr>
                <a:t>Digital capability</a:t>
              </a:r>
              <a:r>
                <a:rPr lang="en-US" sz="1100" b="1" dirty="0" smtClean="0">
                  <a:solidFill>
                    <a:schemeClr val="tx2"/>
                  </a:solidFill>
                  <a:latin typeface="+mn-lt"/>
                  <a:ea typeface="+mn-ea"/>
                </a:rPr>
                <a:t> of partner </a:t>
              </a:r>
              <a:endParaRPr lang="x-none" sz="1100" baseline="0" dirty="0">
                <a:solidFill>
                  <a:schemeClr val="tx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3" name="TextBox 92"/>
          <p:cNvSpPr txBox="1">
            <a:spLocks/>
          </p:cNvSpPr>
          <p:nvPr/>
        </p:nvSpPr>
        <p:spPr>
          <a:xfrm>
            <a:off x="4573632" y="1675183"/>
            <a:ext cx="2254885" cy="7109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80975" lvl="1" indent="-180975">
              <a:spcBef>
                <a:spcPct val="20000"/>
              </a:spcBef>
              <a:buClr>
                <a:schemeClr val="tx2"/>
              </a:buClr>
            </a:pPr>
            <a:r>
              <a:rPr lang="en-US" sz="1100" dirty="0"/>
              <a:t>Generally </a:t>
            </a:r>
            <a:r>
              <a:rPr lang="en-US" sz="1100" b="1" dirty="0">
                <a:solidFill>
                  <a:schemeClr val="tx2"/>
                </a:solidFill>
              </a:rPr>
              <a:t>digitally </a:t>
            </a:r>
            <a:r>
              <a:rPr lang="en-US" sz="1100" b="1" dirty="0" smtClean="0">
                <a:solidFill>
                  <a:schemeClr val="tx2"/>
                </a:solidFill>
              </a:rPr>
              <a:t>sophisticated</a:t>
            </a:r>
          </a:p>
          <a:p>
            <a:pPr marL="180975" lvl="1" indent="-180975">
              <a:spcBef>
                <a:spcPct val="20000"/>
              </a:spcBef>
              <a:buClr>
                <a:schemeClr val="tx2"/>
              </a:buClr>
            </a:pPr>
            <a:r>
              <a:rPr lang="en-US" sz="1100" dirty="0" smtClean="0"/>
              <a:t>Often </a:t>
            </a:r>
            <a:r>
              <a:rPr lang="en-US" sz="1100" dirty="0"/>
              <a:t>offering </a:t>
            </a:r>
            <a:r>
              <a:rPr lang="en-US" sz="1100" b="1" dirty="0" smtClean="0">
                <a:solidFill>
                  <a:schemeClr val="tx2"/>
                </a:solidFill>
              </a:rPr>
              <a:t>proprietary dig. solutions </a:t>
            </a:r>
            <a:r>
              <a:rPr lang="en-US" sz="1100" dirty="0" smtClean="0"/>
              <a:t>to end customers </a:t>
            </a:r>
            <a:endParaRPr lang="en-US" sz="1100" dirty="0"/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4573632" y="4970740"/>
            <a:ext cx="2132635" cy="10495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dirty="0" smtClean="0"/>
              <a:t>Today focus on </a:t>
            </a:r>
            <a:r>
              <a:rPr lang="en-US" sz="1100" b="1" dirty="0" smtClean="0">
                <a:solidFill>
                  <a:schemeClr val="tx2"/>
                </a:solidFill>
              </a:rPr>
              <a:t>e-commerce solutions only</a:t>
            </a:r>
          </a:p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Limited capabilities </a:t>
            </a:r>
            <a:r>
              <a:rPr lang="en-US" sz="1100" dirty="0" smtClean="0"/>
              <a:t>to serve end customer with sophisticated service solutions </a:t>
            </a:r>
            <a:endParaRPr lang="en-US" sz="1100" dirty="0"/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4573632" y="3680373"/>
            <a:ext cx="2132635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Very </a:t>
            </a:r>
            <a:r>
              <a:rPr lang="en-US" sz="1100" b="1" dirty="0">
                <a:solidFill>
                  <a:schemeClr val="tx2"/>
                </a:solidFill>
              </a:rPr>
              <a:t>limited digital capabilities </a:t>
            </a:r>
            <a:r>
              <a:rPr lang="en-US" sz="1100" dirty="0"/>
              <a:t>(</a:t>
            </a:r>
            <a:r>
              <a:rPr lang="en-US" sz="1100" dirty="0" smtClean="0"/>
              <a:t>due </a:t>
            </a:r>
            <a:r>
              <a:rPr lang="en-US" sz="1100" dirty="0"/>
              <a:t>small </a:t>
            </a:r>
            <a:r>
              <a:rPr lang="en-US" sz="1100" dirty="0" smtClean="0"/>
              <a:t>size of organization)</a:t>
            </a:r>
            <a:endParaRPr lang="en-US" sz="1100" dirty="0"/>
          </a:p>
        </p:txBody>
      </p:sp>
      <p:sp>
        <p:nvSpPr>
          <p:cNvPr id="102" name="TextBox 101"/>
          <p:cNvSpPr txBox="1">
            <a:spLocks/>
          </p:cNvSpPr>
          <p:nvPr/>
        </p:nvSpPr>
        <p:spPr>
          <a:xfrm>
            <a:off x="4573632" y="2491573"/>
            <a:ext cx="2132635" cy="846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>
                <a:solidFill>
                  <a:schemeClr val="tx2"/>
                </a:solidFill>
              </a:rPr>
              <a:t>Low digital capabilities </a:t>
            </a:r>
            <a:r>
              <a:rPr lang="en-US" sz="1100" dirty="0"/>
              <a:t>and limited </a:t>
            </a:r>
            <a:r>
              <a:rPr lang="en-US" sz="1100" dirty="0" smtClean="0"/>
              <a:t>resources </a:t>
            </a:r>
            <a:r>
              <a:rPr lang="en-US" sz="1100" dirty="0"/>
              <a:t>(mainly </a:t>
            </a:r>
            <a:r>
              <a:rPr lang="en-US" sz="1100" dirty="0" smtClean="0"/>
              <a:t>small companies) </a:t>
            </a:r>
            <a:r>
              <a:rPr lang="en-US" sz="1100" dirty="0"/>
              <a:t>to develop own solutions or conduct sophisticated </a:t>
            </a:r>
            <a:r>
              <a:rPr lang="en-US" sz="1100" dirty="0" smtClean="0"/>
              <a:t>analysis</a:t>
            </a:r>
            <a:endParaRPr lang="en-US" sz="1100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2000250" y="1435022"/>
            <a:ext cx="2451132" cy="187744"/>
            <a:chOff x="2875702" y="1318604"/>
            <a:chExt cx="2782444" cy="187744"/>
          </a:xfrm>
        </p:grpSpPr>
        <p:cxnSp>
          <p:nvCxnSpPr>
            <p:cNvPr id="59" name="AutoShape 249"/>
            <p:cNvCxnSpPr>
              <a:cxnSpLocks noChangeShapeType="1"/>
            </p:cNvCxnSpPr>
            <p:nvPr/>
          </p:nvCxnSpPr>
          <p:spPr bwMode="auto">
            <a:xfrm>
              <a:off x="2875702" y="1506348"/>
              <a:ext cx="2782444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ACET"/>
            <p:cNvSpPr>
              <a:spLocks noChangeArrowheads="1"/>
            </p:cNvSpPr>
            <p:nvPr/>
          </p:nvSpPr>
          <p:spPr bwMode="auto">
            <a:xfrm>
              <a:off x="2875702" y="1318604"/>
              <a:ext cx="2782444" cy="1877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1100" b="1" baseline="0" dirty="0" smtClean="0">
                  <a:solidFill>
                    <a:schemeClr val="tx2"/>
                  </a:solidFill>
                  <a:latin typeface="+mn-lt"/>
                  <a:ea typeface="+mn-ea"/>
                </a:rPr>
                <a:t>Service focus of OEM/distributor</a:t>
              </a:r>
              <a:endParaRPr lang="x-none" sz="1100" baseline="0" dirty="0">
                <a:solidFill>
                  <a:schemeClr val="tx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4" name="TextBox 93"/>
          <p:cNvSpPr txBox="1">
            <a:spLocks/>
          </p:cNvSpPr>
          <p:nvPr/>
        </p:nvSpPr>
        <p:spPr>
          <a:xfrm>
            <a:off x="2000250" y="1675183"/>
            <a:ext cx="2451131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100" dirty="0"/>
              <a:t>Often provide </a:t>
            </a:r>
            <a:r>
              <a:rPr lang="en-US" sz="1100" b="1" dirty="0">
                <a:solidFill>
                  <a:schemeClr val="tx2"/>
                </a:solidFill>
              </a:rPr>
              <a:t>complete range of  services</a:t>
            </a:r>
            <a:r>
              <a:rPr lang="en-US" sz="1100" dirty="0"/>
              <a:t> (incl. digital) to end customers </a:t>
            </a: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2000250" y="4970740"/>
            <a:ext cx="2451131" cy="9140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spcBef>
                <a:spcPct val="40000"/>
              </a:spcBef>
              <a:buFont typeface="Symbol" panose="05050102010706020507" pitchFamily="18" charset="2"/>
              <a:buChar char="-"/>
            </a:pPr>
            <a:r>
              <a:rPr lang="en-US" sz="1100" dirty="0"/>
              <a:t>M</a:t>
            </a:r>
            <a:r>
              <a:rPr lang="en-US" sz="1100" dirty="0" smtClean="0"/>
              <a:t>ainly “</a:t>
            </a:r>
            <a:r>
              <a:rPr lang="en-US" sz="1100" b="1" dirty="0" smtClean="0">
                <a:solidFill>
                  <a:schemeClr val="tx2"/>
                </a:solidFill>
              </a:rPr>
              <a:t>box moving</a:t>
            </a:r>
            <a:r>
              <a:rPr lang="en-US" sz="1100" dirty="0" smtClean="0"/>
              <a:t>”, very  limited service offering</a:t>
            </a:r>
            <a:endParaRPr lang="en-US" sz="1100" dirty="0"/>
          </a:p>
          <a:p>
            <a:pPr marL="285750" indent="-285750">
              <a:spcBef>
                <a:spcPct val="40000"/>
              </a:spcBef>
              <a:buFont typeface="Symbol" panose="05050102010706020507" pitchFamily="18" charset="2"/>
              <a:buChar char="-"/>
            </a:pPr>
            <a:r>
              <a:rPr lang="en-US" sz="1100" b="1" dirty="0" smtClean="0">
                <a:solidFill>
                  <a:schemeClr val="tx2"/>
                </a:solidFill>
              </a:rPr>
              <a:t>To be confirmed </a:t>
            </a:r>
            <a:r>
              <a:rPr lang="en-US" sz="1100" b="1" dirty="0">
                <a:solidFill>
                  <a:schemeClr val="tx2"/>
                </a:solidFill>
              </a:rPr>
              <a:t>i</a:t>
            </a:r>
            <a:r>
              <a:rPr lang="en-US" sz="1100" b="1" dirty="0" smtClean="0">
                <a:solidFill>
                  <a:schemeClr val="tx2"/>
                </a:solidFill>
              </a:rPr>
              <a:t>f </a:t>
            </a:r>
            <a:r>
              <a:rPr lang="en-US" sz="1100" b="1" dirty="0">
                <a:solidFill>
                  <a:schemeClr val="tx2"/>
                </a:solidFill>
              </a:rPr>
              <a:t>interested </a:t>
            </a:r>
            <a:r>
              <a:rPr lang="en-US" sz="1100" dirty="0"/>
              <a:t>in light-operations service offerings</a:t>
            </a:r>
            <a:endParaRPr lang="de-CH" sz="1100" dirty="0"/>
          </a:p>
        </p:txBody>
      </p:sp>
      <p:sp>
        <p:nvSpPr>
          <p:cNvPr id="103" name="TextBox 102"/>
          <p:cNvSpPr txBox="1">
            <a:spLocks/>
          </p:cNvSpPr>
          <p:nvPr/>
        </p:nvSpPr>
        <p:spPr>
          <a:xfrm>
            <a:off x="2000250" y="2491573"/>
            <a:ext cx="2573382" cy="10833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spcBef>
                <a:spcPct val="40000"/>
              </a:spcBef>
              <a:buFont typeface="Symbol" panose="05050102010706020507" pitchFamily="18" charset="2"/>
              <a:buChar char="-"/>
            </a:pPr>
            <a:r>
              <a:rPr lang="en-US" sz="1100" b="1" dirty="0" smtClean="0">
                <a:solidFill>
                  <a:schemeClr val="tx2"/>
                </a:solidFill>
              </a:rPr>
              <a:t>Generally high service focus </a:t>
            </a:r>
            <a:r>
              <a:rPr lang="en-US" sz="1100" dirty="0" smtClean="0"/>
              <a:t>(challenging to fulfill due to small size and differentiated products)</a:t>
            </a:r>
          </a:p>
          <a:p>
            <a:pPr marL="285750" indent="-285750">
              <a:spcBef>
                <a:spcPct val="40000"/>
              </a:spcBef>
              <a:buFont typeface="Symbol" panose="05050102010706020507" pitchFamily="18" charset="2"/>
              <a:buChar char="-"/>
            </a:pPr>
            <a:r>
              <a:rPr lang="en-US" sz="1100" b="1" dirty="0" smtClean="0">
                <a:solidFill>
                  <a:schemeClr val="tx2"/>
                </a:solidFill>
              </a:rPr>
              <a:t>Sometimes subcontract service providers</a:t>
            </a:r>
            <a:r>
              <a:rPr lang="en-US" sz="1100" dirty="0" smtClean="0"/>
              <a:t> to deliver end customer service </a:t>
            </a:r>
            <a:endParaRPr lang="de-CH" sz="11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6828517" y="1435022"/>
            <a:ext cx="2973919" cy="187744"/>
            <a:chOff x="8571652" y="1318604"/>
            <a:chExt cx="2782444" cy="187744"/>
          </a:xfrm>
        </p:grpSpPr>
        <p:cxnSp>
          <p:nvCxnSpPr>
            <p:cNvPr id="52" name="AutoShape 249"/>
            <p:cNvCxnSpPr>
              <a:cxnSpLocks noChangeShapeType="1"/>
              <a:stCxn id="53" idx="4"/>
              <a:endCxn id="53" idx="6"/>
            </p:cNvCxnSpPr>
            <p:nvPr/>
          </p:nvCxnSpPr>
          <p:spPr bwMode="auto">
            <a:xfrm>
              <a:off x="8571652" y="1506348"/>
              <a:ext cx="2782444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ACET"/>
            <p:cNvSpPr>
              <a:spLocks noChangeArrowheads="1"/>
            </p:cNvSpPr>
            <p:nvPr/>
          </p:nvSpPr>
          <p:spPr bwMode="auto">
            <a:xfrm>
              <a:off x="8571652" y="1318604"/>
              <a:ext cx="2782444" cy="1877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en-US" sz="1100" b="1" dirty="0" smtClean="0">
                  <a:solidFill>
                    <a:schemeClr val="tx2"/>
                  </a:solidFill>
                  <a:latin typeface="+mn-lt"/>
                </a:rPr>
                <a:t>Needs and requirements </a:t>
              </a:r>
              <a:endParaRPr lang="x-none" sz="1100" baseline="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14" name="TextBox 13"/>
          <p:cNvSpPr txBox="1">
            <a:spLocks/>
          </p:cNvSpPr>
          <p:nvPr/>
        </p:nvSpPr>
        <p:spPr>
          <a:xfrm>
            <a:off x="6828517" y="1675183"/>
            <a:ext cx="2973919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Often offer own solutions, </a:t>
            </a:r>
            <a:r>
              <a:rPr lang="en-US" sz="1100" dirty="0"/>
              <a:t>(e.g., </a:t>
            </a:r>
            <a:r>
              <a:rPr lang="en-US" sz="1100" dirty="0" smtClean="0"/>
              <a:t>condition </a:t>
            </a:r>
            <a:r>
              <a:rPr lang="en-US" sz="1100" dirty="0"/>
              <a:t>monitoring)</a:t>
            </a:r>
            <a:r>
              <a:rPr lang="en-US" sz="1100" b="1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/>
              <a:t>but need interface ABB raw data; cannibalization of current offering needs to be understood</a:t>
            </a:r>
            <a:endParaRPr lang="en-US" sz="1100" dirty="0"/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828517" y="4970740"/>
            <a:ext cx="2973919" cy="10495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Need for product data (e.g., 3D diag.) </a:t>
            </a:r>
          </a:p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Interest of logistical distributors/ wholesalers is unclear</a:t>
            </a:r>
            <a:r>
              <a:rPr lang="en-US" sz="1100" dirty="0" smtClean="0"/>
              <a:t>, potential interest in e2e solutions (concerns about directly approaching end customers to be assessed)</a:t>
            </a:r>
            <a:endParaRPr lang="en-US" sz="1100" dirty="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828517" y="3680373"/>
            <a:ext cx="2973919" cy="10495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Likely to be interested in extending their service portfolio </a:t>
            </a:r>
            <a:r>
              <a:rPr lang="en-US" sz="1100" dirty="0" smtClean="0"/>
              <a:t>(ranging from fleet mgmt. integrated into administrative processes to advanced insights) </a:t>
            </a:r>
          </a:p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Likely require support from ABB </a:t>
            </a:r>
            <a:r>
              <a:rPr lang="en-US" sz="1100" dirty="0" smtClean="0"/>
              <a:t>(technical and analytical capabilities)</a:t>
            </a:r>
            <a:endParaRPr lang="en-US" sz="1100" dirty="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6828517" y="2491573"/>
            <a:ext cx="2973919" cy="10495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100" b="1" dirty="0" smtClean="0">
                <a:solidFill>
                  <a:schemeClr val="tx2"/>
                </a:solidFill>
              </a:rPr>
              <a:t>Seeking for new full service solutions </a:t>
            </a:r>
            <a:r>
              <a:rPr lang="en-US" sz="1100" dirty="0" smtClean="0"/>
              <a:t>(e.g., advanced analytics insights) in order to complement their service offering</a:t>
            </a:r>
          </a:p>
          <a:p>
            <a:pPr lvl="1">
              <a:spcBef>
                <a:spcPct val="20000"/>
              </a:spcBef>
            </a:pPr>
            <a:r>
              <a:rPr lang="en-US" sz="1100" b="1" dirty="0">
                <a:solidFill>
                  <a:schemeClr val="tx2"/>
                </a:solidFill>
              </a:rPr>
              <a:t>Likely require support from ABB </a:t>
            </a:r>
            <a:r>
              <a:rPr lang="en-US" sz="1100" dirty="0"/>
              <a:t>(</a:t>
            </a:r>
            <a:r>
              <a:rPr lang="en-US" sz="1100" dirty="0" smtClean="0"/>
              <a:t>technical, leverage ABB install base)</a:t>
            </a:r>
            <a:endParaRPr lang="en-US" sz="1100" dirty="0"/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2000250" y="3680373"/>
            <a:ext cx="2573382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spcBef>
                <a:spcPct val="40000"/>
              </a:spcBef>
              <a:buFont typeface="Symbol" panose="05050102010706020507" pitchFamily="18" charset="2"/>
              <a:buChar char="-"/>
            </a:pPr>
            <a:r>
              <a:rPr lang="en-US" sz="1100" b="1" dirty="0" smtClean="0">
                <a:solidFill>
                  <a:schemeClr val="tx2"/>
                </a:solidFill>
              </a:rPr>
              <a:t>Service focus within traditional services (e.g., repairs) </a:t>
            </a:r>
            <a:r>
              <a:rPr lang="en-US" sz="1100" dirty="0" smtClean="0"/>
              <a:t>mainly for single-axis products and local customer base</a:t>
            </a:r>
            <a:endParaRPr lang="de-CH" sz="1100" dirty="0"/>
          </a:p>
        </p:txBody>
      </p:sp>
      <p:pic>
        <p:nvPicPr>
          <p:cNvPr id="768007" name="Picture 7" descr="Image result for egger pump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687" y="2513483"/>
            <a:ext cx="935376" cy="93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10" name="Picture 10" descr="Image result for bmh technolog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08" y="2501751"/>
            <a:ext cx="1095996" cy="10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4727" y="4188204"/>
            <a:ext cx="688419" cy="45459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7"/>
          <a:srcRect l="1507"/>
          <a:stretch/>
        </p:blipFill>
        <p:spPr>
          <a:xfrm>
            <a:off x="10226544" y="3719549"/>
            <a:ext cx="1646318" cy="3371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9071" y="1675183"/>
            <a:ext cx="1136200" cy="2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 for workshops and interviews with OEMs and distributors</a:t>
            </a:r>
            <a:endParaRPr 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79400" y="1812065"/>
            <a:ext cx="1648637" cy="1749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</a:rPr>
              <a:t>OEMs</a:t>
            </a:r>
            <a:r>
              <a:rPr lang="en-US" sz="1400" b="1" dirty="0" smtClean="0">
                <a:solidFill>
                  <a:schemeClr val="bg1"/>
                </a:solidFill>
              </a:rPr>
              <a:t>/ distributors interviews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279400" y="3650313"/>
            <a:ext cx="11630439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0" y="1710327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/>
          </p:cNvSpPr>
          <p:nvPr/>
        </p:nvSpPr>
        <p:spPr>
          <a:xfrm>
            <a:off x="9688581" y="1450745"/>
            <a:ext cx="2501832" cy="157845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Target number/modus operandi</a:t>
            </a:r>
            <a:endParaRPr lang="en-US" sz="1400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904048" y="1450745"/>
            <a:ext cx="2934601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Description/objective </a:t>
            </a:r>
            <a:endParaRPr lang="en-US" sz="1400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0" name="Marvinnumoval"/>
          <p:cNvSpPr/>
          <p:nvPr>
            <p:custDataLst>
              <p:tags r:id="rId1"/>
            </p:custDataLst>
          </p:nvPr>
        </p:nvSpPr>
        <p:spPr bwMode="auto">
          <a:xfrm>
            <a:off x="9688581" y="2547158"/>
            <a:ext cx="722492" cy="290557"/>
          </a:xfrm>
          <a:prstGeom prst="ellipse">
            <a:avLst/>
          </a:prstGeom>
          <a:solidFill>
            <a:schemeClr val="accent2"/>
          </a:solidFill>
          <a:ln w="317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10-20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0584156" y="2350673"/>
            <a:ext cx="1279745" cy="67197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200"/>
              </a:spcBef>
              <a:buNone/>
            </a:pPr>
            <a:r>
              <a:rPr lang="en-US" sz="1400" i="1" dirty="0" smtClean="0">
                <a:solidFill>
                  <a:srgbClr val="000000"/>
                </a:solidFill>
              </a:rPr>
              <a:t>1.5-2 hours,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sz="1400" i="1" dirty="0" smtClean="0">
                <a:solidFill>
                  <a:srgbClr val="000000"/>
                </a:solidFill>
              </a:rPr>
              <a:t>Of which: ~8-10 in person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4904048" y="1812065"/>
            <a:ext cx="4596294" cy="13439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400" dirty="0">
                <a:solidFill>
                  <a:srgbClr val="000000"/>
                </a:solidFill>
              </a:rPr>
              <a:t>Understand </a:t>
            </a:r>
            <a:r>
              <a:rPr lang="en-US" sz="1400" b="1" dirty="0">
                <a:solidFill>
                  <a:schemeClr val="tx2"/>
                </a:solidFill>
              </a:rPr>
              <a:t>current </a:t>
            </a:r>
            <a:r>
              <a:rPr lang="en-US" sz="1400" b="1" dirty="0" smtClean="0">
                <a:solidFill>
                  <a:schemeClr val="tx2"/>
                </a:solidFill>
              </a:rPr>
              <a:t>digital sophistication</a:t>
            </a:r>
            <a:r>
              <a:rPr lang="en-US" sz="1400" b="1" dirty="0">
                <a:solidFill>
                  <a:schemeClr val="tx2"/>
                </a:solidFill>
              </a:rPr>
              <a:t>,</a:t>
            </a:r>
            <a:r>
              <a:rPr lang="en-US" sz="1400" b="1" dirty="0" smtClean="0">
                <a:solidFill>
                  <a:schemeClr val="tx2"/>
                </a:solidFill>
              </a:rPr>
              <a:t> ambition and strategy</a:t>
            </a:r>
            <a:endParaRPr lang="en-US" sz="1400" b="1" dirty="0">
              <a:solidFill>
                <a:schemeClr val="tx2"/>
              </a:solidFill>
            </a:endParaRPr>
          </a:p>
          <a:p>
            <a:pPr lvl="1">
              <a:spcBef>
                <a:spcPts val="20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Discuss and understand </a:t>
            </a:r>
            <a:r>
              <a:rPr lang="en-US" sz="1400" b="1" dirty="0" smtClean="0">
                <a:solidFill>
                  <a:schemeClr val="tx2"/>
                </a:solidFill>
              </a:rPr>
              <a:t>“challenges and opportunities” along value chain</a:t>
            </a:r>
            <a:endParaRPr lang="en-US" sz="1400" dirty="0" smtClean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Assess interest in </a:t>
            </a:r>
            <a:r>
              <a:rPr lang="en-US" sz="1400" b="1" dirty="0">
                <a:solidFill>
                  <a:schemeClr val="tx2"/>
                </a:solidFill>
              </a:rPr>
              <a:t>potentially co-developing </a:t>
            </a:r>
            <a:r>
              <a:rPr lang="en-US" sz="1400" b="1" dirty="0" smtClean="0">
                <a:solidFill>
                  <a:schemeClr val="tx2"/>
                </a:solidFill>
              </a:rPr>
              <a:t>solutions and workshops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61781" y="5432400"/>
            <a:ext cx="9463659" cy="1095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marL="285750" indent="-285750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000000"/>
                </a:solidFill>
              </a:rPr>
              <a:t>For </a:t>
            </a:r>
            <a:r>
              <a:rPr lang="en-US" sz="1400" dirty="0" smtClean="0">
                <a:solidFill>
                  <a:srgbClr val="000000"/>
                </a:solidFill>
              </a:rPr>
              <a:t>both types </a:t>
            </a:r>
            <a:r>
              <a:rPr lang="en-US" sz="1400" dirty="0">
                <a:solidFill>
                  <a:srgbClr val="000000"/>
                </a:solidFill>
              </a:rPr>
              <a:t>of interactions, </a:t>
            </a:r>
            <a:r>
              <a:rPr lang="en-US" sz="1400" dirty="0" smtClean="0">
                <a:solidFill>
                  <a:srgbClr val="000000"/>
                </a:solidFill>
              </a:rPr>
              <a:t>modular </a:t>
            </a:r>
            <a:r>
              <a:rPr lang="en-US" sz="1400" b="1" dirty="0" smtClean="0">
                <a:solidFill>
                  <a:schemeClr val="tx2"/>
                </a:solidFill>
              </a:rPr>
              <a:t>framework </a:t>
            </a:r>
            <a:r>
              <a:rPr lang="en-US" sz="1400" b="1" dirty="0">
                <a:solidFill>
                  <a:schemeClr val="tx2"/>
                </a:solidFill>
              </a:rPr>
              <a:t>to conduct sessions </a:t>
            </a:r>
            <a:r>
              <a:rPr lang="en-US" sz="1400" b="1" dirty="0" smtClean="0">
                <a:solidFill>
                  <a:schemeClr val="tx2"/>
                </a:solidFill>
              </a:rPr>
              <a:t>will be developed so it is replicable </a:t>
            </a:r>
            <a:r>
              <a:rPr lang="en-US" sz="1400" dirty="0" smtClean="0">
                <a:solidFill>
                  <a:srgbClr val="000000"/>
                </a:solidFill>
              </a:rPr>
              <a:t>by country digital leads (both </a:t>
            </a:r>
            <a:r>
              <a:rPr lang="en-US" sz="1400" dirty="0">
                <a:solidFill>
                  <a:srgbClr val="000000"/>
                </a:solidFill>
              </a:rPr>
              <a:t>during project and thereafter</a:t>
            </a:r>
            <a:r>
              <a:rPr lang="en-US" sz="1400" dirty="0" smtClean="0">
                <a:solidFill>
                  <a:srgbClr val="000000"/>
                </a:solidFill>
              </a:rPr>
              <a:t>) </a:t>
            </a:r>
          </a:p>
          <a:p>
            <a:pPr marL="285750" indent="-285750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n-US" sz="1400" dirty="0" smtClean="0">
                <a:solidFill>
                  <a:srgbClr val="000000"/>
                </a:solidFill>
              </a:rPr>
              <a:t>After initial set of interviews and workshops have been conducted, </a:t>
            </a:r>
            <a:r>
              <a:rPr lang="en-US" sz="1400" b="1" dirty="0">
                <a:solidFill>
                  <a:schemeClr val="tx2"/>
                </a:solidFill>
              </a:rPr>
              <a:t>MVP/use-case scope to be defined and “pitch material” to be shared with local digital leads/sales managers </a:t>
            </a:r>
            <a:r>
              <a:rPr lang="en-US" sz="1400" dirty="0" smtClean="0">
                <a:solidFill>
                  <a:srgbClr val="000000"/>
                </a:solidFill>
              </a:rPr>
              <a:t>to test with further customers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279400" y="1442278"/>
            <a:ext cx="1509643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Interaction type</a:t>
            </a:r>
            <a:endParaRPr lang="en-US" sz="1400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2160106" y="1442278"/>
            <a:ext cx="1670630" cy="157845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Target group</a:t>
            </a:r>
            <a:endParaRPr lang="en-US" sz="1400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9" name="Marvinnumoval"/>
          <p:cNvSpPr/>
          <p:nvPr>
            <p:custDataLst>
              <p:tags r:id="rId2"/>
            </p:custDataLst>
          </p:nvPr>
        </p:nvSpPr>
        <p:spPr bwMode="auto">
          <a:xfrm>
            <a:off x="9688581" y="4433272"/>
            <a:ext cx="722492" cy="290557"/>
          </a:xfrm>
          <a:prstGeom prst="ellipse">
            <a:avLst/>
          </a:prstGeom>
          <a:solidFill>
            <a:schemeClr val="accent2"/>
          </a:solidFill>
          <a:ln w="317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~10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0599312" y="3824497"/>
            <a:ext cx="1279745" cy="1508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200"/>
              </a:spcBef>
              <a:buNone/>
            </a:pPr>
            <a:r>
              <a:rPr lang="en-US" sz="1400" i="1" dirty="0" smtClean="0">
                <a:solidFill>
                  <a:srgbClr val="000000"/>
                </a:solidFill>
              </a:rPr>
              <a:t>In person 0.5-1 day workshops (depending on customer, most likely integrated in overall visit)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279400" y="3827730"/>
            <a:ext cx="1648637" cy="1533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33909" tIns="33909" rIns="33909" bIns="339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OEMs/ distributors workshops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904048" y="3827730"/>
            <a:ext cx="4596294" cy="15337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400" b="1" dirty="0" smtClean="0">
                <a:solidFill>
                  <a:schemeClr val="tx2"/>
                </a:solidFill>
              </a:rPr>
              <a:t>Collect challenges and opportunities to create draft proposal for solution, </a:t>
            </a:r>
            <a:r>
              <a:rPr lang="en-US" sz="1400" dirty="0" smtClean="0">
                <a:solidFill>
                  <a:srgbClr val="000000"/>
                </a:solidFill>
              </a:rPr>
              <a:t>including monetization model toward end customer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Should be conducted without pre-defined offering, but using </a:t>
            </a:r>
            <a:r>
              <a:rPr lang="en-US" sz="1400" b="1" dirty="0" smtClean="0">
                <a:solidFill>
                  <a:schemeClr val="tx2"/>
                </a:solidFill>
              </a:rPr>
              <a:t>hypotheses and design thinking approach based on OEMs/distributors challenges and opportunities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2181031" y="3827730"/>
            <a:ext cx="2354004" cy="15337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400" dirty="0" smtClean="0"/>
              <a:t>OEMs/ distributors already engaged in </a:t>
            </a:r>
            <a:r>
              <a:rPr lang="en-US" sz="1400" b="1" dirty="0" smtClean="0">
                <a:solidFill>
                  <a:schemeClr val="tx2"/>
                </a:solidFill>
              </a:rPr>
              <a:t>advanced discussion on digital solutions</a:t>
            </a:r>
          </a:p>
          <a:p>
            <a:pPr lvl="1">
              <a:spcBef>
                <a:spcPts val="200"/>
              </a:spcBef>
            </a:pPr>
            <a:r>
              <a:rPr lang="en-US" sz="1400" b="1" dirty="0" smtClean="0">
                <a:solidFill>
                  <a:schemeClr val="tx2"/>
                </a:solidFill>
              </a:rPr>
              <a:t>Explicit requests </a:t>
            </a:r>
            <a:r>
              <a:rPr lang="en-US" sz="1400" dirty="0"/>
              <a:t>for collaboration and workshops</a:t>
            </a: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181031" y="1812065"/>
            <a:ext cx="2354004" cy="17491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400" dirty="0" smtClean="0"/>
              <a:t>OEMs/ distributors with potential interest, but </a:t>
            </a:r>
            <a:r>
              <a:rPr lang="en-US" sz="1400" b="1" dirty="0">
                <a:solidFill>
                  <a:schemeClr val="tx2"/>
                </a:solidFill>
              </a:rPr>
              <a:t>no/limited current discussions on </a:t>
            </a:r>
            <a:r>
              <a:rPr lang="en-US" sz="1400" b="1" dirty="0" smtClean="0">
                <a:solidFill>
                  <a:schemeClr val="tx2"/>
                </a:solidFill>
              </a:rPr>
              <a:t>topic </a:t>
            </a:r>
            <a:endParaRPr lang="en-US" sz="1400" b="1" dirty="0">
              <a:solidFill>
                <a:schemeClr val="tx2"/>
              </a:solidFill>
            </a:endParaRPr>
          </a:p>
          <a:p>
            <a:pPr lvl="1">
              <a:spcBef>
                <a:spcPts val="200"/>
              </a:spcBef>
            </a:pPr>
            <a:r>
              <a:rPr lang="en-US" sz="1400" b="1" dirty="0">
                <a:solidFill>
                  <a:schemeClr val="tx2"/>
                </a:solidFill>
              </a:rPr>
              <a:t>Cover wide range </a:t>
            </a:r>
            <a:r>
              <a:rPr lang="en-US" sz="1400" dirty="0" smtClean="0"/>
              <a:t>of sizes/geographies/ verticals to capture full breadth of requirements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25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/>
          </p:cNvSpPr>
          <p:nvPr/>
        </p:nvSpPr>
        <p:spPr bwMode="auto">
          <a:xfrm>
            <a:off x="4720320" y="1537875"/>
            <a:ext cx="6768947" cy="4065435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>
              <a:buClr>
                <a:schemeClr val="bg2"/>
              </a:buClr>
            </a:pPr>
            <a:endParaRPr lang="en-US" sz="1200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7" name="Group 36"/>
          <p:cNvGrpSpPr>
            <a:grpSpLocks/>
          </p:cNvGrpSpPr>
          <p:nvPr/>
        </p:nvGrpSpPr>
        <p:grpSpPr>
          <a:xfrm>
            <a:off x="4720320" y="1238084"/>
            <a:ext cx="6768947" cy="203716"/>
            <a:chOff x="4137904" y="1186432"/>
            <a:chExt cx="8053282" cy="203716"/>
          </a:xfrm>
        </p:grpSpPr>
        <p:cxnSp>
          <p:nvCxnSpPr>
            <p:cNvPr id="38" name="Straight Connector 37"/>
            <p:cNvCxnSpPr>
              <a:cxnSpLocks/>
            </p:cNvCxnSpPr>
            <p:nvPr/>
          </p:nvCxnSpPr>
          <p:spPr bwMode="gray">
            <a:xfrm>
              <a:off x="4137904" y="1390148"/>
              <a:ext cx="805328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 Placeholder 7"/>
            <p:cNvSpPr txBox="1">
              <a:spLocks/>
            </p:cNvSpPr>
            <p:nvPr/>
          </p:nvSpPr>
          <p:spPr bwMode="gray">
            <a:xfrm>
              <a:off x="4137904" y="1186432"/>
              <a:ext cx="8053282" cy="18466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ct val="20000"/>
                </a:spcBef>
                <a:buFont typeface="ABBvoiceOffice" panose="020D0603020503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dirty="0"/>
                <a:t>Proposed high-level agenda</a:t>
              </a:r>
            </a:p>
          </p:txBody>
        </p:sp>
      </p:grpSp>
      <p:grpSp>
        <p:nvGrpSpPr>
          <p:cNvPr id="40" name="Group 39"/>
          <p:cNvGrpSpPr>
            <a:grpSpLocks/>
          </p:cNvGrpSpPr>
          <p:nvPr/>
        </p:nvGrpSpPr>
        <p:grpSpPr>
          <a:xfrm>
            <a:off x="4905956" y="1627667"/>
            <a:ext cx="6058377" cy="223783"/>
            <a:chOff x="3940253" y="1537902"/>
            <a:chExt cx="5351072" cy="223783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 bwMode="gray">
            <a:xfrm>
              <a:off x="3940253" y="1761685"/>
              <a:ext cx="53510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 Placeholder 7"/>
            <p:cNvSpPr txBox="1">
              <a:spLocks/>
            </p:cNvSpPr>
            <p:nvPr/>
          </p:nvSpPr>
          <p:spPr bwMode="gray">
            <a:xfrm>
              <a:off x="3940253" y="1537902"/>
              <a:ext cx="5351072" cy="18466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ct val="20000"/>
                </a:spcBef>
                <a:buFont typeface="ABBvoiceOffice" panose="020D0603020503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bg1"/>
                  </a:solidFill>
                </a:rPr>
                <a:t>Topic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36" name="think-cell Slide" r:id="rId9" imgW="353" imgH="353" progId="TCLayout.ActiveDocument.1">
                  <p:embed/>
                </p:oleObj>
              </mc:Choice>
              <mc:Fallback>
                <p:oleObj name="think-cell Slide" r:id="rId9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Proposed setup and agenda topics for interview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gray">
          <a:xfrm>
            <a:off x="545762" y="1280417"/>
            <a:ext cx="3569469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 smtClean="0"/>
              <a:t>Interview setup</a:t>
            </a:r>
            <a:endParaRPr lang="en-US" sz="1200" dirty="0"/>
          </a:p>
        </p:txBody>
      </p:sp>
      <p:cxnSp>
        <p:nvCxnSpPr>
          <p:cNvPr id="102" name="Straight Connector 101"/>
          <p:cNvCxnSpPr>
            <a:cxnSpLocks/>
          </p:cNvCxnSpPr>
          <p:nvPr/>
        </p:nvCxnSpPr>
        <p:spPr bwMode="gray">
          <a:xfrm>
            <a:off x="545762" y="1465083"/>
            <a:ext cx="40711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2" name="Text Placeholder 7"/>
          <p:cNvSpPr txBox="1">
            <a:spLocks/>
          </p:cNvSpPr>
          <p:nvPr/>
        </p:nvSpPr>
        <p:spPr bwMode="gray">
          <a:xfrm>
            <a:off x="546349" y="2618582"/>
            <a:ext cx="1270000" cy="1329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ABB participation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1915429" y="2618582"/>
            <a:ext cx="2515738" cy="1329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 smtClean="0"/>
              <a:t>1-3 </a:t>
            </a:r>
            <a:r>
              <a:rPr lang="en-GB" sz="1200" dirty="0"/>
              <a:t>members of </a:t>
            </a:r>
            <a:r>
              <a:rPr lang="en-GB" sz="1200" dirty="0" smtClean="0"/>
              <a:t>our project team with expertise in developing digital solutions</a:t>
            </a:r>
            <a:endParaRPr lang="en-GB" sz="1200" baseline="30000" dirty="0"/>
          </a:p>
          <a:p>
            <a:pPr lvl="1">
              <a:spcBef>
                <a:spcPct val="25000"/>
              </a:spcBef>
            </a:pPr>
            <a:r>
              <a:rPr lang="en-GB" sz="1200" dirty="0" smtClean="0"/>
              <a:t>Customer’s key </a:t>
            </a:r>
            <a:r>
              <a:rPr lang="en-GB" sz="1200" dirty="0"/>
              <a:t>account manager/sales </a:t>
            </a:r>
            <a:r>
              <a:rPr lang="en-GB" sz="1200" dirty="0" smtClean="0"/>
              <a:t>contact ideally not present to ensure open conversation</a:t>
            </a:r>
            <a:endParaRPr lang="en-GB" sz="1200" dirty="0"/>
          </a:p>
        </p:txBody>
      </p:sp>
      <p:sp>
        <p:nvSpPr>
          <p:cNvPr id="94" name="Text Placeholder 7"/>
          <p:cNvSpPr txBox="1">
            <a:spLocks/>
          </p:cNvSpPr>
          <p:nvPr/>
        </p:nvSpPr>
        <p:spPr bwMode="gray">
          <a:xfrm>
            <a:off x="546349" y="1625492"/>
            <a:ext cx="1270000" cy="850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Logistics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1915429" y="1640752"/>
            <a:ext cx="2651861" cy="85023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/>
              <a:t>In person on </a:t>
            </a:r>
            <a:r>
              <a:rPr lang="en-GB" sz="1200" dirty="0" smtClean="0"/>
              <a:t>customer premises or </a:t>
            </a:r>
            <a:r>
              <a:rPr lang="en-GB" sz="1200" dirty="0"/>
              <a:t>via </a:t>
            </a:r>
            <a:r>
              <a:rPr lang="en-GB" sz="1200" dirty="0" smtClean="0"/>
              <a:t>skype/conference call</a:t>
            </a:r>
            <a:endParaRPr lang="en-GB" sz="1200" dirty="0"/>
          </a:p>
          <a:p>
            <a:pPr lvl="1">
              <a:spcBef>
                <a:spcPct val="25000"/>
              </a:spcBef>
            </a:pPr>
            <a:r>
              <a:rPr lang="en-GB" sz="1200" dirty="0"/>
              <a:t>1.5-2 h discussion (1-1.5 if via phone)</a:t>
            </a: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1915429" y="4147122"/>
            <a:ext cx="2515738" cy="14138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j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/>
              <a:t>ABB contact </a:t>
            </a:r>
            <a:r>
              <a:rPr lang="en-GB" sz="1200" dirty="0" smtClean="0"/>
              <a:t>person in customer’s company</a:t>
            </a:r>
            <a:endParaRPr lang="en-GB" sz="1200" dirty="0"/>
          </a:p>
          <a:p>
            <a:pPr lvl="1">
              <a:spcBef>
                <a:spcPct val="25000"/>
              </a:spcBef>
            </a:pPr>
            <a:r>
              <a:rPr lang="en-GB" sz="1200" dirty="0" smtClean="0"/>
              <a:t>(Digital) portfolio manager</a:t>
            </a:r>
          </a:p>
          <a:p>
            <a:pPr lvl="1">
              <a:spcBef>
                <a:spcPct val="25000"/>
              </a:spcBef>
            </a:pPr>
            <a:r>
              <a:rPr lang="en-GB" sz="1200" dirty="0" smtClean="0"/>
              <a:t>Experts along value chain (e.g., service manager, operations </a:t>
            </a:r>
            <a:r>
              <a:rPr lang="en-GB" sz="1200" dirty="0" err="1" smtClean="0"/>
              <a:t>mrg</a:t>
            </a:r>
            <a:r>
              <a:rPr lang="en-GB" sz="1200" dirty="0" smtClean="0"/>
              <a:t>., </a:t>
            </a:r>
            <a:r>
              <a:rPr lang="en-GB" sz="1200" dirty="0"/>
              <a:t>b</a:t>
            </a:r>
            <a:r>
              <a:rPr lang="en-GB" sz="1200" dirty="0" smtClean="0"/>
              <a:t>usiness </a:t>
            </a:r>
            <a:r>
              <a:rPr lang="en-GB" sz="1200" dirty="0"/>
              <a:t>dev./sales </a:t>
            </a:r>
            <a:r>
              <a:rPr lang="en-GB" sz="1200" dirty="0" smtClean="0"/>
              <a:t>manager)</a:t>
            </a:r>
            <a:endParaRPr lang="en-GB" sz="1200" dirty="0"/>
          </a:p>
        </p:txBody>
      </p:sp>
      <p:sp>
        <p:nvSpPr>
          <p:cNvPr id="99" name="Text Placeholder 7"/>
          <p:cNvSpPr txBox="1">
            <a:spLocks/>
          </p:cNvSpPr>
          <p:nvPr/>
        </p:nvSpPr>
        <p:spPr bwMode="gray">
          <a:xfrm>
            <a:off x="546349" y="4131862"/>
            <a:ext cx="1270000" cy="14138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Proposed participation from OEM/</a:t>
            </a:r>
            <a:r>
              <a:rPr lang="en-US" sz="1200" dirty="0" err="1" smtClean="0">
                <a:solidFill>
                  <a:schemeClr val="bg1"/>
                </a:solidFill>
              </a:rPr>
              <a:t>distri-butor</a:t>
            </a:r>
            <a:r>
              <a:rPr lang="en-US" sz="1200" dirty="0" smtClean="0">
                <a:solidFill>
                  <a:schemeClr val="bg1"/>
                </a:solidFill>
              </a:rPr>
              <a:t> side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0" name="Straight Connector 99"/>
          <p:cNvCxnSpPr>
            <a:cxnSpLocks/>
          </p:cNvCxnSpPr>
          <p:nvPr/>
        </p:nvCxnSpPr>
        <p:spPr bwMode="gray">
          <a:xfrm>
            <a:off x="545762" y="2555758"/>
            <a:ext cx="4071144" cy="0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 bwMode="gray">
          <a:xfrm>
            <a:off x="545762" y="4042070"/>
            <a:ext cx="4071144" cy="0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905956" y="2770623"/>
            <a:ext cx="1955143" cy="704658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D</a:t>
            </a:r>
            <a:r>
              <a:rPr lang="en-US" sz="1200" b="1" dirty="0" smtClean="0"/>
              <a:t>igital status quo and aspirations</a:t>
            </a:r>
            <a:endParaRPr lang="en-US" sz="1200" b="1" dirty="0"/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7014128" y="2770623"/>
            <a:ext cx="4038257" cy="704658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200" dirty="0">
                <a:solidFill>
                  <a:schemeClr val="bg1"/>
                </a:solidFill>
              </a:rPr>
              <a:t>Understand </a:t>
            </a:r>
            <a:r>
              <a:rPr lang="en-US" sz="1200" dirty="0" smtClean="0">
                <a:solidFill>
                  <a:schemeClr val="bg1"/>
                </a:solidFill>
              </a:rPr>
              <a:t>customer’s </a:t>
            </a:r>
            <a:r>
              <a:rPr lang="en-US" sz="1200" dirty="0">
                <a:solidFill>
                  <a:schemeClr val="bg1"/>
                </a:solidFill>
              </a:rPr>
              <a:t>current digital capabilities/aspirations and discuss current demands </a:t>
            </a:r>
            <a:r>
              <a:rPr lang="en-US" sz="1200" dirty="0" smtClean="0">
                <a:solidFill>
                  <a:schemeClr val="bg1"/>
                </a:solidFill>
              </a:rPr>
              <a:t>from end-customers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905956" y="1901357"/>
            <a:ext cx="1955143" cy="814579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 smtClean="0"/>
              <a:t>Goal and scope of interview</a:t>
            </a:r>
            <a:endParaRPr lang="en-US" sz="1200" b="1" dirty="0"/>
          </a:p>
        </p:txBody>
      </p:sp>
      <p:sp>
        <p:nvSpPr>
          <p:cNvPr id="63" name="Oval 2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892409" y="4507178"/>
            <a:ext cx="1955143" cy="937510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 smtClean="0"/>
              <a:t>Concerns, requirements and next steps</a:t>
            </a:r>
            <a:endParaRPr lang="en-US" sz="1200" b="1" dirty="0"/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7014128" y="4490905"/>
            <a:ext cx="4038257" cy="1291827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3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defRPr sz="13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en-US" sz="1200" dirty="0" smtClean="0">
                <a:solidFill>
                  <a:schemeClr val="bg1"/>
                </a:solidFill>
              </a:rPr>
              <a:t>iscuss implementation requirements (e.g., data stored locally) and potential concerns (e.g., data safety)</a:t>
            </a:r>
          </a:p>
          <a:p>
            <a:pPr lvl="1"/>
            <a:r>
              <a:rPr lang="en-US" sz="1200" i="1" dirty="0">
                <a:solidFill>
                  <a:schemeClr val="bg1"/>
                </a:solidFill>
              </a:rPr>
              <a:t>Depending on interest/concreteness, offer follow-up and concrete co-creation in </a:t>
            </a:r>
            <a:r>
              <a:rPr lang="en-US" sz="1200" i="1" dirty="0" smtClean="0">
                <a:solidFill>
                  <a:schemeClr val="bg1"/>
                </a:solidFill>
              </a:rPr>
              <a:t>workshop</a:t>
            </a:r>
          </a:p>
          <a:p>
            <a:pPr marL="0" lvl="1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66" name="Oval 2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92409" y="3529123"/>
            <a:ext cx="1955143" cy="838353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 smtClean="0"/>
              <a:t>Challenges, opportunities and aspirations</a:t>
            </a:r>
            <a:endParaRPr lang="en-US" sz="1200" b="1" dirty="0"/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7014128" y="3529124"/>
            <a:ext cx="4038257" cy="838353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Discuss high-level value chain (as shared in this document), identify current challenges and opportunities along it and assess strengths and weaknesses and potential digital solutions</a:t>
            </a:r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 bwMode="gray">
          <a:xfrm>
            <a:off x="4905956" y="2664748"/>
            <a:ext cx="6058377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</p:cNvCxnSpPr>
          <p:nvPr/>
        </p:nvCxnSpPr>
        <p:spPr bwMode="gray">
          <a:xfrm>
            <a:off x="4905956" y="3453438"/>
            <a:ext cx="6058377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</p:cNvCxnSpPr>
          <p:nvPr/>
        </p:nvCxnSpPr>
        <p:spPr bwMode="gray">
          <a:xfrm>
            <a:off x="4905956" y="4431493"/>
            <a:ext cx="6058377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/>
          </p:cNvSpPr>
          <p:nvPr/>
        </p:nvSpPr>
        <p:spPr>
          <a:xfrm>
            <a:off x="7014128" y="1967546"/>
            <a:ext cx="4038257" cy="578617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3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defRPr sz="13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200" dirty="0" smtClean="0">
                <a:solidFill>
                  <a:schemeClr val="bg1"/>
                </a:solidFill>
              </a:rPr>
              <a:t>Conduct open discussion on potential for future collaboration – not “sales call” on current products/offering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69421" y="5819752"/>
            <a:ext cx="6061328" cy="874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Conduct interview based on questionnaire with minimal power point pages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Questions to be phrases/posed in open way, to ensure unbiased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If customers agree, interviews to be recorded/transcribed to be able to separate quantitative statements from opinions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Target outcomes from interviews</a:t>
            </a:r>
            <a:endParaRPr lang="de-CH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6104170" y="1606845"/>
            <a:ext cx="4271646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1771816" y="1606845"/>
            <a:ext cx="4271646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6104170" y="3895448"/>
            <a:ext cx="4271646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771816" y="3895448"/>
            <a:ext cx="4271646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6104170" y="1231942"/>
            <a:ext cx="4271646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View on value chain and current challenges/opportunities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/>
          </p:cNvSpPr>
          <p:nvPr/>
        </p:nvSpPr>
        <p:spPr>
          <a:xfrm>
            <a:off x="1771816" y="1231942"/>
            <a:ext cx="4271646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Understanding of current digital strategy, service focus and end-customer pull 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3"/>
          <p:cNvSpPr txBox="1">
            <a:spLocks/>
          </p:cNvSpPr>
          <p:nvPr/>
        </p:nvSpPr>
        <p:spPr>
          <a:xfrm>
            <a:off x="6104170" y="3520544"/>
            <a:ext cx="4271646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Requirements and concerns on digital offering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/>
          </p:cNvSpPr>
          <p:nvPr/>
        </p:nvSpPr>
        <p:spPr>
          <a:xfrm>
            <a:off x="1771816" y="3520544"/>
            <a:ext cx="4271646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Strengths/weaknesses and main digital opportunities along value chain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771816" y="1606846"/>
            <a:ext cx="42716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6104170" y="1606846"/>
            <a:ext cx="42716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771816" y="3895448"/>
            <a:ext cx="42716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6104170" y="3895448"/>
            <a:ext cx="42716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81" y="1651630"/>
            <a:ext cx="2929582" cy="16478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3" y="1651630"/>
            <a:ext cx="2929582" cy="1647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81" y="3957041"/>
            <a:ext cx="2929582" cy="16478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733" y="3957041"/>
            <a:ext cx="2929582" cy="16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/>
          </p:cNvSpPr>
          <p:nvPr/>
        </p:nvSpPr>
        <p:spPr bwMode="auto">
          <a:xfrm>
            <a:off x="4862233" y="1537875"/>
            <a:ext cx="6768947" cy="4524722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>
              <a:buClr>
                <a:schemeClr val="bg2"/>
              </a:buClr>
            </a:pPr>
            <a:endParaRPr lang="en-US" sz="1200" dirty="0">
              <a:solidFill>
                <a:schemeClr val="lt1"/>
              </a:solidFill>
            </a:endParaRPr>
          </a:p>
        </p:txBody>
      </p:sp>
      <p:cxnSp>
        <p:nvCxnSpPr>
          <p:cNvPr id="38" name="Straight Connector 37"/>
          <p:cNvCxnSpPr>
            <a:cxnSpLocks/>
          </p:cNvCxnSpPr>
          <p:nvPr/>
        </p:nvCxnSpPr>
        <p:spPr bwMode="gray">
          <a:xfrm>
            <a:off x="4862233" y="1465083"/>
            <a:ext cx="67689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Text Placeholder 7"/>
          <p:cNvSpPr txBox="1">
            <a:spLocks/>
          </p:cNvSpPr>
          <p:nvPr/>
        </p:nvSpPr>
        <p:spPr bwMode="gray">
          <a:xfrm>
            <a:off x="4862233" y="1280417"/>
            <a:ext cx="6768947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/>
              <a:t>Proposed high-level agenda</a:t>
            </a:r>
          </a:p>
        </p:txBody>
      </p:sp>
      <p:grpSp>
        <p:nvGrpSpPr>
          <p:cNvPr id="40" name="Group 39"/>
          <p:cNvGrpSpPr>
            <a:grpSpLocks/>
          </p:cNvGrpSpPr>
          <p:nvPr/>
        </p:nvGrpSpPr>
        <p:grpSpPr>
          <a:xfrm>
            <a:off x="5047869" y="1658375"/>
            <a:ext cx="6515731" cy="229359"/>
            <a:chOff x="3940253" y="1560940"/>
            <a:chExt cx="5351072" cy="20074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 bwMode="gray">
            <a:xfrm>
              <a:off x="3940253" y="1761685"/>
              <a:ext cx="53510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 Placeholder 7"/>
            <p:cNvSpPr txBox="1">
              <a:spLocks/>
            </p:cNvSpPr>
            <p:nvPr/>
          </p:nvSpPr>
          <p:spPr bwMode="gray">
            <a:xfrm>
              <a:off x="3940253" y="1560940"/>
              <a:ext cx="5351072" cy="16162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ct val="20000"/>
                </a:spcBef>
                <a:buFont typeface="ABBvoiceOffice" panose="020D0603020503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bg1"/>
                  </a:solidFill>
                </a:rPr>
                <a:t>Topic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7" name="think-cell Slide" r:id="rId10" imgW="353" imgH="353" progId="TCLayout.ActiveDocument.1">
                  <p:embed/>
                </p:oleObj>
              </mc:Choice>
              <mc:Fallback>
                <p:oleObj name="think-cell Slide" r:id="rId10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Proposed setup and agenda topics for workshop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gray">
          <a:xfrm>
            <a:off x="545762" y="1280417"/>
            <a:ext cx="3569469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 smtClean="0"/>
              <a:t>Interview setup</a:t>
            </a:r>
            <a:endParaRPr lang="en-US" sz="1200" dirty="0"/>
          </a:p>
        </p:txBody>
      </p:sp>
      <p:cxnSp>
        <p:nvCxnSpPr>
          <p:cNvPr id="102" name="Straight Connector 101"/>
          <p:cNvCxnSpPr>
            <a:cxnSpLocks/>
          </p:cNvCxnSpPr>
          <p:nvPr/>
        </p:nvCxnSpPr>
        <p:spPr bwMode="gray">
          <a:xfrm>
            <a:off x="545762" y="1465083"/>
            <a:ext cx="40711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2" name="Text Placeholder 7"/>
          <p:cNvSpPr txBox="1">
            <a:spLocks/>
          </p:cNvSpPr>
          <p:nvPr/>
        </p:nvSpPr>
        <p:spPr bwMode="gray">
          <a:xfrm>
            <a:off x="546348" y="2612900"/>
            <a:ext cx="1375187" cy="17332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ABB participation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2028822" y="2617135"/>
            <a:ext cx="2724103" cy="1372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 smtClean="0"/>
              <a:t>1-3 </a:t>
            </a:r>
            <a:r>
              <a:rPr lang="en-GB" sz="1200" dirty="0"/>
              <a:t>members of </a:t>
            </a:r>
            <a:r>
              <a:rPr lang="en-GB" sz="1200" dirty="0" smtClean="0"/>
              <a:t>our project team with expertise in developing digital solutions</a:t>
            </a:r>
            <a:endParaRPr lang="en-GB" sz="1200" baseline="30000" dirty="0"/>
          </a:p>
          <a:p>
            <a:pPr lvl="1">
              <a:spcBef>
                <a:spcPct val="25000"/>
              </a:spcBef>
            </a:pPr>
            <a:r>
              <a:rPr lang="en-US" sz="1200" dirty="0"/>
              <a:t>Customer’s key account manager/sales contact ideally not present to ensure open conversation</a:t>
            </a:r>
          </a:p>
          <a:p>
            <a:pPr lvl="1">
              <a:spcBef>
                <a:spcPct val="25000"/>
              </a:spcBef>
            </a:pPr>
            <a:r>
              <a:rPr lang="en-GB" sz="1200" dirty="0" smtClean="0"/>
              <a:t>A digital/platform </a:t>
            </a:r>
            <a:r>
              <a:rPr lang="en-GB" sz="1200" dirty="0"/>
              <a:t>expert for technical questions </a:t>
            </a:r>
          </a:p>
        </p:txBody>
      </p:sp>
      <p:sp>
        <p:nvSpPr>
          <p:cNvPr id="94" name="Text Placeholder 7"/>
          <p:cNvSpPr txBox="1">
            <a:spLocks/>
          </p:cNvSpPr>
          <p:nvPr/>
        </p:nvSpPr>
        <p:spPr bwMode="gray">
          <a:xfrm>
            <a:off x="546349" y="1625492"/>
            <a:ext cx="1375187" cy="850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Logistics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2028824" y="1640752"/>
            <a:ext cx="2724103" cy="85023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/>
              <a:t>In person on </a:t>
            </a:r>
            <a:r>
              <a:rPr lang="en-GB" sz="1200" dirty="0" smtClean="0"/>
              <a:t>customer premises</a:t>
            </a:r>
          </a:p>
          <a:p>
            <a:pPr lvl="1">
              <a:spcBef>
                <a:spcPct val="25000"/>
              </a:spcBef>
            </a:pPr>
            <a:r>
              <a:rPr lang="en-GB" sz="1200" dirty="0"/>
              <a:t>Half-day or </a:t>
            </a:r>
            <a:r>
              <a:rPr lang="en-GB" sz="1200" dirty="0" smtClean="0"/>
              <a:t>full-day </a:t>
            </a:r>
            <a:r>
              <a:rPr lang="en-GB" sz="1200" dirty="0"/>
              <a:t>workshop depending on previous discussions</a:t>
            </a: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2028822" y="4404710"/>
            <a:ext cx="2724103" cy="161426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j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5000"/>
              </a:spcBef>
            </a:pPr>
            <a:r>
              <a:rPr lang="en-GB" sz="1200" dirty="0">
                <a:latin typeface="+mn-lt"/>
              </a:rPr>
              <a:t>ABB contact </a:t>
            </a:r>
            <a:r>
              <a:rPr lang="en-GB" sz="1200" dirty="0" smtClean="0">
                <a:latin typeface="+mn-lt"/>
              </a:rPr>
              <a:t>person in customer’s company</a:t>
            </a:r>
            <a:endParaRPr lang="en-GB" sz="1200" dirty="0">
              <a:latin typeface="+mn-lt"/>
            </a:endParaRPr>
          </a:p>
          <a:p>
            <a:pPr lvl="1">
              <a:spcBef>
                <a:spcPct val="25000"/>
              </a:spcBef>
            </a:pPr>
            <a:r>
              <a:rPr lang="en-GB" sz="1200" dirty="0" smtClean="0">
                <a:latin typeface="+mn-lt"/>
              </a:rPr>
              <a:t>(Digital) portfolio </a:t>
            </a:r>
            <a:r>
              <a:rPr lang="en-GB" sz="1200" dirty="0">
                <a:latin typeface="+mn-lt"/>
              </a:rPr>
              <a:t>manager</a:t>
            </a:r>
          </a:p>
          <a:p>
            <a:pPr lvl="1">
              <a:spcBef>
                <a:spcPct val="25000"/>
              </a:spcBef>
            </a:pPr>
            <a:r>
              <a:rPr lang="en-GB" sz="1200" dirty="0" smtClean="0">
                <a:latin typeface="+mn-lt"/>
              </a:rPr>
              <a:t>Digital </a:t>
            </a:r>
            <a:r>
              <a:rPr lang="en-GB" sz="1200" dirty="0">
                <a:latin typeface="+mn-lt"/>
              </a:rPr>
              <a:t>lead/platform expert (if in place</a:t>
            </a:r>
            <a:r>
              <a:rPr lang="en-GB" sz="1200" dirty="0" smtClean="0">
                <a:latin typeface="+mn-lt"/>
              </a:rPr>
              <a:t>)</a:t>
            </a:r>
          </a:p>
          <a:p>
            <a:pPr lvl="1">
              <a:spcBef>
                <a:spcPct val="25000"/>
              </a:spcBef>
            </a:pPr>
            <a:r>
              <a:rPr lang="en-US" sz="1200" dirty="0">
                <a:latin typeface="+mn-lt"/>
              </a:rPr>
              <a:t>Experts along value chain (e.g., service manager, operations </a:t>
            </a:r>
            <a:r>
              <a:rPr lang="en-US" sz="1200" dirty="0" err="1">
                <a:latin typeface="+mn-lt"/>
              </a:rPr>
              <a:t>mrg</a:t>
            </a:r>
            <a:r>
              <a:rPr lang="en-US" sz="1200" dirty="0">
                <a:latin typeface="+mn-lt"/>
              </a:rPr>
              <a:t>., business dev./sales manager</a:t>
            </a:r>
            <a:r>
              <a:rPr lang="en-US" sz="1200" dirty="0" smtClean="0">
                <a:latin typeface="+mn-lt"/>
              </a:rPr>
              <a:t>)</a:t>
            </a:r>
            <a:endParaRPr lang="en-US" sz="1200" dirty="0">
              <a:latin typeface="+mn-lt"/>
            </a:endParaRPr>
          </a:p>
        </p:txBody>
      </p:sp>
      <p:sp>
        <p:nvSpPr>
          <p:cNvPr id="99" name="Text Placeholder 7"/>
          <p:cNvSpPr txBox="1">
            <a:spLocks/>
          </p:cNvSpPr>
          <p:nvPr/>
        </p:nvSpPr>
        <p:spPr bwMode="gray">
          <a:xfrm>
            <a:off x="546348" y="4404710"/>
            <a:ext cx="1375187" cy="1614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76200" tIns="76200" rIns="76200" bIns="7620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Proposed participation from OEM/</a:t>
            </a:r>
            <a:r>
              <a:rPr lang="en-US" sz="1200" dirty="0" err="1" smtClean="0">
                <a:solidFill>
                  <a:schemeClr val="bg1"/>
                </a:solidFill>
              </a:rPr>
              <a:t>distri-butor</a:t>
            </a:r>
            <a:r>
              <a:rPr lang="en-US" sz="1200" dirty="0" smtClean="0">
                <a:solidFill>
                  <a:schemeClr val="bg1"/>
                </a:solidFill>
              </a:rPr>
              <a:t> side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0" name="Straight Connector 99"/>
          <p:cNvCxnSpPr>
            <a:cxnSpLocks/>
          </p:cNvCxnSpPr>
          <p:nvPr/>
        </p:nvCxnSpPr>
        <p:spPr bwMode="gray">
          <a:xfrm>
            <a:off x="554229" y="2558901"/>
            <a:ext cx="4071144" cy="0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 bwMode="gray">
          <a:xfrm>
            <a:off x="545762" y="4371775"/>
            <a:ext cx="4071144" cy="0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047869" y="2617095"/>
            <a:ext cx="1955143" cy="845242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D</a:t>
            </a:r>
            <a:r>
              <a:rPr lang="en-US" sz="1200" b="1" dirty="0" smtClean="0"/>
              <a:t>igital </a:t>
            </a:r>
            <a:r>
              <a:rPr lang="en-US" sz="1200" b="1" dirty="0"/>
              <a:t>status quo and aspirations</a:t>
            </a: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7156041" y="2692962"/>
            <a:ext cx="4239357" cy="531328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Understand customer’s current digital capabilities/aspirations and discuss current end-customer demands</a:t>
            </a:r>
          </a:p>
        </p:txBody>
      </p:sp>
      <p:sp>
        <p:nvSpPr>
          <p:cNvPr id="57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047869" y="1894946"/>
            <a:ext cx="1955143" cy="814579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Goal and scope of interview</a:t>
            </a:r>
          </a:p>
        </p:txBody>
      </p:sp>
      <p:sp>
        <p:nvSpPr>
          <p:cNvPr id="63" name="Oval 2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034322" y="5135708"/>
            <a:ext cx="1955143" cy="66568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Requirements and concerns identification</a:t>
            </a: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7156041" y="5135708"/>
            <a:ext cx="4239357" cy="838353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3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defRPr sz="13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200" dirty="0" smtClean="0">
                <a:solidFill>
                  <a:schemeClr val="bg1"/>
                </a:solidFill>
              </a:rPr>
              <a:t>Select </a:t>
            </a:r>
            <a:r>
              <a:rPr lang="en-US" sz="1200" dirty="0">
                <a:solidFill>
                  <a:schemeClr val="bg1"/>
                </a:solidFill>
              </a:rPr>
              <a:t>most central potential </a:t>
            </a:r>
            <a:r>
              <a:rPr lang="en-US" sz="1200" dirty="0" smtClean="0">
                <a:solidFill>
                  <a:schemeClr val="bg1"/>
                </a:solidFill>
              </a:rPr>
              <a:t>solutions and discuss requirements </a:t>
            </a:r>
            <a:r>
              <a:rPr lang="en-US" sz="1200" dirty="0">
                <a:solidFill>
                  <a:schemeClr val="bg1"/>
                </a:solidFill>
              </a:rPr>
              <a:t>and </a:t>
            </a:r>
            <a:r>
              <a:rPr lang="en-US" sz="1200" dirty="0" smtClean="0">
                <a:solidFill>
                  <a:schemeClr val="bg1"/>
                </a:solidFill>
              </a:rPr>
              <a:t>concerns, monetization </a:t>
            </a:r>
            <a:r>
              <a:rPr lang="en-US" sz="1200" dirty="0">
                <a:solidFill>
                  <a:schemeClr val="bg1"/>
                </a:solidFill>
              </a:rPr>
              <a:t>model for </a:t>
            </a:r>
            <a:r>
              <a:rPr lang="en-US" sz="1200" dirty="0" smtClean="0">
                <a:solidFill>
                  <a:schemeClr val="bg1"/>
                </a:solidFill>
              </a:rPr>
              <a:t>you and potential </a:t>
            </a:r>
            <a:r>
              <a:rPr lang="en-US" sz="1200" dirty="0">
                <a:solidFill>
                  <a:schemeClr val="bg1"/>
                </a:solidFill>
              </a:rPr>
              <a:t>contribution by </a:t>
            </a:r>
            <a:r>
              <a:rPr lang="en-US" sz="1200" dirty="0" smtClean="0">
                <a:solidFill>
                  <a:schemeClr val="bg1"/>
                </a:solidFill>
              </a:rPr>
              <a:t>ABB (e.g., digital capabilities, data/know-how on products)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6" name="Oval 2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034322" y="3393209"/>
            <a:ext cx="1955143" cy="838353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Challenges, opportunities and aspirations</a:t>
            </a: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7156041" y="3424741"/>
            <a:ext cx="4239357" cy="646107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200" dirty="0">
                <a:solidFill>
                  <a:schemeClr val="bg1"/>
                </a:solidFill>
              </a:rPr>
              <a:t>Discuss high-level value chain (as shared in this document), identify current challenges and opportunities along it and assess strengths and weaknesses and potential digital solutions</a:t>
            </a:r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 bwMode="gray">
          <a:xfrm>
            <a:off x="5047869" y="2599829"/>
            <a:ext cx="6515731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</p:cNvCxnSpPr>
          <p:nvPr/>
        </p:nvCxnSpPr>
        <p:spPr bwMode="gray">
          <a:xfrm>
            <a:off x="5047869" y="3398885"/>
            <a:ext cx="6515731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</p:cNvCxnSpPr>
          <p:nvPr/>
        </p:nvCxnSpPr>
        <p:spPr bwMode="gray">
          <a:xfrm>
            <a:off x="5047869" y="4308008"/>
            <a:ext cx="6515731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/>
          </p:cNvSpPr>
          <p:nvPr/>
        </p:nvSpPr>
        <p:spPr>
          <a:xfrm>
            <a:off x="7156041" y="1894946"/>
            <a:ext cx="4239357" cy="838353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3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defRPr sz="13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200" dirty="0" smtClean="0">
                <a:solidFill>
                  <a:schemeClr val="bg1"/>
                </a:solidFill>
              </a:rPr>
              <a:t>Conduct open discussion on potential for future collaboration – not “sales call” on current products/offering</a:t>
            </a:r>
          </a:p>
        </p:txBody>
      </p:sp>
      <p:sp>
        <p:nvSpPr>
          <p:cNvPr id="49" name="Oval 21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34322" y="4293742"/>
            <a:ext cx="1955143" cy="838353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1200" b="1" dirty="0"/>
              <a:t>V</a:t>
            </a:r>
            <a:r>
              <a:rPr lang="en-US" sz="1200" b="1" dirty="0" smtClean="0"/>
              <a:t>alue proposition development</a:t>
            </a:r>
            <a:endParaRPr lang="en-US" sz="1200" b="1" dirty="0"/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7156040" y="4325274"/>
            <a:ext cx="4239357" cy="498492"/>
          </a:xfrm>
          <a:prstGeom prst="rect">
            <a:avLst/>
          </a:prstGeom>
        </p:spPr>
        <p:txBody>
          <a:bodyPr vert="horz" wrap="square" lIns="0" tIns="0" rIns="0" bIns="24381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200" dirty="0">
                <a:solidFill>
                  <a:schemeClr val="bg1"/>
                </a:solidFill>
              </a:rPr>
              <a:t>Select most central potential solutions from above and </a:t>
            </a:r>
            <a:r>
              <a:rPr lang="en-US" sz="1200" dirty="0" smtClean="0">
                <a:solidFill>
                  <a:schemeClr val="bg1"/>
                </a:solidFill>
              </a:rPr>
              <a:t>co-develop specific </a:t>
            </a:r>
            <a:r>
              <a:rPr lang="en-US" sz="1200" dirty="0">
                <a:solidFill>
                  <a:schemeClr val="bg1"/>
                </a:solidFill>
              </a:rPr>
              <a:t>use-cases that </a:t>
            </a:r>
            <a:r>
              <a:rPr lang="en-US" sz="1200" dirty="0" smtClean="0">
                <a:solidFill>
                  <a:schemeClr val="bg1"/>
                </a:solidFill>
              </a:rPr>
              <a:t>could </a:t>
            </a:r>
            <a:r>
              <a:rPr lang="en-US" sz="1200" dirty="0">
                <a:solidFill>
                  <a:schemeClr val="bg1"/>
                </a:solidFill>
              </a:rPr>
              <a:t>address </a:t>
            </a:r>
            <a:r>
              <a:rPr lang="en-US" sz="1200" dirty="0" smtClean="0">
                <a:solidFill>
                  <a:schemeClr val="bg1"/>
                </a:solidFill>
              </a:rPr>
              <a:t>them (incl. design of mock-up)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 bwMode="gray">
          <a:xfrm>
            <a:off x="5047869" y="5048376"/>
            <a:ext cx="6515731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7"/>
          <p:cNvSpPr txBox="1">
            <a:spLocks/>
          </p:cNvSpPr>
          <p:nvPr/>
        </p:nvSpPr>
        <p:spPr bwMode="gray">
          <a:xfrm>
            <a:off x="1648995" y="6082660"/>
            <a:ext cx="8891246" cy="309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72009" tIns="72009" rIns="72009" bIns="72009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WS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 approach should be modular, to be adapted based on OEM/distributor situation and scope of previous discussions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r>
              <a:rPr lang="de-CH" dirty="0" smtClean="0"/>
              <a:t>Workshop </a:t>
            </a:r>
            <a:r>
              <a:rPr lang="de-CH" dirty="0" err="1" smtClean="0"/>
              <a:t>targets</a:t>
            </a:r>
            <a:r>
              <a:rPr lang="de-CH" dirty="0" smtClean="0"/>
              <a:t> </a:t>
            </a:r>
            <a:r>
              <a:rPr lang="de-CH" dirty="0" err="1" smtClean="0"/>
              <a:t>concrete</a:t>
            </a:r>
            <a:r>
              <a:rPr lang="de-CH" dirty="0" smtClean="0"/>
              <a:t> </a:t>
            </a:r>
            <a:r>
              <a:rPr lang="de-CH" dirty="0" err="1" smtClean="0"/>
              <a:t>co</a:t>
            </a:r>
            <a:r>
              <a:rPr lang="de-CH" dirty="0" smtClean="0"/>
              <a:t>-design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most</a:t>
            </a:r>
            <a:r>
              <a:rPr lang="de-CH" dirty="0" smtClean="0"/>
              <a:t> prominent </a:t>
            </a:r>
            <a:r>
              <a:rPr lang="de-CH" dirty="0" err="1" smtClean="0"/>
              <a:t>solutions</a:t>
            </a:r>
            <a:endParaRPr lang="de-CH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8016610" y="1670641"/>
            <a:ext cx="3748451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66700" y="1670641"/>
            <a:ext cx="3748451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8016610" y="1295738"/>
            <a:ext cx="3748451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Mockups of potential solution, co-developed in </a:t>
            </a:r>
            <a:r>
              <a:rPr lang="en-US" sz="1100" b="1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WS</a:t>
            </a: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 with help of designers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66700" y="1670642"/>
            <a:ext cx="37484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016610" y="1670642"/>
            <a:ext cx="37484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 txBox="1">
            <a:spLocks/>
          </p:cNvSpPr>
          <p:nvPr/>
        </p:nvSpPr>
        <p:spPr>
          <a:xfrm>
            <a:off x="266700" y="1295738"/>
            <a:ext cx="3748451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View on value chain and current challenges/opportunities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4169236" y="1670641"/>
            <a:ext cx="3748451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 3"/>
          <p:cNvSpPr txBox="1">
            <a:spLocks/>
          </p:cNvSpPr>
          <p:nvPr/>
        </p:nvSpPr>
        <p:spPr>
          <a:xfrm>
            <a:off x="4169236" y="1295738"/>
            <a:ext cx="3748451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chemeClr val="tx2"/>
                </a:solidFill>
                <a:cs typeface="Arial" panose="020B0604020202020204" pitchFamily="34" charset="0"/>
              </a:rPr>
              <a:t>Strengths/weaknesses and main digital opportunities along value chain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4169236" y="1670642"/>
            <a:ext cx="37484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9" y="1772748"/>
            <a:ext cx="2929582" cy="1647891"/>
          </a:xfrm>
          <a:prstGeom prst="rect">
            <a:avLst/>
          </a:prstGeom>
        </p:spPr>
      </p:pic>
      <p:sp>
        <p:nvSpPr>
          <p:cNvPr id="36" name="Rectangle 35"/>
          <p:cNvSpPr>
            <a:spLocks/>
          </p:cNvSpPr>
          <p:nvPr/>
        </p:nvSpPr>
        <p:spPr>
          <a:xfrm>
            <a:off x="6882077" y="3959244"/>
            <a:ext cx="3748451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6882077" y="3959244"/>
            <a:ext cx="37484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"/>
          <p:cNvSpPr txBox="1">
            <a:spLocks/>
          </p:cNvSpPr>
          <p:nvPr/>
        </p:nvSpPr>
        <p:spPr>
          <a:xfrm>
            <a:off x="6882077" y="3584340"/>
            <a:ext cx="3748451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Requirements and concerns on developing such solutions 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>
            <a:spLocks/>
          </p:cNvSpPr>
          <p:nvPr/>
        </p:nvSpPr>
        <p:spPr>
          <a:xfrm>
            <a:off x="2454010" y="3959244"/>
            <a:ext cx="3748451" cy="1852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1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2454010" y="3959244"/>
            <a:ext cx="37484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 txBox="1">
            <a:spLocks/>
          </p:cNvSpPr>
          <p:nvPr/>
        </p:nvSpPr>
        <p:spPr>
          <a:xfrm>
            <a:off x="2454010" y="3584340"/>
            <a:ext cx="3748451" cy="3749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/>
        </p:spPr>
        <p:txBody>
          <a:bodyPr vert="horz" wrap="square" lIns="72004" tIns="72004" rIns="72004" bIns="72004" numCol="1" anchor="ctr" anchorCtr="0" compatLnSpc="1">
            <a:prstTxWarp prst="textNoShape">
              <a:avLst/>
            </a:prstTxWarp>
            <a:noAutofit/>
          </a:bodyPr>
          <a:lstStyle>
            <a:lvl1pPr marL="180975" lvl="0" indent="-180975" eaLnBrk="1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B5CA5"/>
              </a:buClr>
              <a:buFont typeface="Arial" charset="0"/>
              <a:buChar char="•"/>
              <a:defRPr sz="2400">
                <a:solidFill>
                  <a:srgbClr val="5F5F5F"/>
                </a:solidFill>
                <a:latin typeface="+mn-lt"/>
              </a:defRPr>
            </a:lvl1pPr>
            <a:lvl2pPr marL="628650" lvl="1" indent="-171450" eaLnBrk="1" hangingPunct="1">
              <a:lnSpc>
                <a:spcPct val="90000"/>
              </a:lnSpc>
              <a:buClr>
                <a:srgbClr val="1B5CA5"/>
              </a:buClr>
              <a:buFont typeface="Alstom" pitchFamily="2" charset="0"/>
              <a:buChar char="−"/>
              <a:defRPr sz="2200">
                <a:solidFill>
                  <a:srgbClr val="5F5F5F"/>
                </a:solidFill>
                <a:latin typeface="+mn-lt"/>
              </a:defRPr>
            </a:lvl2pPr>
            <a:lvl3pPr marL="1076325" lvl="2" indent="-16192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 sz="2000">
                <a:solidFill>
                  <a:srgbClr val="5F5F5F"/>
                </a:solidFill>
                <a:latin typeface="+mn-lt"/>
              </a:defRPr>
            </a:lvl3pPr>
            <a:lvl4pPr marL="1524000" lvl="3" indent="-152400" eaLnBrk="1" hangingPunct="1">
              <a:spcBef>
                <a:spcPct val="20000"/>
              </a:spcBef>
              <a:buClr>
                <a:srgbClr val="1B5CA5"/>
              </a:buClr>
              <a:buFont typeface="Alstom" pitchFamily="2" charset="0"/>
              <a:buChar char="−"/>
              <a:defRPr>
                <a:solidFill>
                  <a:srgbClr val="5F5F5F"/>
                </a:solidFill>
                <a:latin typeface="+mn-lt"/>
              </a:defRPr>
            </a:lvl4pPr>
            <a:lvl5pPr marL="1971675" lvl="4" indent="-142875" eaLnBrk="1" hangingPunct="1">
              <a:spcBef>
                <a:spcPct val="20000"/>
              </a:spcBef>
              <a:buClr>
                <a:srgbClr val="1B5CA5"/>
              </a:buClr>
              <a:buFont typeface="Arial" charset="0"/>
              <a:buChar char="•"/>
              <a:defRPr>
                <a:solidFill>
                  <a:srgbClr val="5F5F5F"/>
                </a:solidFill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1B5CA5"/>
              </a:buClr>
              <a:buFont typeface="Arial" pitchFamily="34" charset="0"/>
              <a:buChar char="•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Data flow and required interfaces</a:t>
            </a:r>
            <a:endParaRPr lang="en-US"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73" y="1772748"/>
            <a:ext cx="2878477" cy="1619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73" y="4020837"/>
            <a:ext cx="2929582" cy="16478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640" y="4020837"/>
            <a:ext cx="2929582" cy="1647891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6"/>
          <a:srcRect l="18039" t="30877" r="26028" b="14675"/>
          <a:stretch/>
        </p:blipFill>
        <p:spPr>
          <a:xfrm>
            <a:off x="676135" y="1772748"/>
            <a:ext cx="2960200" cy="15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74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r>
              <a:rPr lang="de-CH" dirty="0" smtClean="0">
                <a:latin typeface="+mn-lt"/>
              </a:rPr>
              <a:t>Agenda </a:t>
            </a:r>
            <a:r>
              <a:rPr lang="de-CH" dirty="0" err="1">
                <a:latin typeface="+mn-lt"/>
              </a:rPr>
              <a:t>for</a:t>
            </a:r>
            <a:r>
              <a:rPr lang="de-CH" dirty="0">
                <a:latin typeface="+mn-lt"/>
              </a:rPr>
              <a:t> </a:t>
            </a:r>
            <a:r>
              <a:rPr lang="de-CH" dirty="0" err="1" smtClean="0">
                <a:latin typeface="+mn-lt"/>
              </a:rPr>
              <a:t>today</a:t>
            </a:r>
            <a:endParaRPr lang="en-US" dirty="0">
              <a:latin typeface="+mn-lt"/>
            </a:endParaRPr>
          </a:p>
        </p:txBody>
      </p:sp>
      <p:sp>
        <p:nvSpPr>
          <p:cNvPr id="42" name="Rectangle 41"/>
          <p:cNvSpPr>
            <a:spLocks/>
          </p:cNvSpPr>
          <p:nvPr/>
        </p:nvSpPr>
        <p:spPr bwMode="auto">
          <a:xfrm>
            <a:off x="810039" y="1223670"/>
            <a:ext cx="8070205" cy="4627534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>
              <a:buClr>
                <a:schemeClr val="bg2"/>
              </a:buClr>
            </a:pPr>
            <a:endParaRPr lang="en-US" sz="1400" dirty="0">
              <a:solidFill>
                <a:schemeClr val="lt1"/>
              </a:solidFill>
              <a:latin typeface="+mn-lt"/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 bwMode="gray">
          <a:xfrm>
            <a:off x="991676" y="1608005"/>
            <a:ext cx="50295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7"/>
          <p:cNvSpPr txBox="1">
            <a:spLocks/>
          </p:cNvSpPr>
          <p:nvPr/>
        </p:nvSpPr>
        <p:spPr bwMode="gray">
          <a:xfrm>
            <a:off x="991676" y="1348551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Topic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>
            <a:cxnSpLocks/>
          </p:cNvCxnSpPr>
          <p:nvPr/>
        </p:nvCxnSpPr>
        <p:spPr bwMode="gray">
          <a:xfrm>
            <a:off x="6312256" y="1608005"/>
            <a:ext cx="7725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 Placeholder 7"/>
          <p:cNvSpPr txBox="1">
            <a:spLocks/>
          </p:cNvSpPr>
          <p:nvPr/>
        </p:nvSpPr>
        <p:spPr bwMode="gray">
          <a:xfrm>
            <a:off x="6312256" y="1348551"/>
            <a:ext cx="772595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Duration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991676" y="5037479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i="1" dirty="0" smtClean="0">
                <a:solidFill>
                  <a:schemeClr val="bg1"/>
                </a:solidFill>
              </a:rPr>
              <a:t>Lunch</a:t>
            </a:r>
          </a:p>
        </p:txBody>
      </p:sp>
      <p:sp>
        <p:nvSpPr>
          <p:cNvPr id="76" name="Rectangle 75"/>
          <p:cNvSpPr>
            <a:spLocks/>
          </p:cNvSpPr>
          <p:nvPr/>
        </p:nvSpPr>
        <p:spPr bwMode="auto">
          <a:xfrm>
            <a:off x="6312256" y="5037479"/>
            <a:ext cx="573875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45 min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991676" y="3401490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i="1" dirty="0" smtClean="0">
                <a:solidFill>
                  <a:schemeClr val="bg1"/>
                </a:solidFill>
              </a:rPr>
              <a:t>Coffee</a:t>
            </a:r>
          </a:p>
        </p:txBody>
      </p:sp>
      <p:sp>
        <p:nvSpPr>
          <p:cNvPr id="80" name="Rectangle 79"/>
          <p:cNvSpPr>
            <a:spLocks/>
          </p:cNvSpPr>
          <p:nvPr/>
        </p:nvSpPr>
        <p:spPr bwMode="auto">
          <a:xfrm>
            <a:off x="6312256" y="3401490"/>
            <a:ext cx="549831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15 min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991676" y="2758052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991676" y="3330060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991676" y="5398023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991676" y="2354012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</p:cNvCxnSpPr>
          <p:nvPr/>
        </p:nvCxnSpPr>
        <p:spPr>
          <a:xfrm>
            <a:off x="991676" y="4943181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991676" y="1949972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 bwMode="gray">
          <a:xfrm>
            <a:off x="7298605" y="1608005"/>
            <a:ext cx="9919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Text Placeholder 7"/>
          <p:cNvSpPr txBox="1">
            <a:spLocks/>
          </p:cNvSpPr>
          <p:nvPr/>
        </p:nvSpPr>
        <p:spPr bwMode="gray">
          <a:xfrm>
            <a:off x="7298605" y="1321595"/>
            <a:ext cx="991992" cy="24240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Presenter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991676" y="2448310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Present </a:t>
            </a:r>
            <a:r>
              <a:rPr lang="en-GB" sz="1400" b="1" dirty="0" smtClean="0">
                <a:solidFill>
                  <a:schemeClr val="bg1"/>
                </a:solidFill>
              </a:rPr>
              <a:t>objectives</a:t>
            </a:r>
            <a:r>
              <a:rPr lang="en-GB" sz="1400" dirty="0" smtClean="0">
                <a:solidFill>
                  <a:schemeClr val="bg1"/>
                </a:solidFill>
              </a:rPr>
              <a:t> and </a:t>
            </a:r>
            <a:r>
              <a:rPr lang="en-GB" sz="1400" b="1" dirty="0" smtClean="0">
                <a:solidFill>
                  <a:schemeClr val="bg1"/>
                </a:solidFill>
              </a:rPr>
              <a:t>scope of accelerator 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6312256" y="2448310"/>
            <a:ext cx="530594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30min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5" name="Rectangle 64"/>
          <p:cNvSpPr>
            <a:spLocks/>
          </p:cNvSpPr>
          <p:nvPr/>
        </p:nvSpPr>
        <p:spPr bwMode="auto">
          <a:xfrm>
            <a:off x="7298605" y="2448310"/>
            <a:ext cx="1380186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Soenke, </a:t>
            </a:r>
            <a:r>
              <a:rPr lang="en-US" sz="1400" dirty="0" err="1" smtClean="0">
                <a:solidFill>
                  <a:schemeClr val="bg1"/>
                </a:solidFill>
                <a:latin typeface="+mn-lt"/>
              </a:rPr>
              <a:t>Karthik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 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991676" y="5441513"/>
            <a:ext cx="5508334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Share </a:t>
            </a:r>
            <a:r>
              <a:rPr lang="en-GB" sz="1400" b="1" dirty="0" smtClean="0">
                <a:solidFill>
                  <a:schemeClr val="bg1"/>
                </a:solidFill>
              </a:rPr>
              <a:t>open topics </a:t>
            </a:r>
            <a:r>
              <a:rPr lang="en-GB" sz="1400" dirty="0" smtClean="0">
                <a:solidFill>
                  <a:schemeClr val="bg1"/>
                </a:solidFill>
              </a:rPr>
              <a:t>and define </a:t>
            </a:r>
            <a:r>
              <a:rPr lang="en-GB" sz="1400" b="1" dirty="0" smtClean="0">
                <a:solidFill>
                  <a:schemeClr val="bg1"/>
                </a:solidFill>
              </a:rPr>
              <a:t>immediate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b="1" dirty="0" smtClean="0">
                <a:solidFill>
                  <a:schemeClr val="bg1"/>
                </a:solidFill>
              </a:rPr>
              <a:t>actions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>
            <a:spLocks/>
          </p:cNvSpPr>
          <p:nvPr/>
        </p:nvSpPr>
        <p:spPr bwMode="auto">
          <a:xfrm>
            <a:off x="6312256" y="5441513"/>
            <a:ext cx="573875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30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 bwMode="auto">
          <a:xfrm>
            <a:off x="7298605" y="5441513"/>
            <a:ext cx="200376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All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991676" y="2044270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Introduction and expectation from ABB Digital/Ability</a:t>
            </a:r>
            <a:endParaRPr lang="en-GB" sz="1400" b="1" dirty="0" smtClean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>
            <a:spLocks/>
          </p:cNvSpPr>
          <p:nvPr/>
        </p:nvSpPr>
        <p:spPr bwMode="auto">
          <a:xfrm>
            <a:off x="6312256" y="2044270"/>
            <a:ext cx="549831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15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9" name="Rectangle 68"/>
          <p:cNvSpPr>
            <a:spLocks/>
          </p:cNvSpPr>
          <p:nvPr/>
        </p:nvSpPr>
        <p:spPr bwMode="auto">
          <a:xfrm>
            <a:off x="7298605" y="2044270"/>
            <a:ext cx="580287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Rob M.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77" name="Straight Connector 76"/>
          <p:cNvCxnSpPr>
            <a:cxnSpLocks/>
          </p:cNvCxnSpPr>
          <p:nvPr/>
        </p:nvCxnSpPr>
        <p:spPr>
          <a:xfrm>
            <a:off x="991676" y="3701554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/>
          </p:cNvSpPr>
          <p:nvPr/>
        </p:nvSpPr>
        <p:spPr>
          <a:xfrm>
            <a:off x="991676" y="2825503"/>
            <a:ext cx="5508336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OEM/distributor segmentation and workshop/interview approach</a:t>
            </a:r>
            <a:endParaRPr lang="en-GB" sz="1400" b="1" dirty="0" smtClean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/>
        </p:nvSpPr>
        <p:spPr bwMode="auto">
          <a:xfrm>
            <a:off x="6312256" y="2825503"/>
            <a:ext cx="573875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4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8" name="Rectangle 67"/>
          <p:cNvSpPr>
            <a:spLocks/>
          </p:cNvSpPr>
          <p:nvPr/>
        </p:nvSpPr>
        <p:spPr bwMode="auto">
          <a:xfrm>
            <a:off x="7298605" y="3828397"/>
            <a:ext cx="493725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Jonas</a:t>
            </a: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991676" y="3828397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Discuss value creation </a:t>
            </a:r>
            <a:r>
              <a:rPr lang="en-GB" sz="1400" b="1" dirty="0" smtClean="0">
                <a:solidFill>
                  <a:schemeClr val="bg1"/>
                </a:solidFill>
              </a:rPr>
              <a:t>hypotheses/first use-cases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 bwMode="auto">
          <a:xfrm>
            <a:off x="6312256" y="3828397"/>
            <a:ext cx="573875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45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8" name="Rectangle 77"/>
          <p:cNvSpPr>
            <a:spLocks/>
          </p:cNvSpPr>
          <p:nvPr/>
        </p:nvSpPr>
        <p:spPr bwMode="auto">
          <a:xfrm>
            <a:off x="7298605" y="2825503"/>
            <a:ext cx="1006686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Adrian, </a:t>
            </a:r>
            <a:r>
              <a:rPr lang="en-US" sz="1400" dirty="0" err="1" smtClean="0">
                <a:solidFill>
                  <a:schemeClr val="bg1"/>
                </a:solidFill>
                <a:latin typeface="+mn-lt"/>
              </a:rPr>
              <a:t>McK</a:t>
            </a:r>
            <a:endParaRPr lang="en-US" sz="14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991676" y="1640230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Introduction and expectation setting</a:t>
            </a:r>
            <a:endParaRPr lang="en-GB" sz="1400" b="1" dirty="0" smtClean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>
            <a:spLocks/>
          </p:cNvSpPr>
          <p:nvPr/>
        </p:nvSpPr>
        <p:spPr bwMode="auto">
          <a:xfrm>
            <a:off x="6312256" y="1640230"/>
            <a:ext cx="549831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15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2" name="Rectangle 81"/>
          <p:cNvSpPr>
            <a:spLocks/>
          </p:cNvSpPr>
          <p:nvPr/>
        </p:nvSpPr>
        <p:spPr bwMode="auto">
          <a:xfrm>
            <a:off x="7298605" y="1640230"/>
            <a:ext cx="617157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Morten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2" name="Straight Connector 91"/>
          <p:cNvCxnSpPr>
            <a:cxnSpLocks/>
          </p:cNvCxnSpPr>
          <p:nvPr/>
        </p:nvCxnSpPr>
        <p:spPr>
          <a:xfrm>
            <a:off x="991676" y="4612273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/>
          </p:cNvSpPr>
          <p:nvPr/>
        </p:nvSpPr>
        <p:spPr>
          <a:xfrm>
            <a:off x="991676" y="4676935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First result/debrief from </a:t>
            </a:r>
            <a:r>
              <a:rPr lang="en-GB" sz="1400" dirty="0" err="1" smtClean="0">
                <a:solidFill>
                  <a:schemeClr val="bg1"/>
                </a:solidFill>
              </a:rPr>
              <a:t>Liebherr</a:t>
            </a:r>
            <a:r>
              <a:rPr lang="en-GB" sz="1400" dirty="0" smtClean="0">
                <a:solidFill>
                  <a:schemeClr val="bg1"/>
                </a:solidFill>
              </a:rPr>
              <a:t> workshop</a:t>
            </a:r>
            <a:endParaRPr lang="en-GB" sz="1400" b="1" dirty="0" smtClean="0">
              <a:solidFill>
                <a:schemeClr val="bg1"/>
              </a:solidFill>
            </a:endParaRPr>
          </a:p>
        </p:txBody>
      </p:sp>
      <p:sp>
        <p:nvSpPr>
          <p:cNvPr id="95" name="Rectangle 94"/>
          <p:cNvSpPr>
            <a:spLocks/>
          </p:cNvSpPr>
          <p:nvPr/>
        </p:nvSpPr>
        <p:spPr bwMode="auto">
          <a:xfrm>
            <a:off x="6312256" y="4676935"/>
            <a:ext cx="549831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15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8" name="Rectangle 97"/>
          <p:cNvSpPr>
            <a:spLocks/>
          </p:cNvSpPr>
          <p:nvPr/>
        </p:nvSpPr>
        <p:spPr bwMode="auto">
          <a:xfrm>
            <a:off x="7298605" y="4676935"/>
            <a:ext cx="504946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Armin</a:t>
            </a:r>
          </a:p>
        </p:txBody>
      </p: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991676" y="4088549"/>
            <a:ext cx="781064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>
            <a:spLocks/>
          </p:cNvSpPr>
          <p:nvPr/>
        </p:nvSpPr>
        <p:spPr bwMode="auto">
          <a:xfrm>
            <a:off x="7298605" y="4243395"/>
            <a:ext cx="991992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  <a:latin typeface="+mn-lt"/>
              </a:rPr>
              <a:t>Karthik</a:t>
            </a:r>
            <a:endParaRPr lang="en-US" sz="14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991676" y="4243395"/>
            <a:ext cx="550833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GB" sz="1400" dirty="0" smtClean="0">
                <a:solidFill>
                  <a:schemeClr val="bg1"/>
                </a:solidFill>
              </a:rPr>
              <a:t>Discuss engagement plan/interview partners</a:t>
            </a:r>
            <a:endParaRPr lang="en-GB" sz="1400" b="1" dirty="0" smtClean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>
            <a:spLocks/>
          </p:cNvSpPr>
          <p:nvPr/>
        </p:nvSpPr>
        <p:spPr bwMode="auto">
          <a:xfrm>
            <a:off x="6312256" y="4243395"/>
            <a:ext cx="549831" cy="215444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15 min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32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</p:spPr>
        <p:txBody>
          <a:bodyPr/>
          <a:lstStyle/>
          <a:p>
            <a:r>
              <a:rPr lang="en-US" dirty="0" smtClean="0"/>
              <a:t>We will use high-level value chain for OEMs and distributors to discuss potential digital solutions </a:t>
            </a:r>
            <a:endParaRPr 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484068" y="3121005"/>
            <a:ext cx="2553860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Acquire service contracts based on geographical footprint, vertical/application expertise, existing relationships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8" name="Right Arrow 7"/>
          <p:cNvSpPr>
            <a:spLocks/>
          </p:cNvSpPr>
          <p:nvPr/>
        </p:nvSpPr>
        <p:spPr bwMode="auto">
          <a:xfrm>
            <a:off x="4053979" y="3503207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3157081" y="4724421"/>
            <a:ext cx="1470130" cy="105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Create product portfolio to fit demand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938927" y="4724421"/>
            <a:ext cx="1470130" cy="105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Provide (online) catalogue to end customers 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20" name="Right Arrow 19"/>
          <p:cNvSpPr>
            <a:spLocks/>
          </p:cNvSpPr>
          <p:nvPr/>
        </p:nvSpPr>
        <p:spPr bwMode="auto">
          <a:xfrm>
            <a:off x="4643262" y="504814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6699603" y="4724421"/>
            <a:ext cx="1470130" cy="105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Receive and deliver order (focus availability and on-time)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24" name="Right Arrow 23"/>
          <p:cNvSpPr>
            <a:spLocks/>
          </p:cNvSpPr>
          <p:nvPr/>
        </p:nvSpPr>
        <p:spPr bwMode="auto">
          <a:xfrm>
            <a:off x="8187977" y="504814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8479985" y="4724421"/>
            <a:ext cx="1749326" cy="1054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Limited/on-demand only: </a:t>
            </a:r>
            <a:r>
              <a:rPr lang="en-US" sz="1200" b="1" dirty="0">
                <a:solidFill>
                  <a:schemeClr val="tx2"/>
                </a:solidFill>
              </a:rPr>
              <a:t>r</a:t>
            </a:r>
            <a:r>
              <a:rPr lang="en-US" sz="1200" b="1" dirty="0" smtClean="0">
                <a:solidFill>
                  <a:schemeClr val="tx2"/>
                </a:solidFill>
              </a:rPr>
              <a:t>epair, maintenance and spare parts sales during operations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26" name="Right Arrow 25"/>
          <p:cNvSpPr>
            <a:spLocks/>
          </p:cNvSpPr>
          <p:nvPr/>
        </p:nvSpPr>
        <p:spPr bwMode="auto">
          <a:xfrm>
            <a:off x="6425839" y="504814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327743" y="3121005"/>
            <a:ext cx="2476150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Repair, maintenance during operations (incl. upgrades, e.g., condition monitoring, energy consumption)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7116281" y="3121005"/>
            <a:ext cx="2476150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Spare part/replacement sales as part of operations (various suppliers</a:t>
            </a:r>
            <a:r>
              <a:rPr lang="en-US" sz="1200" b="1" baseline="30000" dirty="0" smtClean="0">
                <a:solidFill>
                  <a:schemeClr val="tx2"/>
                </a:solidFill>
              </a:rPr>
              <a:t>1</a:t>
            </a:r>
            <a:r>
              <a:rPr lang="en-US" sz="1200" b="1" dirty="0" smtClean="0">
                <a:solidFill>
                  <a:schemeClr val="tx2"/>
                </a:solidFill>
              </a:rPr>
              <a:t>) 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>
            <a:spLocks/>
          </p:cNvSpPr>
          <p:nvPr/>
        </p:nvSpPr>
        <p:spPr bwMode="auto">
          <a:xfrm>
            <a:off x="6850444" y="3503207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279400" y="1468462"/>
            <a:ext cx="1091374" cy="12034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lt1"/>
                </a:solidFill>
              </a:rPr>
              <a:t>OEMs</a:t>
            </a: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279400" y="4724421"/>
            <a:ext cx="1091374" cy="12034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lt1"/>
                </a:solidFill>
              </a:rPr>
              <a:t>Wholesalers</a:t>
            </a: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279400" y="3121005"/>
            <a:ext cx="1091374" cy="12034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lt1"/>
                </a:solidFill>
              </a:rPr>
              <a:t>Technical distributors</a:t>
            </a: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46" name="4. Footnote"/>
          <p:cNvSpPr txBox="1">
            <a:spLocks noChangeArrowheads="1"/>
          </p:cNvSpPr>
          <p:nvPr/>
        </p:nvSpPr>
        <p:spPr bwMode="auto">
          <a:xfrm>
            <a:off x="279400" y="6096579"/>
            <a:ext cx="849560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5241" indent="-95241">
              <a:defRPr lang="x-none"/>
            </a:pPr>
            <a:r>
              <a:rPr lang="en-US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1 Esp. for </a:t>
            </a:r>
            <a:r>
              <a:rPr lang="en-US" sz="1200" baseline="0" dirty="0" err="1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RMMG</a:t>
            </a:r>
            <a:r>
              <a:rPr lang="en-US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, very limited captive parts/spares</a:t>
            </a:r>
            <a:endParaRPr lang="x-none" sz="1200" baseline="0" dirty="0" smtClean="0">
              <a:solidFill>
                <a:schemeClr val="accent4"/>
              </a:solidFill>
              <a:latin typeface="ABBvoiceOffice" panose="020D0603020503020204" pitchFamily="34" charset="0"/>
              <a:ea typeface="+mn-ea"/>
            </a:endParaRP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257965" y="2869538"/>
            <a:ext cx="117139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257965" y="4495138"/>
            <a:ext cx="117139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1508583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Design machine based on customer require-</a:t>
            </a:r>
            <a:r>
              <a:rPr lang="en-US" sz="1200" b="1" dirty="0" err="1" smtClean="0">
                <a:solidFill>
                  <a:schemeClr val="tx2"/>
                </a:solidFill>
              </a:rPr>
              <a:t>ments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2828138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Pitch value prop. in sales process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4147693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Prepare quote and receive order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>
            <a:spLocks/>
          </p:cNvSpPr>
          <p:nvPr/>
        </p:nvSpPr>
        <p:spPr>
          <a:xfrm>
            <a:off x="5467248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Build, deliver and install machine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6786803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Commission machine 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9425913" y="1468462"/>
            <a:ext cx="1289781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Repair, maintenance and spare parts sales during operations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>
            <a:spLocks/>
          </p:cNvSpPr>
          <p:nvPr/>
        </p:nvSpPr>
        <p:spPr>
          <a:xfrm>
            <a:off x="10893764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Conduct retrofit or </a:t>
            </a:r>
            <a:r>
              <a:rPr lang="en-US" sz="1200" b="1" dirty="0" err="1" smtClean="0">
                <a:solidFill>
                  <a:schemeClr val="tx2"/>
                </a:solidFill>
              </a:rPr>
              <a:t>obso-lescence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8106358" y="1468462"/>
            <a:ext cx="1126333" cy="120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Monitor in warranty period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7" name="Right Arrow 56"/>
          <p:cNvSpPr>
            <a:spLocks/>
          </p:cNvSpPr>
          <p:nvPr/>
        </p:nvSpPr>
        <p:spPr bwMode="auto">
          <a:xfrm>
            <a:off x="2634307" y="1866445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58" name="Right Arrow 57"/>
          <p:cNvSpPr>
            <a:spLocks/>
          </p:cNvSpPr>
          <p:nvPr/>
        </p:nvSpPr>
        <p:spPr bwMode="auto">
          <a:xfrm>
            <a:off x="5315316" y="1900746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59" name="Right Arrow 58"/>
          <p:cNvSpPr>
            <a:spLocks/>
          </p:cNvSpPr>
          <p:nvPr/>
        </p:nvSpPr>
        <p:spPr bwMode="auto">
          <a:xfrm>
            <a:off x="6562721" y="1866445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0" name="Right Arrow 59"/>
          <p:cNvSpPr>
            <a:spLocks/>
          </p:cNvSpPr>
          <p:nvPr/>
        </p:nvSpPr>
        <p:spPr bwMode="auto">
          <a:xfrm>
            <a:off x="3968851" y="1866445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1" name="Right Arrow 60"/>
          <p:cNvSpPr/>
          <p:nvPr/>
        </p:nvSpPr>
        <p:spPr bwMode="auto">
          <a:xfrm>
            <a:off x="10715694" y="1866445"/>
            <a:ext cx="212885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2" name="Right Arrow 61"/>
          <p:cNvSpPr/>
          <p:nvPr/>
        </p:nvSpPr>
        <p:spPr bwMode="auto">
          <a:xfrm>
            <a:off x="9192420" y="1866445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3" name="Right Arrow 62"/>
          <p:cNvSpPr/>
          <p:nvPr/>
        </p:nvSpPr>
        <p:spPr bwMode="auto">
          <a:xfrm>
            <a:off x="7884508" y="1858113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4301163" y="5838886"/>
            <a:ext cx="5165021" cy="82876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152400" tIns="152400" rIns="152400" bIns="1524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As a preparation, OEMs/distributors should 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Are there </a:t>
            </a:r>
            <a:r>
              <a:rPr lang="en-US" sz="1200" b="1" dirty="0" smtClean="0">
                <a:solidFill>
                  <a:schemeClr val="bg1"/>
                </a:solidFill>
              </a:rPr>
              <a:t>additional central elements in the value chain</a:t>
            </a:r>
            <a:r>
              <a:rPr lang="en-US" sz="1200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What are </a:t>
            </a:r>
            <a:r>
              <a:rPr lang="en-US" sz="1200" b="1" dirty="0" smtClean="0">
                <a:solidFill>
                  <a:schemeClr val="bg1"/>
                </a:solidFill>
              </a:rPr>
              <a:t>challenges and opportunities </a:t>
            </a:r>
            <a:r>
              <a:rPr lang="en-US" sz="1200" dirty="0" smtClean="0">
                <a:solidFill>
                  <a:schemeClr val="bg1"/>
                </a:solidFill>
              </a:rPr>
              <a:t>along these elements?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346" name="Picture 10" descr="Image result for glenc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54" y="5075398"/>
            <a:ext cx="902938" cy="9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</p:spPr>
        <p:txBody>
          <a:bodyPr/>
          <a:lstStyle/>
          <a:p>
            <a:r>
              <a:rPr lang="en-US" dirty="0" smtClean="0"/>
              <a:t>Plan to test outcomes from interviews/workshops with selected end customers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626" y="2397941"/>
            <a:ext cx="3665542" cy="3406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b="1" dirty="0" smtClean="0"/>
              <a:t>Test outcomes from interviews/workshops with selected end-customers</a:t>
            </a:r>
            <a:r>
              <a:rPr lang="en-US" dirty="0" smtClean="0"/>
              <a:t>, to understand interest in offering of OEMs/distributors and potential concerns (e.g., access to data)</a:t>
            </a:r>
          </a:p>
          <a:p>
            <a:pPr lvl="1"/>
            <a:r>
              <a:rPr lang="en-US" dirty="0" smtClean="0"/>
              <a:t>Potentially, </a:t>
            </a:r>
            <a:r>
              <a:rPr lang="en-US" b="1" dirty="0" smtClean="0"/>
              <a:t>approach them as McKinsey</a:t>
            </a:r>
            <a:r>
              <a:rPr lang="en-US" dirty="0" smtClean="0"/>
              <a:t>, not ABB, to avoid appearance of conflict with OEMs/distributors</a:t>
            </a:r>
          </a:p>
          <a:p>
            <a:pPr lvl="1"/>
            <a:r>
              <a:rPr lang="en-US" dirty="0" smtClean="0"/>
              <a:t>End customers should come from </a:t>
            </a:r>
            <a:r>
              <a:rPr lang="en-US" b="1" dirty="0" smtClean="0"/>
              <a:t>range of industries and digital capabilities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-19548" y="2053876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>
            <a:off x="413626" y="1816051"/>
            <a:ext cx="3665542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Approach</a:t>
            </a:r>
            <a:endParaRPr lang="en-US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5152589" y="1758095"/>
            <a:ext cx="5117846" cy="261090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Potential end customers</a:t>
            </a:r>
            <a:endParaRPr lang="en-US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429161" y="2053877"/>
            <a:ext cx="0" cy="40316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rArrow Triangle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5400000">
            <a:off x="3230667" y="4007957"/>
            <a:ext cx="2580775" cy="183787"/>
          </a:xfrm>
          <a:prstGeom prst="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6849533" y="2397941"/>
            <a:ext cx="49812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dirty="0" smtClean="0"/>
              <a:t>Tend to be aggressive on adopting new technology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89" y="2374677"/>
            <a:ext cx="1272054" cy="591563"/>
          </a:xfrm>
          <a:prstGeom prst="rect">
            <a:avLst/>
          </a:prstGeom>
        </p:spPr>
      </p:pic>
      <p:pic>
        <p:nvPicPr>
          <p:cNvPr id="782340" name="Picture 4" descr="Image result for kraft food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89" y="3342180"/>
            <a:ext cx="1318336" cy="5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849533" y="3239196"/>
            <a:ext cx="498120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dirty="0" smtClean="0"/>
              <a:t>Preliminary discussions with them show concerns about sharing data relevant for processes</a:t>
            </a:r>
            <a:endParaRPr lang="en-US" dirty="0"/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152589" y="3167946"/>
            <a:ext cx="66781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5152589" y="4113431"/>
            <a:ext cx="66781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49533" y="4259744"/>
            <a:ext cx="498120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dirty="0" err="1" smtClean="0"/>
              <a:t>IAOG</a:t>
            </a:r>
            <a:r>
              <a:rPr lang="en-US" dirty="0" smtClean="0"/>
              <a:t> and </a:t>
            </a:r>
            <a:r>
              <a:rPr lang="en-US" dirty="0" err="1" smtClean="0"/>
              <a:t>RMMG</a:t>
            </a:r>
            <a:r>
              <a:rPr lang="en-US" dirty="0" smtClean="0"/>
              <a:t> project ongoing on smart sensors of pumps/motors </a:t>
            </a:r>
            <a:r>
              <a:rPr lang="en-US" i="1" dirty="0" smtClean="0"/>
              <a:t>(N.B.: potentially to be replaced by  discrete manufacturer)</a:t>
            </a:r>
            <a:endParaRPr lang="en-US" i="1" dirty="0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5177599" y="5040122"/>
            <a:ext cx="66781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49533" y="5304212"/>
            <a:ext cx="49812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dirty="0" smtClean="0"/>
              <a:t>Already projects ongoing on energy efficiency, limited digital capabilities at present</a:t>
            </a:r>
            <a:endParaRPr lang="en-US" dirty="0"/>
          </a:p>
        </p:txBody>
      </p:sp>
      <p:pic>
        <p:nvPicPr>
          <p:cNvPr id="782344" name="Picture 8" descr="Image result for BAS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99" y="4223704"/>
            <a:ext cx="1361691" cy="6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7"/>
          <p:cNvSpPr txBox="1">
            <a:spLocks/>
          </p:cNvSpPr>
          <p:nvPr/>
        </p:nvSpPr>
        <p:spPr bwMode="gray">
          <a:xfrm>
            <a:off x="3530625" y="5966813"/>
            <a:ext cx="4758242" cy="644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72009" tIns="72009" rIns="72009" bIns="72009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Preliminary customer list – to be finalized based on outcomes of interviews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0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816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Introduction and expectation setting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Objectives, </a:t>
            </a:r>
            <a:r>
              <a:rPr lang="en-US" sz="1900" dirty="0" err="1">
                <a:solidFill>
                  <a:schemeClr val="tx1"/>
                </a:solidFill>
              </a:rPr>
              <a:t>workplan</a:t>
            </a:r>
            <a:r>
              <a:rPr lang="en-US" sz="1900" dirty="0">
                <a:solidFill>
                  <a:schemeClr val="tx1"/>
                </a:solidFill>
              </a:rPr>
              <a:t> and governance</a:t>
            </a: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OEM/distributor segmentation and workshop/interview concept </a:t>
            </a: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Value creation hypotheses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Engagement plan and </a:t>
            </a:r>
            <a:r>
              <a:rPr lang="en-US" sz="1900" dirty="0" err="1" smtClean="0">
                <a:solidFill>
                  <a:schemeClr val="tx1"/>
                </a:solidFill>
              </a:rPr>
              <a:t>Liebherr</a:t>
            </a:r>
            <a:r>
              <a:rPr lang="en-US" sz="1900" dirty="0" smtClean="0">
                <a:solidFill>
                  <a:schemeClr val="tx1"/>
                </a:solidFill>
              </a:rPr>
              <a:t> workshop debrief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Open 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cxnSpLocks/>
          </p:cNvCxnSpPr>
          <p:nvPr/>
        </p:nvCxnSpPr>
        <p:spPr>
          <a:xfrm>
            <a:off x="279399" y="4604688"/>
            <a:ext cx="1123950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79399" y="3163815"/>
            <a:ext cx="1123950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</p:spPr>
        <p:txBody>
          <a:bodyPr/>
          <a:lstStyle/>
          <a:p>
            <a:r>
              <a:rPr lang="en-US" dirty="0" smtClean="0"/>
              <a:t>OEM/Distributor use-cases are built on a set of applications, which need to be enabled by platforms, connectivity and others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38137" y="1891248"/>
            <a:ext cx="467310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 smtClean="0"/>
              <a:t>Use-cases </a:t>
            </a:r>
            <a:r>
              <a:rPr lang="en-US" sz="1400" b="1" dirty="0" smtClean="0">
                <a:solidFill>
                  <a:schemeClr val="tx2"/>
                </a:solidFill>
              </a:rPr>
              <a:t>directly enable value for the OEM/Distributor</a:t>
            </a:r>
            <a:r>
              <a:rPr lang="en-US" sz="1400" dirty="0" smtClean="0"/>
              <a:t>, either by leading to increased revenues for end customers, or enabling cost reductions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-19548" y="1801525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2038137" y="1563700"/>
            <a:ext cx="2861544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Description</a:t>
            </a:r>
            <a:endParaRPr lang="en-US" sz="14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6874057" y="1563700"/>
            <a:ext cx="2844665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Examples</a:t>
            </a:r>
            <a:endParaRPr lang="en-US" sz="14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85261" y="1891248"/>
            <a:ext cx="5024578" cy="96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  <a:defRPr sz="12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Reduce warranty costs </a:t>
            </a:r>
            <a:r>
              <a:rPr lang="en-US" sz="1400" dirty="0" smtClean="0"/>
              <a:t>(e.g., tracking of machine usage vs. design; prediction of outages)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Expedite commissioning process </a:t>
            </a:r>
            <a:r>
              <a:rPr lang="en-US" sz="1400" dirty="0"/>
              <a:t>through </a:t>
            </a:r>
            <a:r>
              <a:rPr lang="en-US" sz="1400" dirty="0" smtClean="0"/>
              <a:t>virtualization (</a:t>
            </a:r>
            <a:r>
              <a:rPr lang="en-US" sz="1400" dirty="0"/>
              <a:t>pot. incl. SW maintenance </a:t>
            </a:r>
            <a:r>
              <a:rPr lang="en-US" sz="1400" dirty="0" smtClean="0"/>
              <a:t>contract, </a:t>
            </a:r>
            <a:r>
              <a:rPr lang="en-US" sz="1400" dirty="0"/>
              <a:t>ABB SW suite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038137" y="3317634"/>
            <a:ext cx="4673105" cy="96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 smtClean="0"/>
              <a:t>One or several “building blocks”/features </a:t>
            </a:r>
            <a:r>
              <a:rPr lang="en-US" sz="1400" b="1" dirty="0">
                <a:solidFill>
                  <a:schemeClr val="tx2"/>
                </a:solidFill>
              </a:rPr>
              <a:t>enable the realization of use-cases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Applications </a:t>
            </a:r>
            <a:r>
              <a:rPr lang="en-US" sz="1400" b="1" dirty="0">
                <a:solidFill>
                  <a:schemeClr val="tx2"/>
                </a:solidFill>
              </a:rPr>
              <a:t>can be built/provided by ABB or developed by OEMs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6885261" y="3317634"/>
            <a:ext cx="5024578" cy="533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  <a:defRPr sz="12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Real time condition monitoring </a:t>
            </a:r>
            <a:r>
              <a:rPr lang="en-US" sz="1400" dirty="0" smtClean="0"/>
              <a:t>of drives/motors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Fleet information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38137" y="4744020"/>
            <a:ext cx="4673105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 smtClean="0"/>
              <a:t>A number of enablers need the be in place to </a:t>
            </a:r>
            <a:r>
              <a:rPr lang="en-US" sz="1400" b="1" dirty="0">
                <a:solidFill>
                  <a:schemeClr val="tx2"/>
                </a:solidFill>
              </a:rPr>
              <a:t>ensure the implementation of applications and use-cases 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Some </a:t>
            </a:r>
            <a:r>
              <a:rPr lang="en-US" sz="1400" b="1" dirty="0">
                <a:solidFill>
                  <a:schemeClr val="tx2"/>
                </a:solidFill>
              </a:rPr>
              <a:t>enablers can already be in place at some OEMs/distributors</a:t>
            </a:r>
            <a:r>
              <a:rPr lang="en-US" sz="1400" dirty="0" smtClean="0"/>
              <a:t>, some should be provided by ABB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885261" y="4744020"/>
            <a:ext cx="5024578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  <a:defRPr sz="12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Delivery platform </a:t>
            </a:r>
            <a:r>
              <a:rPr lang="en-US" sz="1400" dirty="0" smtClean="0"/>
              <a:t>(incl. cloud-to-cloud interfaces)</a:t>
            </a:r>
          </a:p>
          <a:p>
            <a:r>
              <a:rPr lang="en-US" sz="1400" b="1" dirty="0" smtClean="0">
                <a:solidFill>
                  <a:schemeClr val="tx2"/>
                </a:solidFill>
              </a:rPr>
              <a:t>Analytics algorithms </a:t>
            </a:r>
          </a:p>
          <a:p>
            <a:r>
              <a:rPr lang="en-US" sz="1400" b="1" dirty="0" smtClean="0">
                <a:solidFill>
                  <a:schemeClr val="tx2"/>
                </a:solidFill>
              </a:rPr>
              <a:t>Connectivity</a:t>
            </a:r>
            <a:r>
              <a:rPr lang="en-US" sz="1400" dirty="0" smtClean="0"/>
              <a:t> (gateway, protocols)</a:t>
            </a:r>
          </a:p>
          <a:p>
            <a:r>
              <a:rPr lang="en-US" sz="1400" dirty="0" smtClean="0"/>
              <a:t>SW </a:t>
            </a:r>
            <a:r>
              <a:rPr lang="en-US" sz="1400" b="1" dirty="0">
                <a:solidFill>
                  <a:schemeClr val="tx2"/>
                </a:solidFill>
              </a:rPr>
              <a:t>retail capabilities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5446" y="1891248"/>
            <a:ext cx="1652626" cy="4056198"/>
            <a:chOff x="245446" y="1891248"/>
            <a:chExt cx="1652626" cy="4056198"/>
          </a:xfrm>
        </p:grpSpPr>
        <p:sp>
          <p:nvSpPr>
            <p:cNvPr id="5" name="TextBox 4"/>
            <p:cNvSpPr txBox="1">
              <a:spLocks/>
            </p:cNvSpPr>
            <p:nvPr/>
          </p:nvSpPr>
          <p:spPr>
            <a:xfrm>
              <a:off x="279399" y="1891248"/>
              <a:ext cx="1618673" cy="12034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algn="ctr">
                <a:buClr>
                  <a:schemeClr val="bg2"/>
                </a:buClr>
              </a:pPr>
              <a:r>
                <a:rPr lang="en-US" sz="1400" b="1" dirty="0" smtClean="0">
                  <a:solidFill>
                    <a:schemeClr val="lt1"/>
                  </a:solidFill>
                </a:rPr>
                <a:t>OEM/distributor use-cases</a:t>
              </a:r>
              <a:endParaRPr lang="en-US" sz="1400" b="1" dirty="0">
                <a:solidFill>
                  <a:schemeClr val="lt1"/>
                </a:solidFill>
              </a:endParaRPr>
            </a:p>
          </p:txBody>
        </p:sp>
        <p:sp>
          <p:nvSpPr>
            <p:cNvPr id="6" name="TextBox 5"/>
            <p:cNvSpPr txBox="1">
              <a:spLocks/>
            </p:cNvSpPr>
            <p:nvPr/>
          </p:nvSpPr>
          <p:spPr>
            <a:xfrm>
              <a:off x="245446" y="4744020"/>
              <a:ext cx="1618673" cy="12034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algn="ctr">
                <a:buClr>
                  <a:schemeClr val="bg2"/>
                </a:buClr>
              </a:pPr>
              <a:r>
                <a:rPr lang="en-US" sz="1400" b="1" dirty="0" smtClean="0">
                  <a:solidFill>
                    <a:schemeClr val="lt1"/>
                  </a:solidFill>
                </a:rPr>
                <a:t>Enablers for implementation</a:t>
              </a:r>
              <a:endParaRPr lang="en-US" sz="14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279399" y="3317634"/>
              <a:ext cx="1618673" cy="12034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algn="ctr">
                <a:buClr>
                  <a:schemeClr val="bg2"/>
                </a:buClr>
              </a:pPr>
              <a:r>
                <a:rPr lang="en-US" sz="1400" b="1" dirty="0" smtClean="0">
                  <a:solidFill>
                    <a:schemeClr val="lt1"/>
                  </a:solidFill>
                </a:rPr>
                <a:t>Underlying applications</a:t>
              </a:r>
              <a:endParaRPr lang="en-US" sz="14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 rot="16200000">
              <a:off x="921639" y="4463303"/>
              <a:ext cx="334192" cy="394175"/>
            </a:xfrm>
            <a:prstGeom prst="rightArrow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en-US" sz="1400" dirty="0">
                <a:latin typeface="+mn-lt"/>
              </a:endParaRPr>
            </a:p>
          </p:txBody>
        </p:sp>
        <p:sp>
          <p:nvSpPr>
            <p:cNvPr id="20" name="Right Arrow 19"/>
            <p:cNvSpPr/>
            <p:nvPr/>
          </p:nvSpPr>
          <p:spPr bwMode="auto">
            <a:xfrm rot="16200000">
              <a:off x="921639" y="3072576"/>
              <a:ext cx="334192" cy="394175"/>
            </a:xfrm>
            <a:prstGeom prst="rightArrow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8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81" name="think-cell Slide" r:id="rId5" imgW="351" imgH="350" progId="TCLayout.ActiveDocument.1">
                  <p:embed/>
                </p:oleObj>
              </mc:Choice>
              <mc:Fallback>
                <p:oleObj name="think-cell Slide" r:id="rId5" imgW="351" imgH="3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0955867" cy="800219"/>
          </a:xfrm>
        </p:spPr>
        <p:txBody>
          <a:bodyPr/>
          <a:lstStyle/>
          <a:p>
            <a:pPr>
              <a:tabLst/>
            </a:pPr>
            <a:r>
              <a:rPr lang="en-US" dirty="0" smtClean="0"/>
              <a:t>Potential interview outcome: identified potential digital use-cases along OEM value chain </a:t>
            </a:r>
            <a:endParaRPr 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2722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Design machine based on customer require-</a:t>
            </a:r>
            <a:r>
              <a:rPr lang="en-US" sz="1400" b="1" dirty="0" err="1" smtClean="0">
                <a:solidFill>
                  <a:schemeClr val="tx2"/>
                </a:solidFill>
              </a:rPr>
              <a:t>ments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650808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Pitch value prop. in sales process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3138894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Prepare quote and receive order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4626980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Build, deliver and install machine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6115066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Commission machine 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9091238" y="1901798"/>
            <a:ext cx="1470130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Repair, maintenance and spare parts sales during operations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0765630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>
                <a:solidFill>
                  <a:schemeClr val="tx2"/>
                </a:solidFill>
              </a:rPr>
              <a:t>Conduct retrofit or </a:t>
            </a:r>
            <a:r>
              <a:rPr lang="en-US" sz="1400" b="1" dirty="0" err="1">
                <a:solidFill>
                  <a:schemeClr val="tx2"/>
                </a:solidFill>
              </a:rPr>
              <a:t>obso-lescence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7603152" y="1901798"/>
            <a:ext cx="1283826" cy="1688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400" b="1" dirty="0">
                <a:solidFill>
                  <a:schemeClr val="tx2"/>
                </a:solidFill>
              </a:rPr>
              <a:t>Monitor in warranty period</a:t>
            </a:r>
          </a:p>
        </p:txBody>
      </p:sp>
      <p:sp>
        <p:nvSpPr>
          <p:cNvPr id="8" name="Right Arrow 7"/>
          <p:cNvSpPr>
            <a:spLocks/>
          </p:cNvSpPr>
          <p:nvPr/>
        </p:nvSpPr>
        <p:spPr bwMode="auto">
          <a:xfrm>
            <a:off x="1455147" y="2588801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1" name="Right Arrow 10"/>
          <p:cNvSpPr>
            <a:spLocks/>
          </p:cNvSpPr>
          <p:nvPr/>
        </p:nvSpPr>
        <p:spPr bwMode="auto">
          <a:xfrm>
            <a:off x="4429205" y="2588801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3" name="Right Arrow 12"/>
          <p:cNvSpPr>
            <a:spLocks/>
          </p:cNvSpPr>
          <p:nvPr/>
        </p:nvSpPr>
        <p:spPr bwMode="auto">
          <a:xfrm>
            <a:off x="5928295" y="2588801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1" name="Right Arrow 20"/>
          <p:cNvSpPr>
            <a:spLocks/>
          </p:cNvSpPr>
          <p:nvPr/>
        </p:nvSpPr>
        <p:spPr bwMode="auto">
          <a:xfrm>
            <a:off x="2979112" y="2588801"/>
            <a:ext cx="239071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10562288" y="258880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8885768" y="258880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7412435" y="2588801"/>
            <a:ext cx="273764" cy="407460"/>
          </a:xfrm>
          <a:prstGeom prst="right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flipH="1">
            <a:off x="1024232" y="3510763"/>
            <a:ext cx="45719" cy="69426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round/>
            <a:headE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225613" y="4269814"/>
            <a:ext cx="1640335" cy="1508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Virtualization/ digital twin </a:t>
            </a:r>
            <a:r>
              <a:rPr lang="en-US" sz="1400" dirty="0"/>
              <a:t>for development/ simulation using ABB SW suite (incl. standard library of components)</a:t>
            </a:r>
            <a:endParaRPr lang="en-GB" sz="1400" dirty="0"/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225613" y="4205023"/>
            <a:ext cx="164033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>
            <a:spLocks/>
          </p:cNvSpPr>
          <p:nvPr/>
        </p:nvSpPr>
        <p:spPr bwMode="auto">
          <a:xfrm flipH="1">
            <a:off x="2288735" y="3510763"/>
            <a:ext cx="45719" cy="69426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round/>
            <a:headE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2083747" y="4269814"/>
            <a:ext cx="3182406" cy="1508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GB" sz="1400" b="1" dirty="0">
                <a:solidFill>
                  <a:schemeClr val="tx2"/>
                </a:solidFill>
              </a:rPr>
              <a:t>Improve quote quality/performance by full/improved access to documentation/pricing info </a:t>
            </a:r>
            <a:r>
              <a:rPr lang="en-GB" sz="1400" dirty="0"/>
              <a:t> to generate competitive quote (e.g., 3D diagrams, warranty info, spare parts list; via ABB portal, pot. using </a:t>
            </a:r>
            <a:r>
              <a:rPr lang="en-GB" sz="1400" dirty="0" err="1"/>
              <a:t>QR</a:t>
            </a:r>
            <a:r>
              <a:rPr lang="en-GB" sz="1400" dirty="0"/>
              <a:t>-code on motor)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2083747" y="4205023"/>
            <a:ext cx="318240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>
            <a:spLocks/>
          </p:cNvSpPr>
          <p:nvPr/>
        </p:nvSpPr>
        <p:spPr bwMode="auto">
          <a:xfrm flipH="1">
            <a:off x="6282572" y="3510763"/>
            <a:ext cx="45719" cy="69426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round/>
            <a:headE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5483952" y="4269814"/>
            <a:ext cx="2796447" cy="1508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Speed up commissioning and identify malfunctions and root causes </a:t>
            </a:r>
            <a:r>
              <a:rPr lang="en-US" sz="1400" dirty="0"/>
              <a:t>(e.g., via real-time condition monitoring; could include monitoring of tuning parameters). Pot. also available via unconnected “flight recorder”</a:t>
            </a:r>
            <a:endParaRPr lang="en-GB" sz="1400" dirty="0"/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5471982" y="4205023"/>
            <a:ext cx="279644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>
            <a:spLocks/>
          </p:cNvSpPr>
          <p:nvPr/>
        </p:nvSpPr>
        <p:spPr bwMode="auto">
          <a:xfrm flipH="1">
            <a:off x="9370976" y="3510763"/>
            <a:ext cx="45719" cy="69426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accent6"/>
            </a:solidFill>
            <a:round/>
            <a:headE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8925976" y="4269814"/>
            <a:ext cx="3123480" cy="1508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Reduce maintenance costs/times </a:t>
            </a:r>
            <a:r>
              <a:rPr lang="en-US" sz="1400" dirty="0"/>
              <a:t>through access to failure and R&amp;M history, lifecycle data etc.  (e.g., pot. also available via unconnected “flight recorder”; depends on current commercial model – time and material vs. uptime/outcome based)</a:t>
            </a:r>
            <a:endParaRPr lang="en-GB" sz="1400" dirty="0"/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8925976" y="4205023"/>
            <a:ext cx="31234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7"/>
          <p:cNvSpPr txBox="1">
            <a:spLocks/>
          </p:cNvSpPr>
          <p:nvPr/>
        </p:nvSpPr>
        <p:spPr bwMode="gray">
          <a:xfrm>
            <a:off x="3292011" y="6035433"/>
            <a:ext cx="5867521" cy="644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72009" tIns="72009" rIns="72009" bIns="72009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Hypotheses to be developed ahead of interaction together with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KAMs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– only to be used as “cheat sheet” in customer interactions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11563676" y="138234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11555325" y="839916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11563676" y="489075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6200000">
            <a:off x="11721645" y="77086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43" name="Right Arrow 42"/>
          <p:cNvSpPr/>
          <p:nvPr/>
        </p:nvSpPr>
        <p:spPr bwMode="auto">
          <a:xfrm rot="16200000">
            <a:off x="11721645" y="42879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2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711" name="think-cell Slide" r:id="rId83" imgW="353" imgH="353" progId="TCLayout.ActiveDocument.1">
                  <p:embed/>
                </p:oleObj>
              </mc:Choice>
              <mc:Fallback>
                <p:oleObj name="think-cell Slide" r:id="rId83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Use-case landscape and requirements (1/2)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591752" y="407200"/>
            <a:ext cx="1922070" cy="601408"/>
            <a:chOff x="9707244" y="407200"/>
            <a:chExt cx="1922070" cy="601408"/>
          </a:xfrm>
        </p:grpSpPr>
        <p:grpSp>
          <p:nvGrpSpPr>
            <p:cNvPr id="52" name="Group 51"/>
            <p:cNvGrpSpPr/>
            <p:nvPr/>
          </p:nvGrpSpPr>
          <p:grpSpPr>
            <a:xfrm>
              <a:off x="9707244" y="407200"/>
              <a:ext cx="1002680" cy="104365"/>
              <a:chOff x="9674660" y="-129920"/>
              <a:chExt cx="1002680" cy="104365"/>
            </a:xfrm>
          </p:grpSpPr>
          <p:sp>
            <p:nvSpPr>
              <p:cNvPr id="48" name="Freeform 103"/>
              <p:cNvSpPr>
                <a:spLocks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9674660" y="-129920"/>
                <a:ext cx="115292" cy="104365"/>
              </a:xfrm>
              <a:custGeom>
                <a:avLst/>
                <a:gdLst>
                  <a:gd name="T0" fmla="*/ 1326 w 2880"/>
                  <a:gd name="T1" fmla="*/ 2079 h 2674"/>
                  <a:gd name="T2" fmla="*/ 1118 w 2880"/>
                  <a:gd name="T3" fmla="*/ 2354 h 2674"/>
                  <a:gd name="T4" fmla="*/ 929 w 2880"/>
                  <a:gd name="T5" fmla="*/ 2544 h 2674"/>
                  <a:gd name="T6" fmla="*/ 780 w 2880"/>
                  <a:gd name="T7" fmla="*/ 2642 h 2674"/>
                  <a:gd name="T8" fmla="*/ 702 w 2880"/>
                  <a:gd name="T9" fmla="*/ 2669 h 2674"/>
                  <a:gd name="T10" fmla="*/ 648 w 2880"/>
                  <a:gd name="T11" fmla="*/ 2674 h 2674"/>
                  <a:gd name="T12" fmla="*/ 484 w 2880"/>
                  <a:gd name="T13" fmla="*/ 2641 h 2674"/>
                  <a:gd name="T14" fmla="*/ 320 w 2880"/>
                  <a:gd name="T15" fmla="*/ 2540 h 2674"/>
                  <a:gd name="T16" fmla="*/ 160 w 2880"/>
                  <a:gd name="T17" fmla="*/ 2371 h 2674"/>
                  <a:gd name="T18" fmla="*/ 0 w 2880"/>
                  <a:gd name="T19" fmla="*/ 2136 h 2674"/>
                  <a:gd name="T20" fmla="*/ 86 w 2880"/>
                  <a:gd name="T21" fmla="*/ 2139 h 2674"/>
                  <a:gd name="T22" fmla="*/ 206 w 2880"/>
                  <a:gd name="T23" fmla="*/ 2120 h 2674"/>
                  <a:gd name="T24" fmla="*/ 408 w 2880"/>
                  <a:gd name="T25" fmla="*/ 2030 h 2674"/>
                  <a:gd name="T26" fmla="*/ 620 w 2880"/>
                  <a:gd name="T27" fmla="*/ 1868 h 2674"/>
                  <a:gd name="T28" fmla="*/ 843 w 2880"/>
                  <a:gd name="T29" fmla="*/ 1638 h 2674"/>
                  <a:gd name="T30" fmla="*/ 877 w 2880"/>
                  <a:gd name="T31" fmla="*/ 1362 h 2674"/>
                  <a:gd name="T32" fmla="*/ 694 w 2880"/>
                  <a:gd name="T33" fmla="*/ 1147 h 2674"/>
                  <a:gd name="T34" fmla="*/ 563 w 2880"/>
                  <a:gd name="T35" fmla="*/ 948 h 2674"/>
                  <a:gd name="T36" fmla="*/ 484 w 2880"/>
                  <a:gd name="T37" fmla="*/ 767 h 2674"/>
                  <a:gd name="T38" fmla="*/ 458 w 2880"/>
                  <a:gd name="T39" fmla="*/ 602 h 2674"/>
                  <a:gd name="T40" fmla="*/ 474 w 2880"/>
                  <a:gd name="T41" fmla="*/ 503 h 2674"/>
                  <a:gd name="T42" fmla="*/ 546 w 2880"/>
                  <a:gd name="T43" fmla="*/ 361 h 2674"/>
                  <a:gd name="T44" fmla="*/ 674 w 2880"/>
                  <a:gd name="T45" fmla="*/ 208 h 2674"/>
                  <a:gd name="T46" fmla="*/ 861 w 2880"/>
                  <a:gd name="T47" fmla="*/ 42 h 2674"/>
                  <a:gd name="T48" fmla="*/ 938 w 2880"/>
                  <a:gd name="T49" fmla="*/ 111 h 2674"/>
                  <a:gd name="T50" fmla="*/ 1003 w 2880"/>
                  <a:gd name="T51" fmla="*/ 331 h 2674"/>
                  <a:gd name="T52" fmla="*/ 1102 w 2880"/>
                  <a:gd name="T53" fmla="*/ 547 h 2674"/>
                  <a:gd name="T54" fmla="*/ 1232 w 2880"/>
                  <a:gd name="T55" fmla="*/ 760 h 2674"/>
                  <a:gd name="T56" fmla="*/ 1465 w 2880"/>
                  <a:gd name="T57" fmla="*/ 887 h 2674"/>
                  <a:gd name="T58" fmla="*/ 1641 w 2880"/>
                  <a:gd name="T59" fmla="*/ 679 h 2674"/>
                  <a:gd name="T60" fmla="*/ 1866 w 2880"/>
                  <a:gd name="T61" fmla="*/ 468 h 2674"/>
                  <a:gd name="T62" fmla="*/ 2081 w 2880"/>
                  <a:gd name="T63" fmla="*/ 334 h 2674"/>
                  <a:gd name="T64" fmla="*/ 2209 w 2880"/>
                  <a:gd name="T65" fmla="*/ 289 h 2674"/>
                  <a:gd name="T66" fmla="*/ 2308 w 2880"/>
                  <a:gd name="T67" fmla="*/ 274 h 2674"/>
                  <a:gd name="T68" fmla="*/ 2406 w 2880"/>
                  <a:gd name="T69" fmla="*/ 281 h 2674"/>
                  <a:gd name="T70" fmla="*/ 2540 w 2880"/>
                  <a:gd name="T71" fmla="*/ 340 h 2674"/>
                  <a:gd name="T72" fmla="*/ 2655 w 2880"/>
                  <a:gd name="T73" fmla="*/ 456 h 2674"/>
                  <a:gd name="T74" fmla="*/ 2751 w 2880"/>
                  <a:gd name="T75" fmla="*/ 630 h 2674"/>
                  <a:gd name="T76" fmla="*/ 2755 w 2880"/>
                  <a:gd name="T77" fmla="*/ 734 h 2674"/>
                  <a:gd name="T78" fmla="*/ 2692 w 2880"/>
                  <a:gd name="T79" fmla="*/ 735 h 2674"/>
                  <a:gd name="T80" fmla="*/ 2609 w 2880"/>
                  <a:gd name="T81" fmla="*/ 758 h 2674"/>
                  <a:gd name="T82" fmla="*/ 2401 w 2880"/>
                  <a:gd name="T83" fmla="*/ 873 h 2674"/>
                  <a:gd name="T84" fmla="*/ 2222 w 2880"/>
                  <a:gd name="T85" fmla="*/ 1012 h 2674"/>
                  <a:gd name="T86" fmla="*/ 2010 w 2880"/>
                  <a:gd name="T87" fmla="*/ 1221 h 2674"/>
                  <a:gd name="T88" fmla="*/ 1917 w 2880"/>
                  <a:gd name="T89" fmla="*/ 1531 h 2674"/>
                  <a:gd name="T90" fmla="*/ 2091 w 2880"/>
                  <a:gd name="T91" fmla="*/ 1682 h 2674"/>
                  <a:gd name="T92" fmla="*/ 2329 w 2880"/>
                  <a:gd name="T93" fmla="*/ 1837 h 2674"/>
                  <a:gd name="T94" fmla="*/ 2570 w 2880"/>
                  <a:gd name="T95" fmla="*/ 1933 h 2674"/>
                  <a:gd name="T96" fmla="*/ 2817 w 2880"/>
                  <a:gd name="T97" fmla="*/ 1976 h 2674"/>
                  <a:gd name="T98" fmla="*/ 2813 w 2880"/>
                  <a:gd name="T99" fmla="*/ 2104 h 2674"/>
                  <a:gd name="T100" fmla="*/ 2674 w 2880"/>
                  <a:gd name="T101" fmla="*/ 2308 h 2674"/>
                  <a:gd name="T102" fmla="*/ 2535 w 2880"/>
                  <a:gd name="T103" fmla="*/ 2444 h 2674"/>
                  <a:gd name="T104" fmla="*/ 2391 w 2880"/>
                  <a:gd name="T105" fmla="*/ 2510 h 2674"/>
                  <a:gd name="T106" fmla="*/ 2318 w 2880"/>
                  <a:gd name="T107" fmla="*/ 2519 h 2674"/>
                  <a:gd name="T108" fmla="*/ 2172 w 2880"/>
                  <a:gd name="T109" fmla="*/ 2491 h 2674"/>
                  <a:gd name="T110" fmla="*/ 1996 w 2880"/>
                  <a:gd name="T111" fmla="*/ 2403 h 2674"/>
                  <a:gd name="T112" fmla="*/ 1790 w 2880"/>
                  <a:gd name="T113" fmla="*/ 2259 h 2674"/>
                  <a:gd name="T114" fmla="*/ 1556 w 2880"/>
                  <a:gd name="T115" fmla="*/ 2057 h 2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0" h="2674">
                    <a:moveTo>
                      <a:pt x="1424" y="1937"/>
                    </a:moveTo>
                    <a:lnTo>
                      <a:pt x="1382" y="1997"/>
                    </a:lnTo>
                    <a:lnTo>
                      <a:pt x="1382" y="1997"/>
                    </a:lnTo>
                    <a:lnTo>
                      <a:pt x="1326" y="2079"/>
                    </a:lnTo>
                    <a:lnTo>
                      <a:pt x="1273" y="2157"/>
                    </a:lnTo>
                    <a:lnTo>
                      <a:pt x="1220" y="2227"/>
                    </a:lnTo>
                    <a:lnTo>
                      <a:pt x="1167" y="2294"/>
                    </a:lnTo>
                    <a:lnTo>
                      <a:pt x="1118" y="2354"/>
                    </a:lnTo>
                    <a:lnTo>
                      <a:pt x="1069" y="2410"/>
                    </a:lnTo>
                    <a:lnTo>
                      <a:pt x="1021" y="2459"/>
                    </a:lnTo>
                    <a:lnTo>
                      <a:pt x="973" y="2505"/>
                    </a:lnTo>
                    <a:lnTo>
                      <a:pt x="929" y="2544"/>
                    </a:lnTo>
                    <a:lnTo>
                      <a:pt x="885" y="2579"/>
                    </a:lnTo>
                    <a:lnTo>
                      <a:pt x="843" y="2607"/>
                    </a:lnTo>
                    <a:lnTo>
                      <a:pt x="801" y="2632"/>
                    </a:lnTo>
                    <a:lnTo>
                      <a:pt x="780" y="2642"/>
                    </a:lnTo>
                    <a:lnTo>
                      <a:pt x="760" y="2649"/>
                    </a:lnTo>
                    <a:lnTo>
                      <a:pt x="741" y="2658"/>
                    </a:lnTo>
                    <a:lnTo>
                      <a:pt x="722" y="2663"/>
                    </a:lnTo>
                    <a:lnTo>
                      <a:pt x="702" y="2669"/>
                    </a:lnTo>
                    <a:lnTo>
                      <a:pt x="685" y="2670"/>
                    </a:lnTo>
                    <a:lnTo>
                      <a:pt x="665" y="2674"/>
                    </a:lnTo>
                    <a:lnTo>
                      <a:pt x="648" y="2674"/>
                    </a:lnTo>
                    <a:lnTo>
                      <a:pt x="648" y="2674"/>
                    </a:lnTo>
                    <a:lnTo>
                      <a:pt x="606" y="2672"/>
                    </a:lnTo>
                    <a:lnTo>
                      <a:pt x="565" y="2665"/>
                    </a:lnTo>
                    <a:lnTo>
                      <a:pt x="525" y="2655"/>
                    </a:lnTo>
                    <a:lnTo>
                      <a:pt x="484" y="2641"/>
                    </a:lnTo>
                    <a:lnTo>
                      <a:pt x="444" y="2621"/>
                    </a:lnTo>
                    <a:lnTo>
                      <a:pt x="401" y="2598"/>
                    </a:lnTo>
                    <a:lnTo>
                      <a:pt x="361" y="2572"/>
                    </a:lnTo>
                    <a:lnTo>
                      <a:pt x="320" y="2540"/>
                    </a:lnTo>
                    <a:lnTo>
                      <a:pt x="280" y="2503"/>
                    </a:lnTo>
                    <a:lnTo>
                      <a:pt x="239" y="2465"/>
                    </a:lnTo>
                    <a:lnTo>
                      <a:pt x="201" y="2421"/>
                    </a:lnTo>
                    <a:lnTo>
                      <a:pt x="160" y="2371"/>
                    </a:lnTo>
                    <a:lnTo>
                      <a:pt x="120" y="2319"/>
                    </a:lnTo>
                    <a:lnTo>
                      <a:pt x="79" y="2262"/>
                    </a:lnTo>
                    <a:lnTo>
                      <a:pt x="40" y="2201"/>
                    </a:lnTo>
                    <a:lnTo>
                      <a:pt x="0" y="2136"/>
                    </a:lnTo>
                    <a:lnTo>
                      <a:pt x="0" y="2136"/>
                    </a:lnTo>
                    <a:lnTo>
                      <a:pt x="63" y="2139"/>
                    </a:lnTo>
                    <a:lnTo>
                      <a:pt x="63" y="2139"/>
                    </a:lnTo>
                    <a:lnTo>
                      <a:pt x="86" y="2139"/>
                    </a:lnTo>
                    <a:lnTo>
                      <a:pt x="111" y="2137"/>
                    </a:lnTo>
                    <a:lnTo>
                      <a:pt x="134" y="2134"/>
                    </a:lnTo>
                    <a:lnTo>
                      <a:pt x="158" y="2130"/>
                    </a:lnTo>
                    <a:lnTo>
                      <a:pt x="206" y="2120"/>
                    </a:lnTo>
                    <a:lnTo>
                      <a:pt x="255" y="2104"/>
                    </a:lnTo>
                    <a:lnTo>
                      <a:pt x="306" y="2083"/>
                    </a:lnTo>
                    <a:lnTo>
                      <a:pt x="357" y="2058"/>
                    </a:lnTo>
                    <a:lnTo>
                      <a:pt x="408" y="2030"/>
                    </a:lnTo>
                    <a:lnTo>
                      <a:pt x="459" y="1997"/>
                    </a:lnTo>
                    <a:lnTo>
                      <a:pt x="512" y="1958"/>
                    </a:lnTo>
                    <a:lnTo>
                      <a:pt x="565" y="1916"/>
                    </a:lnTo>
                    <a:lnTo>
                      <a:pt x="620" y="1868"/>
                    </a:lnTo>
                    <a:lnTo>
                      <a:pt x="674" y="1817"/>
                    </a:lnTo>
                    <a:lnTo>
                      <a:pt x="731" y="1763"/>
                    </a:lnTo>
                    <a:lnTo>
                      <a:pt x="785" y="1701"/>
                    </a:lnTo>
                    <a:lnTo>
                      <a:pt x="843" y="1638"/>
                    </a:lnTo>
                    <a:lnTo>
                      <a:pt x="900" y="1567"/>
                    </a:lnTo>
                    <a:lnTo>
                      <a:pt x="977" y="1471"/>
                    </a:lnTo>
                    <a:lnTo>
                      <a:pt x="877" y="1362"/>
                    </a:lnTo>
                    <a:lnTo>
                      <a:pt x="877" y="1362"/>
                    </a:lnTo>
                    <a:lnTo>
                      <a:pt x="827" y="1307"/>
                    </a:lnTo>
                    <a:lnTo>
                      <a:pt x="778" y="1253"/>
                    </a:lnTo>
                    <a:lnTo>
                      <a:pt x="734" y="1198"/>
                    </a:lnTo>
                    <a:lnTo>
                      <a:pt x="694" y="1147"/>
                    </a:lnTo>
                    <a:lnTo>
                      <a:pt x="657" y="1096"/>
                    </a:lnTo>
                    <a:lnTo>
                      <a:pt x="621" y="1045"/>
                    </a:lnTo>
                    <a:lnTo>
                      <a:pt x="590" y="996"/>
                    </a:lnTo>
                    <a:lnTo>
                      <a:pt x="563" y="948"/>
                    </a:lnTo>
                    <a:lnTo>
                      <a:pt x="539" y="901"/>
                    </a:lnTo>
                    <a:lnTo>
                      <a:pt x="518" y="855"/>
                    </a:lnTo>
                    <a:lnTo>
                      <a:pt x="498" y="811"/>
                    </a:lnTo>
                    <a:lnTo>
                      <a:pt x="484" y="767"/>
                    </a:lnTo>
                    <a:lnTo>
                      <a:pt x="472" y="723"/>
                    </a:lnTo>
                    <a:lnTo>
                      <a:pt x="465" y="683"/>
                    </a:lnTo>
                    <a:lnTo>
                      <a:pt x="459" y="642"/>
                    </a:lnTo>
                    <a:lnTo>
                      <a:pt x="458" y="602"/>
                    </a:lnTo>
                    <a:lnTo>
                      <a:pt x="458" y="602"/>
                    </a:lnTo>
                    <a:lnTo>
                      <a:pt x="459" y="570"/>
                    </a:lnTo>
                    <a:lnTo>
                      <a:pt x="465" y="537"/>
                    </a:lnTo>
                    <a:lnTo>
                      <a:pt x="474" y="503"/>
                    </a:lnTo>
                    <a:lnTo>
                      <a:pt x="486" y="468"/>
                    </a:lnTo>
                    <a:lnTo>
                      <a:pt x="502" y="433"/>
                    </a:lnTo>
                    <a:lnTo>
                      <a:pt x="523" y="398"/>
                    </a:lnTo>
                    <a:lnTo>
                      <a:pt x="546" y="361"/>
                    </a:lnTo>
                    <a:lnTo>
                      <a:pt x="572" y="324"/>
                    </a:lnTo>
                    <a:lnTo>
                      <a:pt x="604" y="287"/>
                    </a:lnTo>
                    <a:lnTo>
                      <a:pt x="637" y="248"/>
                    </a:lnTo>
                    <a:lnTo>
                      <a:pt x="674" y="208"/>
                    </a:lnTo>
                    <a:lnTo>
                      <a:pt x="716" y="167"/>
                    </a:lnTo>
                    <a:lnTo>
                      <a:pt x="760" y="127"/>
                    </a:lnTo>
                    <a:lnTo>
                      <a:pt x="810" y="84"/>
                    </a:lnTo>
                    <a:lnTo>
                      <a:pt x="861" y="42"/>
                    </a:lnTo>
                    <a:lnTo>
                      <a:pt x="917" y="0"/>
                    </a:lnTo>
                    <a:lnTo>
                      <a:pt x="917" y="0"/>
                    </a:lnTo>
                    <a:lnTo>
                      <a:pt x="926" y="56"/>
                    </a:lnTo>
                    <a:lnTo>
                      <a:pt x="938" y="111"/>
                    </a:lnTo>
                    <a:lnTo>
                      <a:pt x="951" y="165"/>
                    </a:lnTo>
                    <a:lnTo>
                      <a:pt x="966" y="222"/>
                    </a:lnTo>
                    <a:lnTo>
                      <a:pt x="984" y="276"/>
                    </a:lnTo>
                    <a:lnTo>
                      <a:pt x="1003" y="331"/>
                    </a:lnTo>
                    <a:lnTo>
                      <a:pt x="1025" y="385"/>
                    </a:lnTo>
                    <a:lnTo>
                      <a:pt x="1047" y="438"/>
                    </a:lnTo>
                    <a:lnTo>
                      <a:pt x="1074" y="493"/>
                    </a:lnTo>
                    <a:lnTo>
                      <a:pt x="1102" y="547"/>
                    </a:lnTo>
                    <a:lnTo>
                      <a:pt x="1130" y="600"/>
                    </a:lnTo>
                    <a:lnTo>
                      <a:pt x="1162" y="654"/>
                    </a:lnTo>
                    <a:lnTo>
                      <a:pt x="1197" y="707"/>
                    </a:lnTo>
                    <a:lnTo>
                      <a:pt x="1232" y="760"/>
                    </a:lnTo>
                    <a:lnTo>
                      <a:pt x="1269" y="813"/>
                    </a:lnTo>
                    <a:lnTo>
                      <a:pt x="1310" y="866"/>
                    </a:lnTo>
                    <a:lnTo>
                      <a:pt x="1396" y="975"/>
                    </a:lnTo>
                    <a:lnTo>
                      <a:pt x="1465" y="887"/>
                    </a:lnTo>
                    <a:lnTo>
                      <a:pt x="1465" y="887"/>
                    </a:lnTo>
                    <a:lnTo>
                      <a:pt x="1524" y="813"/>
                    </a:lnTo>
                    <a:lnTo>
                      <a:pt x="1583" y="742"/>
                    </a:lnTo>
                    <a:lnTo>
                      <a:pt x="1641" y="679"/>
                    </a:lnTo>
                    <a:lnTo>
                      <a:pt x="1699" y="619"/>
                    </a:lnTo>
                    <a:lnTo>
                      <a:pt x="1755" y="563"/>
                    </a:lnTo>
                    <a:lnTo>
                      <a:pt x="1811" y="514"/>
                    </a:lnTo>
                    <a:lnTo>
                      <a:pt x="1866" y="468"/>
                    </a:lnTo>
                    <a:lnTo>
                      <a:pt x="1921" y="427"/>
                    </a:lnTo>
                    <a:lnTo>
                      <a:pt x="1975" y="392"/>
                    </a:lnTo>
                    <a:lnTo>
                      <a:pt x="2028" y="361"/>
                    </a:lnTo>
                    <a:lnTo>
                      <a:pt x="2081" y="334"/>
                    </a:lnTo>
                    <a:lnTo>
                      <a:pt x="2132" y="313"/>
                    </a:lnTo>
                    <a:lnTo>
                      <a:pt x="2158" y="304"/>
                    </a:lnTo>
                    <a:lnTo>
                      <a:pt x="2183" y="296"/>
                    </a:lnTo>
                    <a:lnTo>
                      <a:pt x="2209" y="289"/>
                    </a:lnTo>
                    <a:lnTo>
                      <a:pt x="2234" y="283"/>
                    </a:lnTo>
                    <a:lnTo>
                      <a:pt x="2259" y="280"/>
                    </a:lnTo>
                    <a:lnTo>
                      <a:pt x="2283" y="276"/>
                    </a:lnTo>
                    <a:lnTo>
                      <a:pt x="2308" y="274"/>
                    </a:lnTo>
                    <a:lnTo>
                      <a:pt x="2333" y="274"/>
                    </a:lnTo>
                    <a:lnTo>
                      <a:pt x="2333" y="274"/>
                    </a:lnTo>
                    <a:lnTo>
                      <a:pt x="2369" y="276"/>
                    </a:lnTo>
                    <a:lnTo>
                      <a:pt x="2406" y="281"/>
                    </a:lnTo>
                    <a:lnTo>
                      <a:pt x="2442" y="290"/>
                    </a:lnTo>
                    <a:lnTo>
                      <a:pt x="2475" y="303"/>
                    </a:lnTo>
                    <a:lnTo>
                      <a:pt x="2509" y="320"/>
                    </a:lnTo>
                    <a:lnTo>
                      <a:pt x="2540" y="340"/>
                    </a:lnTo>
                    <a:lnTo>
                      <a:pt x="2570" y="362"/>
                    </a:lnTo>
                    <a:lnTo>
                      <a:pt x="2600" y="391"/>
                    </a:lnTo>
                    <a:lnTo>
                      <a:pt x="2628" y="420"/>
                    </a:lnTo>
                    <a:lnTo>
                      <a:pt x="2655" y="456"/>
                    </a:lnTo>
                    <a:lnTo>
                      <a:pt x="2681" y="493"/>
                    </a:lnTo>
                    <a:lnTo>
                      <a:pt x="2706" y="535"/>
                    </a:lnTo>
                    <a:lnTo>
                      <a:pt x="2730" y="581"/>
                    </a:lnTo>
                    <a:lnTo>
                      <a:pt x="2751" y="630"/>
                    </a:lnTo>
                    <a:lnTo>
                      <a:pt x="2774" y="681"/>
                    </a:lnTo>
                    <a:lnTo>
                      <a:pt x="2794" y="737"/>
                    </a:lnTo>
                    <a:lnTo>
                      <a:pt x="2794" y="737"/>
                    </a:lnTo>
                    <a:lnTo>
                      <a:pt x="2755" y="734"/>
                    </a:lnTo>
                    <a:lnTo>
                      <a:pt x="2729" y="732"/>
                    </a:lnTo>
                    <a:lnTo>
                      <a:pt x="2729" y="732"/>
                    </a:lnTo>
                    <a:lnTo>
                      <a:pt x="2711" y="732"/>
                    </a:lnTo>
                    <a:lnTo>
                      <a:pt x="2692" y="735"/>
                    </a:lnTo>
                    <a:lnTo>
                      <a:pt x="2672" y="739"/>
                    </a:lnTo>
                    <a:lnTo>
                      <a:pt x="2653" y="744"/>
                    </a:lnTo>
                    <a:lnTo>
                      <a:pt x="2632" y="749"/>
                    </a:lnTo>
                    <a:lnTo>
                      <a:pt x="2609" y="758"/>
                    </a:lnTo>
                    <a:lnTo>
                      <a:pt x="2563" y="778"/>
                    </a:lnTo>
                    <a:lnTo>
                      <a:pt x="2512" y="804"/>
                    </a:lnTo>
                    <a:lnTo>
                      <a:pt x="2459" y="836"/>
                    </a:lnTo>
                    <a:lnTo>
                      <a:pt x="2401" y="873"/>
                    </a:lnTo>
                    <a:lnTo>
                      <a:pt x="2341" y="917"/>
                    </a:lnTo>
                    <a:lnTo>
                      <a:pt x="2341" y="917"/>
                    </a:lnTo>
                    <a:lnTo>
                      <a:pt x="2280" y="964"/>
                    </a:lnTo>
                    <a:lnTo>
                      <a:pt x="2222" y="1012"/>
                    </a:lnTo>
                    <a:lnTo>
                      <a:pt x="2165" y="1063"/>
                    </a:lnTo>
                    <a:lnTo>
                      <a:pt x="2111" y="1114"/>
                    </a:lnTo>
                    <a:lnTo>
                      <a:pt x="2060" y="1166"/>
                    </a:lnTo>
                    <a:lnTo>
                      <a:pt x="2010" y="1221"/>
                    </a:lnTo>
                    <a:lnTo>
                      <a:pt x="1965" y="1275"/>
                    </a:lnTo>
                    <a:lnTo>
                      <a:pt x="1921" y="1333"/>
                    </a:lnTo>
                    <a:lnTo>
                      <a:pt x="1834" y="1450"/>
                    </a:lnTo>
                    <a:lnTo>
                      <a:pt x="1917" y="1531"/>
                    </a:lnTo>
                    <a:lnTo>
                      <a:pt x="1917" y="1531"/>
                    </a:lnTo>
                    <a:lnTo>
                      <a:pt x="1975" y="1585"/>
                    </a:lnTo>
                    <a:lnTo>
                      <a:pt x="2033" y="1636"/>
                    </a:lnTo>
                    <a:lnTo>
                      <a:pt x="2091" y="1682"/>
                    </a:lnTo>
                    <a:lnTo>
                      <a:pt x="2149" y="1726"/>
                    </a:lnTo>
                    <a:lnTo>
                      <a:pt x="2209" y="1766"/>
                    </a:lnTo>
                    <a:lnTo>
                      <a:pt x="2269" y="1803"/>
                    </a:lnTo>
                    <a:lnTo>
                      <a:pt x="2329" y="1837"/>
                    </a:lnTo>
                    <a:lnTo>
                      <a:pt x="2389" y="1867"/>
                    </a:lnTo>
                    <a:lnTo>
                      <a:pt x="2449" y="1891"/>
                    </a:lnTo>
                    <a:lnTo>
                      <a:pt x="2510" y="1914"/>
                    </a:lnTo>
                    <a:lnTo>
                      <a:pt x="2570" y="1933"/>
                    </a:lnTo>
                    <a:lnTo>
                      <a:pt x="2632" y="1949"/>
                    </a:lnTo>
                    <a:lnTo>
                      <a:pt x="2693" y="1962"/>
                    </a:lnTo>
                    <a:lnTo>
                      <a:pt x="2755" y="1970"/>
                    </a:lnTo>
                    <a:lnTo>
                      <a:pt x="2817" y="1976"/>
                    </a:lnTo>
                    <a:lnTo>
                      <a:pt x="2880" y="1977"/>
                    </a:lnTo>
                    <a:lnTo>
                      <a:pt x="2880" y="1977"/>
                    </a:lnTo>
                    <a:lnTo>
                      <a:pt x="2847" y="2042"/>
                    </a:lnTo>
                    <a:lnTo>
                      <a:pt x="2813" y="2104"/>
                    </a:lnTo>
                    <a:lnTo>
                      <a:pt x="2778" y="2162"/>
                    </a:lnTo>
                    <a:lnTo>
                      <a:pt x="2744" y="2215"/>
                    </a:lnTo>
                    <a:lnTo>
                      <a:pt x="2709" y="2262"/>
                    </a:lnTo>
                    <a:lnTo>
                      <a:pt x="2674" y="2308"/>
                    </a:lnTo>
                    <a:lnTo>
                      <a:pt x="2641" y="2349"/>
                    </a:lnTo>
                    <a:lnTo>
                      <a:pt x="2605" y="2384"/>
                    </a:lnTo>
                    <a:lnTo>
                      <a:pt x="2570" y="2415"/>
                    </a:lnTo>
                    <a:lnTo>
                      <a:pt x="2535" y="2444"/>
                    </a:lnTo>
                    <a:lnTo>
                      <a:pt x="2498" y="2466"/>
                    </a:lnTo>
                    <a:lnTo>
                      <a:pt x="2463" y="2486"/>
                    </a:lnTo>
                    <a:lnTo>
                      <a:pt x="2428" y="2500"/>
                    </a:lnTo>
                    <a:lnTo>
                      <a:pt x="2391" y="2510"/>
                    </a:lnTo>
                    <a:lnTo>
                      <a:pt x="2355" y="2517"/>
                    </a:lnTo>
                    <a:lnTo>
                      <a:pt x="2336" y="2519"/>
                    </a:lnTo>
                    <a:lnTo>
                      <a:pt x="2318" y="2519"/>
                    </a:lnTo>
                    <a:lnTo>
                      <a:pt x="2318" y="2519"/>
                    </a:lnTo>
                    <a:lnTo>
                      <a:pt x="2285" y="2517"/>
                    </a:lnTo>
                    <a:lnTo>
                      <a:pt x="2248" y="2512"/>
                    </a:lnTo>
                    <a:lnTo>
                      <a:pt x="2211" y="2503"/>
                    </a:lnTo>
                    <a:lnTo>
                      <a:pt x="2172" y="2491"/>
                    </a:lnTo>
                    <a:lnTo>
                      <a:pt x="2130" y="2473"/>
                    </a:lnTo>
                    <a:lnTo>
                      <a:pt x="2088" y="2454"/>
                    </a:lnTo>
                    <a:lnTo>
                      <a:pt x="2042" y="2431"/>
                    </a:lnTo>
                    <a:lnTo>
                      <a:pt x="1996" y="2403"/>
                    </a:lnTo>
                    <a:lnTo>
                      <a:pt x="1947" y="2373"/>
                    </a:lnTo>
                    <a:lnTo>
                      <a:pt x="1898" y="2338"/>
                    </a:lnTo>
                    <a:lnTo>
                      <a:pt x="1845" y="2301"/>
                    </a:lnTo>
                    <a:lnTo>
                      <a:pt x="1790" y="2259"/>
                    </a:lnTo>
                    <a:lnTo>
                      <a:pt x="1734" y="2215"/>
                    </a:lnTo>
                    <a:lnTo>
                      <a:pt x="1678" y="2166"/>
                    </a:lnTo>
                    <a:lnTo>
                      <a:pt x="1618" y="2113"/>
                    </a:lnTo>
                    <a:lnTo>
                      <a:pt x="1556" y="2057"/>
                    </a:lnTo>
                    <a:lnTo>
                      <a:pt x="1424" y="193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60" name="TextBox 59"/>
              <p:cNvSpPr txBox="1">
                <a:spLocks/>
              </p:cNvSpPr>
              <p:nvPr/>
            </p:nvSpPr>
            <p:spPr>
              <a:xfrm>
                <a:off x="9840572" y="-123905"/>
                <a:ext cx="836768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No necessary/possible</a:t>
                </a:r>
                <a:endParaRPr lang="en-US" sz="600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707244" y="571063"/>
              <a:ext cx="1393812" cy="104365"/>
              <a:chOff x="9674660" y="33383"/>
              <a:chExt cx="1393812" cy="104365"/>
            </a:xfrm>
          </p:grpSpPr>
          <p:sp>
            <p:nvSpPr>
              <p:cNvPr id="44" name="Freeform 99"/>
              <p:cNvSpPr>
                <a:spLocks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9674660" y="33383"/>
                <a:ext cx="115292" cy="104365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B050"/>
                </a:solidFill>
                <a:prstDash val="sysDash"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61" name="TextBox 60"/>
              <p:cNvSpPr txBox="1">
                <a:spLocks/>
              </p:cNvSpPr>
              <p:nvPr/>
            </p:nvSpPr>
            <p:spPr>
              <a:xfrm>
                <a:off x="9840572" y="39398"/>
                <a:ext cx="1227900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Possible/Helpful but not required</a:t>
                </a:r>
                <a:endParaRPr lang="en-US" sz="6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707244" y="734926"/>
              <a:ext cx="842379" cy="104365"/>
              <a:chOff x="9674660" y="196687"/>
              <a:chExt cx="842379" cy="104365"/>
            </a:xfrm>
          </p:grpSpPr>
          <p:sp>
            <p:nvSpPr>
              <p:cNvPr id="45" name="Freeform 99"/>
              <p:cNvSpPr>
                <a:spLocks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9674660" y="196687"/>
                <a:ext cx="115292" cy="104365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62" name="TextBox 61"/>
              <p:cNvSpPr txBox="1">
                <a:spLocks/>
              </p:cNvSpPr>
              <p:nvPr/>
            </p:nvSpPr>
            <p:spPr>
              <a:xfrm>
                <a:off x="9840572" y="202702"/>
                <a:ext cx="676467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Required/possible</a:t>
                </a:r>
                <a:endParaRPr lang="en-US" sz="6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9707244" y="897111"/>
              <a:ext cx="1922070" cy="111497"/>
              <a:chOff x="9674660" y="359991"/>
              <a:chExt cx="1922070" cy="111497"/>
            </a:xfrm>
          </p:grpSpPr>
          <p:sp>
            <p:nvSpPr>
              <p:cNvPr id="140" name="Rectangle 139"/>
              <p:cNvSpPr/>
              <p:nvPr/>
            </p:nvSpPr>
            <p:spPr bwMode="auto">
              <a:xfrm>
                <a:off x="9674660" y="359991"/>
                <a:ext cx="128320" cy="1114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algn="ctr"/>
                <a:endParaRPr lang="de-CH" sz="600">
                  <a:latin typeface="+mn-lt"/>
                </a:endParaRPr>
              </a:p>
            </p:txBody>
          </p:sp>
          <p:sp>
            <p:nvSpPr>
              <p:cNvPr id="141" name="TextBox 140"/>
              <p:cNvSpPr txBox="1">
                <a:spLocks/>
              </p:cNvSpPr>
              <p:nvPr/>
            </p:nvSpPr>
            <p:spPr>
              <a:xfrm>
                <a:off x="9844647" y="369572"/>
                <a:ext cx="1752083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Current hypothesis on most promising use-case</a:t>
                </a:r>
                <a:endParaRPr lang="en-US" sz="600" dirty="0"/>
              </a:p>
            </p:txBody>
          </p:sp>
        </p:grpSp>
      </p:grpSp>
      <p:sp>
        <p:nvSpPr>
          <p:cNvPr id="4" name="TextBox 3"/>
          <p:cNvSpPr txBox="1">
            <a:spLocks/>
          </p:cNvSpPr>
          <p:nvPr/>
        </p:nvSpPr>
        <p:spPr>
          <a:xfrm>
            <a:off x="273716" y="4559827"/>
            <a:ext cx="731520" cy="1387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 smtClean="0">
                <a:solidFill>
                  <a:schemeClr val="bg1"/>
                </a:solidFill>
              </a:rPr>
              <a:t>Go to market support</a:t>
            </a:r>
            <a:endParaRPr lang="en-US" sz="800" b="1" dirty="0">
              <a:solidFill>
                <a:schemeClr val="bg1"/>
              </a:solidFill>
            </a:endParaRPr>
          </a:p>
        </p:txBody>
      </p:sp>
      <p:cxnSp>
        <p:nvCxnSpPr>
          <p:cNvPr id="78" name="AutoShape 249"/>
          <p:cNvCxnSpPr>
            <a:cxnSpLocks noChangeShapeType="1"/>
          </p:cNvCxnSpPr>
          <p:nvPr/>
        </p:nvCxnSpPr>
        <p:spPr bwMode="auto">
          <a:xfrm>
            <a:off x="10086234" y="1324130"/>
            <a:ext cx="1830462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cxnSpLocks/>
          </p:cNvCxnSpPr>
          <p:nvPr/>
        </p:nvCxnSpPr>
        <p:spPr>
          <a:xfrm flipV="1">
            <a:off x="1092996" y="4508800"/>
            <a:ext cx="10823700" cy="85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>
            <a:spLocks/>
          </p:cNvSpPr>
          <p:nvPr/>
        </p:nvSpPr>
        <p:spPr>
          <a:xfrm>
            <a:off x="273716" y="1710345"/>
            <a:ext cx="731520" cy="16249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>
                <a:solidFill>
                  <a:schemeClr val="bg1"/>
                </a:solidFill>
              </a:rPr>
              <a:t>Design support</a:t>
            </a:r>
          </a:p>
        </p:txBody>
      </p:sp>
      <p:cxnSp>
        <p:nvCxnSpPr>
          <p:cNvPr id="250" name="Straight Connector 249"/>
          <p:cNvCxnSpPr>
            <a:cxnSpLocks/>
          </p:cNvCxnSpPr>
          <p:nvPr/>
        </p:nvCxnSpPr>
        <p:spPr>
          <a:xfrm>
            <a:off x="1092996" y="3385488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cxnSpLocks/>
          </p:cNvCxnSpPr>
          <p:nvPr/>
        </p:nvCxnSpPr>
        <p:spPr>
          <a:xfrm>
            <a:off x="1092996" y="2271017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ACET"/>
          <p:cNvSpPr>
            <a:spLocks noChangeArrowheads="1"/>
          </p:cNvSpPr>
          <p:nvPr/>
        </p:nvSpPr>
        <p:spPr bwMode="auto">
          <a:xfrm>
            <a:off x="4289867" y="1249680"/>
            <a:ext cx="677858" cy="38779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</a:rPr>
              <a:t>Retrofit on installed base possible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0" name="ACET"/>
          <p:cNvSpPr>
            <a:spLocks noChangeArrowheads="1"/>
          </p:cNvSpPr>
          <p:nvPr/>
        </p:nvSpPr>
        <p:spPr bwMode="auto">
          <a:xfrm>
            <a:off x="5071868" y="1495901"/>
            <a:ext cx="1307223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Enabling features by ABB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52" name="ACET"/>
          <p:cNvSpPr>
            <a:spLocks noChangeArrowheads="1"/>
          </p:cNvSpPr>
          <p:nvPr/>
        </p:nvSpPr>
        <p:spPr bwMode="auto">
          <a:xfrm>
            <a:off x="6483234" y="1372790"/>
            <a:ext cx="1307223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Value</a:t>
            </a:r>
            <a:r>
              <a:rPr lang="en-US" sz="800" b="1" dirty="0" smtClean="0">
                <a:solidFill>
                  <a:schemeClr val="tx2"/>
                </a:solidFill>
                <a:latin typeface="+mn-lt"/>
                <a:ea typeface="+mn-ea"/>
              </a:rPr>
              <a:t> creation </a:t>
            </a:r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OEM/Distributor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54" name="ACET"/>
          <p:cNvSpPr>
            <a:spLocks noChangeArrowheads="1"/>
          </p:cNvSpPr>
          <p:nvPr/>
        </p:nvSpPr>
        <p:spPr bwMode="auto">
          <a:xfrm>
            <a:off x="7894600" y="1495901"/>
            <a:ext cx="2087491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Value creation ABB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1" name="ACET"/>
          <p:cNvSpPr>
            <a:spLocks noChangeArrowheads="1"/>
          </p:cNvSpPr>
          <p:nvPr/>
        </p:nvSpPr>
        <p:spPr bwMode="auto">
          <a:xfrm>
            <a:off x="10480916" y="1372790"/>
            <a:ext cx="446755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Sm/Med OEMs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9" name="ACET"/>
          <p:cNvSpPr>
            <a:spLocks noChangeArrowheads="1"/>
          </p:cNvSpPr>
          <p:nvPr/>
        </p:nvSpPr>
        <p:spPr bwMode="auto">
          <a:xfrm>
            <a:off x="10979744" y="1372790"/>
            <a:ext cx="342612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Whole-</a:t>
            </a:r>
            <a:r>
              <a:rPr lang="en-US" sz="800" b="1" dirty="0" err="1" smtClean="0">
                <a:solidFill>
                  <a:schemeClr val="tx2"/>
                </a:solidFill>
                <a:latin typeface="+mn-lt"/>
              </a:rPr>
              <a:t>salers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1" name="ACET"/>
          <p:cNvSpPr>
            <a:spLocks noChangeArrowheads="1"/>
          </p:cNvSpPr>
          <p:nvPr/>
        </p:nvSpPr>
        <p:spPr bwMode="auto">
          <a:xfrm>
            <a:off x="10086234" y="1372790"/>
            <a:ext cx="342612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Global OEMs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1" name="ACET"/>
          <p:cNvSpPr>
            <a:spLocks noChangeArrowheads="1"/>
          </p:cNvSpPr>
          <p:nvPr/>
        </p:nvSpPr>
        <p:spPr bwMode="auto">
          <a:xfrm>
            <a:off x="11426498" y="1372790"/>
            <a:ext cx="490198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Technical distr.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5" name="ACET"/>
          <p:cNvSpPr>
            <a:spLocks noChangeArrowheads="1"/>
          </p:cNvSpPr>
          <p:nvPr/>
        </p:nvSpPr>
        <p:spPr bwMode="auto">
          <a:xfrm>
            <a:off x="3450599" y="1249680"/>
            <a:ext cx="735125" cy="38779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Connectivity to devices required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79" name="ACET"/>
          <p:cNvSpPr>
            <a:spLocks noChangeArrowheads="1"/>
          </p:cNvSpPr>
          <p:nvPr/>
        </p:nvSpPr>
        <p:spPr bwMode="auto">
          <a:xfrm>
            <a:off x="10086234" y="1182553"/>
            <a:ext cx="1830462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spc="-30" dirty="0" smtClean="0">
                <a:solidFill>
                  <a:schemeClr val="tx2"/>
                </a:solidFill>
                <a:latin typeface="+mn-lt"/>
              </a:rPr>
              <a:t>Relevance/value to customer segment</a:t>
            </a:r>
            <a:endParaRPr lang="en-US" sz="800" spc="-3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6" name="ACET"/>
          <p:cNvSpPr>
            <a:spLocks noChangeArrowheads="1"/>
          </p:cNvSpPr>
          <p:nvPr/>
        </p:nvSpPr>
        <p:spPr bwMode="auto">
          <a:xfrm>
            <a:off x="1092996" y="1495901"/>
            <a:ext cx="2253460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OEM/Distributor use-case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92996" y="5331934"/>
            <a:ext cx="10661729" cy="615553"/>
            <a:chOff x="1092996" y="5331934"/>
            <a:chExt cx="10661729" cy="615553"/>
          </a:xfrm>
        </p:grpSpPr>
        <p:sp>
          <p:nvSpPr>
            <p:cNvPr id="66" name="TextBox 65"/>
            <p:cNvSpPr txBox="1">
              <a:spLocks/>
            </p:cNvSpPr>
            <p:nvPr/>
          </p:nvSpPr>
          <p:spPr>
            <a:xfrm>
              <a:off x="4289867" y="5331934"/>
              <a:ext cx="677858" cy="12311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lvl="1" indent="0" algn="ctr">
                <a:buNone/>
              </a:pPr>
              <a:r>
                <a:rPr lang="en-US" sz="800" dirty="0" smtClean="0"/>
                <a:t>N/A</a:t>
              </a:r>
              <a:endParaRPr lang="en-US" sz="800" dirty="0"/>
            </a:p>
          </p:txBody>
        </p:sp>
        <p:sp>
          <p:nvSpPr>
            <p:cNvPr id="195" name="TextBox 194"/>
            <p:cNvSpPr txBox="1">
              <a:spLocks/>
            </p:cNvSpPr>
            <p:nvPr/>
          </p:nvSpPr>
          <p:spPr>
            <a:xfrm>
              <a:off x="5071868" y="5331934"/>
              <a:ext cx="1307223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Digital twin/product data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19" name="TextBox 218"/>
            <p:cNvSpPr txBox="1">
              <a:spLocks/>
            </p:cNvSpPr>
            <p:nvPr/>
          </p:nvSpPr>
          <p:spPr>
            <a:xfrm>
              <a:off x="6483234" y="5331934"/>
              <a:ext cx="1307223" cy="12311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Increased HW sales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41" name="TextBox 240"/>
            <p:cNvSpPr txBox="1">
              <a:spLocks/>
            </p:cNvSpPr>
            <p:nvPr/>
          </p:nvSpPr>
          <p:spPr>
            <a:xfrm>
              <a:off x="7894600" y="5331934"/>
              <a:ext cx="2087491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>
                  <a:latin typeface="+mn-lt"/>
                </a:rPr>
                <a:t>Lock-in effect for OEM/</a:t>
              </a:r>
              <a:r>
                <a:rPr lang="en-US" sz="800" dirty="0" err="1">
                  <a:latin typeface="+mn-lt"/>
                </a:rPr>
                <a:t>dist</a:t>
              </a:r>
              <a:r>
                <a:rPr lang="en-US" sz="800" dirty="0">
                  <a:latin typeface="+mn-lt"/>
                </a:rPr>
                <a:t> (larger </a:t>
              </a:r>
              <a:r>
                <a:rPr lang="en-US" sz="800" dirty="0" err="1">
                  <a:latin typeface="+mn-lt"/>
                </a:rPr>
                <a:t>HW</a:t>
              </a:r>
              <a:r>
                <a:rPr lang="en-US" sz="800" dirty="0">
                  <a:latin typeface="+mn-lt"/>
                </a:rPr>
                <a:t> sales)</a:t>
              </a:r>
            </a:p>
          </p:txBody>
        </p:sp>
        <p:grpSp>
          <p:nvGrpSpPr>
            <p:cNvPr id="175" name="Moon"/>
            <p:cNvGrpSpPr>
              <a:grpSpLocks noChangeAspect="1"/>
            </p:cNvGrpSpPr>
            <p:nvPr>
              <p:custDataLst>
                <p:tags r:id="rId66"/>
              </p:custDataLst>
            </p:nvPr>
          </p:nvGrpSpPr>
          <p:grpSpPr>
            <a:xfrm>
              <a:off x="10174412" y="5331934"/>
              <a:ext cx="166256" cy="166255"/>
              <a:chOff x="761999" y="1270000"/>
              <a:chExt cx="254001" cy="254000"/>
            </a:xfrm>
          </p:grpSpPr>
          <p:sp>
            <p:nvSpPr>
              <p:cNvPr id="176" name="Oval 175"/>
              <p:cNvSpPr/>
              <p:nvPr>
                <p:custDataLst>
                  <p:tags r:id="rId77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177" name="Arc 176"/>
              <p:cNvSpPr/>
              <p:nvPr>
                <p:custDataLst>
                  <p:tags r:id="rId78"/>
                </p:custDataLst>
              </p:nvPr>
            </p:nvSpPr>
            <p:spPr bwMode="gray">
              <a:xfrm>
                <a:off x="761999" y="1270000"/>
                <a:ext cx="253999" cy="25400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78" name="Moon"/>
            <p:cNvGrpSpPr>
              <a:grpSpLocks noChangeAspect="1"/>
            </p:cNvGrpSpPr>
            <p:nvPr>
              <p:custDataLst>
                <p:tags r:id="rId67"/>
              </p:custDataLst>
            </p:nvPr>
          </p:nvGrpSpPr>
          <p:grpSpPr>
            <a:xfrm>
              <a:off x="10621167" y="5331934"/>
              <a:ext cx="166256" cy="166255"/>
              <a:chOff x="762000" y="1270000"/>
              <a:chExt cx="254003" cy="254000"/>
            </a:xfrm>
          </p:grpSpPr>
          <p:sp>
            <p:nvSpPr>
              <p:cNvPr id="179" name="Oval 178"/>
              <p:cNvSpPr/>
              <p:nvPr>
                <p:custDataLst>
                  <p:tags r:id="rId75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180" name="Arc 179"/>
              <p:cNvSpPr/>
              <p:nvPr>
                <p:custDataLst>
                  <p:tags r:id="rId76"/>
                </p:custDataLst>
              </p:nvPr>
            </p:nvSpPr>
            <p:spPr bwMode="gray">
              <a:xfrm>
                <a:off x="762002" y="1270000"/>
                <a:ext cx="254001" cy="25400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81" name="Moon"/>
            <p:cNvGrpSpPr>
              <a:grpSpLocks/>
            </p:cNvGrpSpPr>
            <p:nvPr>
              <p:custDataLst>
                <p:tags r:id="rId68"/>
              </p:custDataLst>
            </p:nvPr>
          </p:nvGrpSpPr>
          <p:grpSpPr>
            <a:xfrm>
              <a:off x="11067923" y="5331934"/>
              <a:ext cx="166255" cy="166255"/>
              <a:chOff x="762000" y="1270000"/>
              <a:chExt cx="254000" cy="254000"/>
            </a:xfrm>
          </p:grpSpPr>
          <p:sp>
            <p:nvSpPr>
              <p:cNvPr id="182" name="Oval 181"/>
              <p:cNvSpPr/>
              <p:nvPr>
                <p:custDataLst>
                  <p:tags r:id="rId73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183" name="Arc 182"/>
              <p:cNvSpPr/>
              <p:nvPr>
                <p:custDataLst>
                  <p:tags r:id="rId74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84" name="Moon"/>
            <p:cNvGrpSpPr>
              <a:grpSpLocks/>
            </p:cNvGrpSpPr>
            <p:nvPr>
              <p:custDataLst>
                <p:tags r:id="rId69"/>
              </p:custDataLst>
            </p:nvPr>
          </p:nvGrpSpPr>
          <p:grpSpPr>
            <a:xfrm>
              <a:off x="11588470" y="5331934"/>
              <a:ext cx="166255" cy="166255"/>
              <a:chOff x="762000" y="1270000"/>
              <a:chExt cx="254000" cy="254000"/>
            </a:xfrm>
          </p:grpSpPr>
          <p:sp>
            <p:nvSpPr>
              <p:cNvPr id="185" name="Oval 184"/>
              <p:cNvSpPr/>
              <p:nvPr>
                <p:custDataLst>
                  <p:tags r:id="rId71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186" name="Arc 185"/>
              <p:cNvSpPr/>
              <p:nvPr>
                <p:custDataLst>
                  <p:tags r:id="rId72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50" name="Freeform 103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3736985" y="5331934"/>
              <a:ext cx="162352" cy="147814"/>
            </a:xfrm>
            <a:custGeom>
              <a:avLst/>
              <a:gdLst>
                <a:gd name="T0" fmla="*/ 1326 w 2880"/>
                <a:gd name="T1" fmla="*/ 2079 h 2674"/>
                <a:gd name="T2" fmla="*/ 1118 w 2880"/>
                <a:gd name="T3" fmla="*/ 2354 h 2674"/>
                <a:gd name="T4" fmla="*/ 929 w 2880"/>
                <a:gd name="T5" fmla="*/ 2544 h 2674"/>
                <a:gd name="T6" fmla="*/ 780 w 2880"/>
                <a:gd name="T7" fmla="*/ 2642 h 2674"/>
                <a:gd name="T8" fmla="*/ 702 w 2880"/>
                <a:gd name="T9" fmla="*/ 2669 h 2674"/>
                <a:gd name="T10" fmla="*/ 648 w 2880"/>
                <a:gd name="T11" fmla="*/ 2674 h 2674"/>
                <a:gd name="T12" fmla="*/ 484 w 2880"/>
                <a:gd name="T13" fmla="*/ 2641 h 2674"/>
                <a:gd name="T14" fmla="*/ 320 w 2880"/>
                <a:gd name="T15" fmla="*/ 2540 h 2674"/>
                <a:gd name="T16" fmla="*/ 160 w 2880"/>
                <a:gd name="T17" fmla="*/ 2371 h 2674"/>
                <a:gd name="T18" fmla="*/ 0 w 2880"/>
                <a:gd name="T19" fmla="*/ 2136 h 2674"/>
                <a:gd name="T20" fmla="*/ 86 w 2880"/>
                <a:gd name="T21" fmla="*/ 2139 h 2674"/>
                <a:gd name="T22" fmla="*/ 206 w 2880"/>
                <a:gd name="T23" fmla="*/ 2120 h 2674"/>
                <a:gd name="T24" fmla="*/ 408 w 2880"/>
                <a:gd name="T25" fmla="*/ 2030 h 2674"/>
                <a:gd name="T26" fmla="*/ 620 w 2880"/>
                <a:gd name="T27" fmla="*/ 1868 h 2674"/>
                <a:gd name="T28" fmla="*/ 843 w 2880"/>
                <a:gd name="T29" fmla="*/ 1638 h 2674"/>
                <a:gd name="T30" fmla="*/ 877 w 2880"/>
                <a:gd name="T31" fmla="*/ 1362 h 2674"/>
                <a:gd name="T32" fmla="*/ 694 w 2880"/>
                <a:gd name="T33" fmla="*/ 1147 h 2674"/>
                <a:gd name="T34" fmla="*/ 563 w 2880"/>
                <a:gd name="T35" fmla="*/ 948 h 2674"/>
                <a:gd name="T36" fmla="*/ 484 w 2880"/>
                <a:gd name="T37" fmla="*/ 767 h 2674"/>
                <a:gd name="T38" fmla="*/ 458 w 2880"/>
                <a:gd name="T39" fmla="*/ 602 h 2674"/>
                <a:gd name="T40" fmla="*/ 474 w 2880"/>
                <a:gd name="T41" fmla="*/ 503 h 2674"/>
                <a:gd name="T42" fmla="*/ 546 w 2880"/>
                <a:gd name="T43" fmla="*/ 361 h 2674"/>
                <a:gd name="T44" fmla="*/ 674 w 2880"/>
                <a:gd name="T45" fmla="*/ 208 h 2674"/>
                <a:gd name="T46" fmla="*/ 861 w 2880"/>
                <a:gd name="T47" fmla="*/ 42 h 2674"/>
                <a:gd name="T48" fmla="*/ 938 w 2880"/>
                <a:gd name="T49" fmla="*/ 111 h 2674"/>
                <a:gd name="T50" fmla="*/ 1003 w 2880"/>
                <a:gd name="T51" fmla="*/ 331 h 2674"/>
                <a:gd name="T52" fmla="*/ 1102 w 2880"/>
                <a:gd name="T53" fmla="*/ 547 h 2674"/>
                <a:gd name="T54" fmla="*/ 1232 w 2880"/>
                <a:gd name="T55" fmla="*/ 760 h 2674"/>
                <a:gd name="T56" fmla="*/ 1465 w 2880"/>
                <a:gd name="T57" fmla="*/ 887 h 2674"/>
                <a:gd name="T58" fmla="*/ 1641 w 2880"/>
                <a:gd name="T59" fmla="*/ 679 h 2674"/>
                <a:gd name="T60" fmla="*/ 1866 w 2880"/>
                <a:gd name="T61" fmla="*/ 468 h 2674"/>
                <a:gd name="T62" fmla="*/ 2081 w 2880"/>
                <a:gd name="T63" fmla="*/ 334 h 2674"/>
                <a:gd name="T64" fmla="*/ 2209 w 2880"/>
                <a:gd name="T65" fmla="*/ 289 h 2674"/>
                <a:gd name="T66" fmla="*/ 2308 w 2880"/>
                <a:gd name="T67" fmla="*/ 274 h 2674"/>
                <a:gd name="T68" fmla="*/ 2406 w 2880"/>
                <a:gd name="T69" fmla="*/ 281 h 2674"/>
                <a:gd name="T70" fmla="*/ 2540 w 2880"/>
                <a:gd name="T71" fmla="*/ 340 h 2674"/>
                <a:gd name="T72" fmla="*/ 2655 w 2880"/>
                <a:gd name="T73" fmla="*/ 456 h 2674"/>
                <a:gd name="T74" fmla="*/ 2751 w 2880"/>
                <a:gd name="T75" fmla="*/ 630 h 2674"/>
                <a:gd name="T76" fmla="*/ 2755 w 2880"/>
                <a:gd name="T77" fmla="*/ 734 h 2674"/>
                <a:gd name="T78" fmla="*/ 2692 w 2880"/>
                <a:gd name="T79" fmla="*/ 735 h 2674"/>
                <a:gd name="T80" fmla="*/ 2609 w 2880"/>
                <a:gd name="T81" fmla="*/ 758 h 2674"/>
                <a:gd name="T82" fmla="*/ 2401 w 2880"/>
                <a:gd name="T83" fmla="*/ 873 h 2674"/>
                <a:gd name="T84" fmla="*/ 2222 w 2880"/>
                <a:gd name="T85" fmla="*/ 1012 h 2674"/>
                <a:gd name="T86" fmla="*/ 2010 w 2880"/>
                <a:gd name="T87" fmla="*/ 1221 h 2674"/>
                <a:gd name="T88" fmla="*/ 1917 w 2880"/>
                <a:gd name="T89" fmla="*/ 1531 h 2674"/>
                <a:gd name="T90" fmla="*/ 2091 w 2880"/>
                <a:gd name="T91" fmla="*/ 1682 h 2674"/>
                <a:gd name="T92" fmla="*/ 2329 w 2880"/>
                <a:gd name="T93" fmla="*/ 1837 h 2674"/>
                <a:gd name="T94" fmla="*/ 2570 w 2880"/>
                <a:gd name="T95" fmla="*/ 1933 h 2674"/>
                <a:gd name="T96" fmla="*/ 2817 w 2880"/>
                <a:gd name="T97" fmla="*/ 1976 h 2674"/>
                <a:gd name="T98" fmla="*/ 2813 w 2880"/>
                <a:gd name="T99" fmla="*/ 2104 h 2674"/>
                <a:gd name="T100" fmla="*/ 2674 w 2880"/>
                <a:gd name="T101" fmla="*/ 2308 h 2674"/>
                <a:gd name="T102" fmla="*/ 2535 w 2880"/>
                <a:gd name="T103" fmla="*/ 2444 h 2674"/>
                <a:gd name="T104" fmla="*/ 2391 w 2880"/>
                <a:gd name="T105" fmla="*/ 2510 h 2674"/>
                <a:gd name="T106" fmla="*/ 2318 w 2880"/>
                <a:gd name="T107" fmla="*/ 2519 h 2674"/>
                <a:gd name="T108" fmla="*/ 2172 w 2880"/>
                <a:gd name="T109" fmla="*/ 2491 h 2674"/>
                <a:gd name="T110" fmla="*/ 1996 w 2880"/>
                <a:gd name="T111" fmla="*/ 2403 h 2674"/>
                <a:gd name="T112" fmla="*/ 1790 w 2880"/>
                <a:gd name="T113" fmla="*/ 2259 h 2674"/>
                <a:gd name="T114" fmla="*/ 1556 w 2880"/>
                <a:gd name="T115" fmla="*/ 2057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0" h="2674">
                  <a:moveTo>
                    <a:pt x="1424" y="1937"/>
                  </a:moveTo>
                  <a:lnTo>
                    <a:pt x="1382" y="1997"/>
                  </a:lnTo>
                  <a:lnTo>
                    <a:pt x="1382" y="1997"/>
                  </a:lnTo>
                  <a:lnTo>
                    <a:pt x="1326" y="2079"/>
                  </a:lnTo>
                  <a:lnTo>
                    <a:pt x="1273" y="2157"/>
                  </a:lnTo>
                  <a:lnTo>
                    <a:pt x="1220" y="2227"/>
                  </a:lnTo>
                  <a:lnTo>
                    <a:pt x="1167" y="2294"/>
                  </a:lnTo>
                  <a:lnTo>
                    <a:pt x="1118" y="2354"/>
                  </a:lnTo>
                  <a:lnTo>
                    <a:pt x="1069" y="2410"/>
                  </a:lnTo>
                  <a:lnTo>
                    <a:pt x="1021" y="2459"/>
                  </a:lnTo>
                  <a:lnTo>
                    <a:pt x="973" y="2505"/>
                  </a:lnTo>
                  <a:lnTo>
                    <a:pt x="929" y="2544"/>
                  </a:lnTo>
                  <a:lnTo>
                    <a:pt x="885" y="2579"/>
                  </a:lnTo>
                  <a:lnTo>
                    <a:pt x="843" y="2607"/>
                  </a:lnTo>
                  <a:lnTo>
                    <a:pt x="801" y="2632"/>
                  </a:lnTo>
                  <a:lnTo>
                    <a:pt x="780" y="2642"/>
                  </a:lnTo>
                  <a:lnTo>
                    <a:pt x="760" y="2649"/>
                  </a:lnTo>
                  <a:lnTo>
                    <a:pt x="741" y="2658"/>
                  </a:lnTo>
                  <a:lnTo>
                    <a:pt x="722" y="2663"/>
                  </a:lnTo>
                  <a:lnTo>
                    <a:pt x="702" y="2669"/>
                  </a:lnTo>
                  <a:lnTo>
                    <a:pt x="685" y="2670"/>
                  </a:lnTo>
                  <a:lnTo>
                    <a:pt x="665" y="2674"/>
                  </a:lnTo>
                  <a:lnTo>
                    <a:pt x="648" y="2674"/>
                  </a:lnTo>
                  <a:lnTo>
                    <a:pt x="648" y="2674"/>
                  </a:lnTo>
                  <a:lnTo>
                    <a:pt x="606" y="2672"/>
                  </a:lnTo>
                  <a:lnTo>
                    <a:pt x="565" y="2665"/>
                  </a:lnTo>
                  <a:lnTo>
                    <a:pt x="525" y="2655"/>
                  </a:lnTo>
                  <a:lnTo>
                    <a:pt x="484" y="2641"/>
                  </a:lnTo>
                  <a:lnTo>
                    <a:pt x="444" y="2621"/>
                  </a:lnTo>
                  <a:lnTo>
                    <a:pt x="401" y="2598"/>
                  </a:lnTo>
                  <a:lnTo>
                    <a:pt x="361" y="2572"/>
                  </a:lnTo>
                  <a:lnTo>
                    <a:pt x="320" y="2540"/>
                  </a:lnTo>
                  <a:lnTo>
                    <a:pt x="280" y="2503"/>
                  </a:lnTo>
                  <a:lnTo>
                    <a:pt x="239" y="2465"/>
                  </a:lnTo>
                  <a:lnTo>
                    <a:pt x="201" y="2421"/>
                  </a:lnTo>
                  <a:lnTo>
                    <a:pt x="160" y="2371"/>
                  </a:lnTo>
                  <a:lnTo>
                    <a:pt x="120" y="2319"/>
                  </a:lnTo>
                  <a:lnTo>
                    <a:pt x="79" y="2262"/>
                  </a:lnTo>
                  <a:lnTo>
                    <a:pt x="40" y="2201"/>
                  </a:lnTo>
                  <a:lnTo>
                    <a:pt x="0" y="2136"/>
                  </a:lnTo>
                  <a:lnTo>
                    <a:pt x="0" y="2136"/>
                  </a:lnTo>
                  <a:lnTo>
                    <a:pt x="63" y="2139"/>
                  </a:lnTo>
                  <a:lnTo>
                    <a:pt x="63" y="2139"/>
                  </a:lnTo>
                  <a:lnTo>
                    <a:pt x="86" y="2139"/>
                  </a:lnTo>
                  <a:lnTo>
                    <a:pt x="111" y="2137"/>
                  </a:lnTo>
                  <a:lnTo>
                    <a:pt x="134" y="2134"/>
                  </a:lnTo>
                  <a:lnTo>
                    <a:pt x="158" y="2130"/>
                  </a:lnTo>
                  <a:lnTo>
                    <a:pt x="206" y="2120"/>
                  </a:lnTo>
                  <a:lnTo>
                    <a:pt x="255" y="2104"/>
                  </a:lnTo>
                  <a:lnTo>
                    <a:pt x="306" y="2083"/>
                  </a:lnTo>
                  <a:lnTo>
                    <a:pt x="357" y="2058"/>
                  </a:lnTo>
                  <a:lnTo>
                    <a:pt x="408" y="2030"/>
                  </a:lnTo>
                  <a:lnTo>
                    <a:pt x="459" y="1997"/>
                  </a:lnTo>
                  <a:lnTo>
                    <a:pt x="512" y="1958"/>
                  </a:lnTo>
                  <a:lnTo>
                    <a:pt x="565" y="1916"/>
                  </a:lnTo>
                  <a:lnTo>
                    <a:pt x="620" y="1868"/>
                  </a:lnTo>
                  <a:lnTo>
                    <a:pt x="674" y="1817"/>
                  </a:lnTo>
                  <a:lnTo>
                    <a:pt x="731" y="1763"/>
                  </a:lnTo>
                  <a:lnTo>
                    <a:pt x="785" y="1701"/>
                  </a:lnTo>
                  <a:lnTo>
                    <a:pt x="843" y="1638"/>
                  </a:lnTo>
                  <a:lnTo>
                    <a:pt x="900" y="1567"/>
                  </a:lnTo>
                  <a:lnTo>
                    <a:pt x="977" y="1471"/>
                  </a:lnTo>
                  <a:lnTo>
                    <a:pt x="877" y="1362"/>
                  </a:lnTo>
                  <a:lnTo>
                    <a:pt x="877" y="1362"/>
                  </a:lnTo>
                  <a:lnTo>
                    <a:pt x="827" y="1307"/>
                  </a:lnTo>
                  <a:lnTo>
                    <a:pt x="778" y="1253"/>
                  </a:lnTo>
                  <a:lnTo>
                    <a:pt x="734" y="1198"/>
                  </a:lnTo>
                  <a:lnTo>
                    <a:pt x="694" y="1147"/>
                  </a:lnTo>
                  <a:lnTo>
                    <a:pt x="657" y="1096"/>
                  </a:lnTo>
                  <a:lnTo>
                    <a:pt x="621" y="1045"/>
                  </a:lnTo>
                  <a:lnTo>
                    <a:pt x="590" y="996"/>
                  </a:lnTo>
                  <a:lnTo>
                    <a:pt x="563" y="948"/>
                  </a:lnTo>
                  <a:lnTo>
                    <a:pt x="539" y="901"/>
                  </a:lnTo>
                  <a:lnTo>
                    <a:pt x="518" y="855"/>
                  </a:lnTo>
                  <a:lnTo>
                    <a:pt x="498" y="811"/>
                  </a:lnTo>
                  <a:lnTo>
                    <a:pt x="484" y="767"/>
                  </a:lnTo>
                  <a:lnTo>
                    <a:pt x="472" y="723"/>
                  </a:lnTo>
                  <a:lnTo>
                    <a:pt x="465" y="683"/>
                  </a:lnTo>
                  <a:lnTo>
                    <a:pt x="459" y="642"/>
                  </a:lnTo>
                  <a:lnTo>
                    <a:pt x="458" y="602"/>
                  </a:lnTo>
                  <a:lnTo>
                    <a:pt x="458" y="602"/>
                  </a:lnTo>
                  <a:lnTo>
                    <a:pt x="459" y="570"/>
                  </a:lnTo>
                  <a:lnTo>
                    <a:pt x="465" y="537"/>
                  </a:lnTo>
                  <a:lnTo>
                    <a:pt x="474" y="503"/>
                  </a:lnTo>
                  <a:lnTo>
                    <a:pt x="486" y="468"/>
                  </a:lnTo>
                  <a:lnTo>
                    <a:pt x="502" y="433"/>
                  </a:lnTo>
                  <a:lnTo>
                    <a:pt x="523" y="398"/>
                  </a:lnTo>
                  <a:lnTo>
                    <a:pt x="546" y="361"/>
                  </a:lnTo>
                  <a:lnTo>
                    <a:pt x="572" y="324"/>
                  </a:lnTo>
                  <a:lnTo>
                    <a:pt x="604" y="287"/>
                  </a:lnTo>
                  <a:lnTo>
                    <a:pt x="637" y="248"/>
                  </a:lnTo>
                  <a:lnTo>
                    <a:pt x="674" y="208"/>
                  </a:lnTo>
                  <a:lnTo>
                    <a:pt x="716" y="167"/>
                  </a:lnTo>
                  <a:lnTo>
                    <a:pt x="760" y="127"/>
                  </a:lnTo>
                  <a:lnTo>
                    <a:pt x="810" y="84"/>
                  </a:lnTo>
                  <a:lnTo>
                    <a:pt x="861" y="42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926" y="56"/>
                  </a:lnTo>
                  <a:lnTo>
                    <a:pt x="938" y="111"/>
                  </a:lnTo>
                  <a:lnTo>
                    <a:pt x="951" y="165"/>
                  </a:lnTo>
                  <a:lnTo>
                    <a:pt x="966" y="222"/>
                  </a:lnTo>
                  <a:lnTo>
                    <a:pt x="984" y="276"/>
                  </a:lnTo>
                  <a:lnTo>
                    <a:pt x="1003" y="331"/>
                  </a:lnTo>
                  <a:lnTo>
                    <a:pt x="1025" y="385"/>
                  </a:lnTo>
                  <a:lnTo>
                    <a:pt x="1047" y="438"/>
                  </a:lnTo>
                  <a:lnTo>
                    <a:pt x="1074" y="493"/>
                  </a:lnTo>
                  <a:lnTo>
                    <a:pt x="1102" y="547"/>
                  </a:lnTo>
                  <a:lnTo>
                    <a:pt x="1130" y="600"/>
                  </a:lnTo>
                  <a:lnTo>
                    <a:pt x="1162" y="654"/>
                  </a:lnTo>
                  <a:lnTo>
                    <a:pt x="1197" y="707"/>
                  </a:lnTo>
                  <a:lnTo>
                    <a:pt x="1232" y="760"/>
                  </a:lnTo>
                  <a:lnTo>
                    <a:pt x="1269" y="813"/>
                  </a:lnTo>
                  <a:lnTo>
                    <a:pt x="1310" y="866"/>
                  </a:lnTo>
                  <a:lnTo>
                    <a:pt x="1396" y="975"/>
                  </a:lnTo>
                  <a:lnTo>
                    <a:pt x="1465" y="887"/>
                  </a:lnTo>
                  <a:lnTo>
                    <a:pt x="1465" y="887"/>
                  </a:lnTo>
                  <a:lnTo>
                    <a:pt x="1524" y="813"/>
                  </a:lnTo>
                  <a:lnTo>
                    <a:pt x="1583" y="742"/>
                  </a:lnTo>
                  <a:lnTo>
                    <a:pt x="1641" y="679"/>
                  </a:lnTo>
                  <a:lnTo>
                    <a:pt x="1699" y="619"/>
                  </a:lnTo>
                  <a:lnTo>
                    <a:pt x="1755" y="563"/>
                  </a:lnTo>
                  <a:lnTo>
                    <a:pt x="1811" y="514"/>
                  </a:lnTo>
                  <a:lnTo>
                    <a:pt x="1866" y="468"/>
                  </a:lnTo>
                  <a:lnTo>
                    <a:pt x="1921" y="427"/>
                  </a:lnTo>
                  <a:lnTo>
                    <a:pt x="1975" y="392"/>
                  </a:lnTo>
                  <a:lnTo>
                    <a:pt x="2028" y="361"/>
                  </a:lnTo>
                  <a:lnTo>
                    <a:pt x="2081" y="334"/>
                  </a:lnTo>
                  <a:lnTo>
                    <a:pt x="2132" y="313"/>
                  </a:lnTo>
                  <a:lnTo>
                    <a:pt x="2158" y="304"/>
                  </a:lnTo>
                  <a:lnTo>
                    <a:pt x="2183" y="296"/>
                  </a:lnTo>
                  <a:lnTo>
                    <a:pt x="2209" y="289"/>
                  </a:lnTo>
                  <a:lnTo>
                    <a:pt x="2234" y="283"/>
                  </a:lnTo>
                  <a:lnTo>
                    <a:pt x="2259" y="280"/>
                  </a:lnTo>
                  <a:lnTo>
                    <a:pt x="2283" y="276"/>
                  </a:lnTo>
                  <a:lnTo>
                    <a:pt x="2308" y="274"/>
                  </a:lnTo>
                  <a:lnTo>
                    <a:pt x="2333" y="274"/>
                  </a:lnTo>
                  <a:lnTo>
                    <a:pt x="2333" y="274"/>
                  </a:lnTo>
                  <a:lnTo>
                    <a:pt x="2369" y="276"/>
                  </a:lnTo>
                  <a:lnTo>
                    <a:pt x="2406" y="281"/>
                  </a:lnTo>
                  <a:lnTo>
                    <a:pt x="2442" y="290"/>
                  </a:lnTo>
                  <a:lnTo>
                    <a:pt x="2475" y="303"/>
                  </a:lnTo>
                  <a:lnTo>
                    <a:pt x="2509" y="320"/>
                  </a:lnTo>
                  <a:lnTo>
                    <a:pt x="2540" y="340"/>
                  </a:lnTo>
                  <a:lnTo>
                    <a:pt x="2570" y="362"/>
                  </a:lnTo>
                  <a:lnTo>
                    <a:pt x="2600" y="391"/>
                  </a:lnTo>
                  <a:lnTo>
                    <a:pt x="2628" y="420"/>
                  </a:lnTo>
                  <a:lnTo>
                    <a:pt x="2655" y="456"/>
                  </a:lnTo>
                  <a:lnTo>
                    <a:pt x="2681" y="493"/>
                  </a:lnTo>
                  <a:lnTo>
                    <a:pt x="2706" y="535"/>
                  </a:lnTo>
                  <a:lnTo>
                    <a:pt x="2730" y="581"/>
                  </a:lnTo>
                  <a:lnTo>
                    <a:pt x="2751" y="630"/>
                  </a:lnTo>
                  <a:lnTo>
                    <a:pt x="2774" y="681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55" y="734"/>
                  </a:lnTo>
                  <a:lnTo>
                    <a:pt x="2729" y="732"/>
                  </a:lnTo>
                  <a:lnTo>
                    <a:pt x="2729" y="732"/>
                  </a:lnTo>
                  <a:lnTo>
                    <a:pt x="2711" y="732"/>
                  </a:lnTo>
                  <a:lnTo>
                    <a:pt x="2692" y="735"/>
                  </a:lnTo>
                  <a:lnTo>
                    <a:pt x="2672" y="739"/>
                  </a:lnTo>
                  <a:lnTo>
                    <a:pt x="2653" y="744"/>
                  </a:lnTo>
                  <a:lnTo>
                    <a:pt x="2632" y="749"/>
                  </a:lnTo>
                  <a:lnTo>
                    <a:pt x="2609" y="758"/>
                  </a:lnTo>
                  <a:lnTo>
                    <a:pt x="2563" y="778"/>
                  </a:lnTo>
                  <a:lnTo>
                    <a:pt x="2512" y="804"/>
                  </a:lnTo>
                  <a:lnTo>
                    <a:pt x="2459" y="836"/>
                  </a:lnTo>
                  <a:lnTo>
                    <a:pt x="2401" y="873"/>
                  </a:lnTo>
                  <a:lnTo>
                    <a:pt x="2341" y="917"/>
                  </a:lnTo>
                  <a:lnTo>
                    <a:pt x="2341" y="917"/>
                  </a:lnTo>
                  <a:lnTo>
                    <a:pt x="2280" y="964"/>
                  </a:lnTo>
                  <a:lnTo>
                    <a:pt x="2222" y="1012"/>
                  </a:lnTo>
                  <a:lnTo>
                    <a:pt x="2165" y="1063"/>
                  </a:lnTo>
                  <a:lnTo>
                    <a:pt x="2111" y="1114"/>
                  </a:lnTo>
                  <a:lnTo>
                    <a:pt x="2060" y="1166"/>
                  </a:lnTo>
                  <a:lnTo>
                    <a:pt x="2010" y="1221"/>
                  </a:lnTo>
                  <a:lnTo>
                    <a:pt x="1965" y="1275"/>
                  </a:lnTo>
                  <a:lnTo>
                    <a:pt x="1921" y="1333"/>
                  </a:lnTo>
                  <a:lnTo>
                    <a:pt x="1834" y="1450"/>
                  </a:lnTo>
                  <a:lnTo>
                    <a:pt x="1917" y="1531"/>
                  </a:lnTo>
                  <a:lnTo>
                    <a:pt x="1917" y="1531"/>
                  </a:lnTo>
                  <a:lnTo>
                    <a:pt x="1975" y="1585"/>
                  </a:lnTo>
                  <a:lnTo>
                    <a:pt x="2033" y="1636"/>
                  </a:lnTo>
                  <a:lnTo>
                    <a:pt x="2091" y="1682"/>
                  </a:lnTo>
                  <a:lnTo>
                    <a:pt x="2149" y="1726"/>
                  </a:lnTo>
                  <a:lnTo>
                    <a:pt x="2209" y="1766"/>
                  </a:lnTo>
                  <a:lnTo>
                    <a:pt x="2269" y="1803"/>
                  </a:lnTo>
                  <a:lnTo>
                    <a:pt x="2329" y="1837"/>
                  </a:lnTo>
                  <a:lnTo>
                    <a:pt x="2389" y="1867"/>
                  </a:lnTo>
                  <a:lnTo>
                    <a:pt x="2449" y="1891"/>
                  </a:lnTo>
                  <a:lnTo>
                    <a:pt x="2510" y="1914"/>
                  </a:lnTo>
                  <a:lnTo>
                    <a:pt x="2570" y="1933"/>
                  </a:lnTo>
                  <a:lnTo>
                    <a:pt x="2632" y="1949"/>
                  </a:lnTo>
                  <a:lnTo>
                    <a:pt x="2693" y="1962"/>
                  </a:lnTo>
                  <a:lnTo>
                    <a:pt x="2755" y="1970"/>
                  </a:lnTo>
                  <a:lnTo>
                    <a:pt x="2817" y="1976"/>
                  </a:lnTo>
                  <a:lnTo>
                    <a:pt x="2880" y="1977"/>
                  </a:lnTo>
                  <a:lnTo>
                    <a:pt x="2880" y="1977"/>
                  </a:lnTo>
                  <a:lnTo>
                    <a:pt x="2847" y="2042"/>
                  </a:lnTo>
                  <a:lnTo>
                    <a:pt x="2813" y="2104"/>
                  </a:lnTo>
                  <a:lnTo>
                    <a:pt x="2778" y="2162"/>
                  </a:lnTo>
                  <a:lnTo>
                    <a:pt x="2744" y="2215"/>
                  </a:lnTo>
                  <a:lnTo>
                    <a:pt x="2709" y="2262"/>
                  </a:lnTo>
                  <a:lnTo>
                    <a:pt x="2674" y="2308"/>
                  </a:lnTo>
                  <a:lnTo>
                    <a:pt x="2641" y="2349"/>
                  </a:lnTo>
                  <a:lnTo>
                    <a:pt x="2605" y="2384"/>
                  </a:lnTo>
                  <a:lnTo>
                    <a:pt x="2570" y="2415"/>
                  </a:lnTo>
                  <a:lnTo>
                    <a:pt x="2535" y="2444"/>
                  </a:lnTo>
                  <a:lnTo>
                    <a:pt x="2498" y="2466"/>
                  </a:lnTo>
                  <a:lnTo>
                    <a:pt x="2463" y="2486"/>
                  </a:lnTo>
                  <a:lnTo>
                    <a:pt x="2428" y="2500"/>
                  </a:lnTo>
                  <a:lnTo>
                    <a:pt x="2391" y="2510"/>
                  </a:lnTo>
                  <a:lnTo>
                    <a:pt x="2355" y="2517"/>
                  </a:lnTo>
                  <a:lnTo>
                    <a:pt x="2336" y="2519"/>
                  </a:lnTo>
                  <a:lnTo>
                    <a:pt x="2318" y="2519"/>
                  </a:lnTo>
                  <a:lnTo>
                    <a:pt x="2318" y="2519"/>
                  </a:lnTo>
                  <a:lnTo>
                    <a:pt x="2285" y="2517"/>
                  </a:lnTo>
                  <a:lnTo>
                    <a:pt x="2248" y="2512"/>
                  </a:lnTo>
                  <a:lnTo>
                    <a:pt x="2211" y="2503"/>
                  </a:lnTo>
                  <a:lnTo>
                    <a:pt x="2172" y="2491"/>
                  </a:lnTo>
                  <a:lnTo>
                    <a:pt x="2130" y="2473"/>
                  </a:lnTo>
                  <a:lnTo>
                    <a:pt x="2088" y="2454"/>
                  </a:lnTo>
                  <a:lnTo>
                    <a:pt x="2042" y="2431"/>
                  </a:lnTo>
                  <a:lnTo>
                    <a:pt x="1996" y="2403"/>
                  </a:lnTo>
                  <a:lnTo>
                    <a:pt x="1947" y="2373"/>
                  </a:lnTo>
                  <a:lnTo>
                    <a:pt x="1898" y="2338"/>
                  </a:lnTo>
                  <a:lnTo>
                    <a:pt x="1845" y="2301"/>
                  </a:lnTo>
                  <a:lnTo>
                    <a:pt x="1790" y="2259"/>
                  </a:lnTo>
                  <a:lnTo>
                    <a:pt x="1734" y="2215"/>
                  </a:lnTo>
                  <a:lnTo>
                    <a:pt x="1678" y="2166"/>
                  </a:lnTo>
                  <a:lnTo>
                    <a:pt x="1618" y="2113"/>
                  </a:lnTo>
                  <a:lnTo>
                    <a:pt x="1556" y="2057"/>
                  </a:lnTo>
                  <a:lnTo>
                    <a:pt x="1424" y="193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/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n-lt"/>
              </a:endParaRPr>
            </a:p>
          </p:txBody>
        </p:sp>
        <p:sp>
          <p:nvSpPr>
            <p:cNvPr id="6" name="TextBox 5"/>
            <p:cNvSpPr txBox="1">
              <a:spLocks/>
            </p:cNvSpPr>
            <p:nvPr/>
          </p:nvSpPr>
          <p:spPr>
            <a:xfrm>
              <a:off x="1092996" y="5331934"/>
              <a:ext cx="2368792" cy="61555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r>
                <a:rPr lang="en-GB" sz="800" b="1" dirty="0" smtClean="0">
                  <a:solidFill>
                    <a:schemeClr val="tx2"/>
                  </a:solidFill>
                </a:rPr>
                <a:t>Improve quote quality/performance by full/improved access to documentation/pricing info </a:t>
              </a:r>
              <a:r>
                <a:rPr lang="en-GB" sz="800" dirty="0" smtClean="0"/>
                <a:t> to generate competitive quote (e.g., 3D diagrams, warranty info, spare parts list; via ABB portal, pot. </a:t>
              </a:r>
              <a:r>
                <a:rPr lang="en-GB" sz="800" dirty="0"/>
                <a:t>u</a:t>
              </a:r>
              <a:r>
                <a:rPr lang="en-GB" sz="800" dirty="0" smtClean="0"/>
                <a:t>sing </a:t>
              </a:r>
              <a:r>
                <a:rPr lang="en-GB" sz="800" dirty="0" err="1" smtClean="0"/>
                <a:t>QR</a:t>
              </a:r>
              <a:r>
                <a:rPr lang="en-GB" sz="800" dirty="0" smtClean="0"/>
                <a:t>-code on motor)</a:t>
              </a:r>
              <a:endParaRPr lang="en-GB" sz="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6599" y="4559827"/>
            <a:ext cx="10870097" cy="671756"/>
            <a:chOff x="1046599" y="4559827"/>
            <a:chExt cx="10870097" cy="671756"/>
          </a:xfrm>
        </p:grpSpPr>
        <p:sp>
          <p:nvSpPr>
            <p:cNvPr id="224" name="Rectangle 223"/>
            <p:cNvSpPr>
              <a:spLocks/>
            </p:cNvSpPr>
            <p:nvPr/>
          </p:nvSpPr>
          <p:spPr bwMode="auto">
            <a:xfrm>
              <a:off x="1046599" y="4559827"/>
              <a:ext cx="10870097" cy="6717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de-CH">
                <a:latin typeface="+mn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92996" y="4587929"/>
              <a:ext cx="10661729" cy="615553"/>
              <a:chOff x="1092996" y="4610073"/>
              <a:chExt cx="10661729" cy="615553"/>
            </a:xfrm>
          </p:grpSpPr>
          <p:sp>
            <p:nvSpPr>
              <p:cNvPr id="67" name="Freeform 99"/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547620" y="4610073"/>
                <a:ext cx="162352" cy="147814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B050"/>
                </a:solidFill>
                <a:prstDash val="sysDash"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/>
                <a:endParaRPr lang="en-US" sz="800" dirty="0">
                  <a:latin typeface="+mn-lt"/>
                </a:endParaRPr>
              </a:p>
            </p:txBody>
          </p:sp>
          <p:sp>
            <p:nvSpPr>
              <p:cNvPr id="197" name="TextBox 196"/>
              <p:cNvSpPr txBox="1">
                <a:spLocks/>
              </p:cNvSpPr>
              <p:nvPr/>
            </p:nvSpPr>
            <p:spPr>
              <a:xfrm>
                <a:off x="5071868" y="4610073"/>
                <a:ext cx="1307223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Digital twin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Condition monitoring</a:t>
                </a:r>
                <a:endParaRPr lang="en-US" sz="800" dirty="0">
                  <a:latin typeface="+mn-lt"/>
                </a:endParaRPr>
              </a:p>
            </p:txBody>
          </p:sp>
          <p:sp>
            <p:nvSpPr>
              <p:cNvPr id="221" name="TextBox 220"/>
              <p:cNvSpPr txBox="1">
                <a:spLocks/>
              </p:cNvSpPr>
              <p:nvPr/>
            </p:nvSpPr>
            <p:spPr>
              <a:xfrm>
                <a:off x="6483234" y="4610073"/>
                <a:ext cx="1307223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Increased return customers/services sales</a:t>
                </a:r>
                <a:endParaRPr lang="en-US" sz="800" dirty="0">
                  <a:latin typeface="+mn-lt"/>
                </a:endParaRPr>
              </a:p>
            </p:txBody>
          </p:sp>
          <p:sp>
            <p:nvSpPr>
              <p:cNvPr id="243" name="TextBox 242"/>
              <p:cNvSpPr txBox="1">
                <a:spLocks/>
              </p:cNvSpPr>
              <p:nvPr/>
            </p:nvSpPr>
            <p:spPr>
              <a:xfrm>
                <a:off x="7894600" y="4610073"/>
                <a:ext cx="2087491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Platform service revenue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>
                    <a:latin typeface="+mn-lt"/>
                  </a:rPr>
                  <a:t>Lock-in effect for OEM/</a:t>
                </a:r>
                <a:r>
                  <a:rPr lang="en-US" sz="800" dirty="0" err="1">
                    <a:latin typeface="+mn-lt"/>
                  </a:rPr>
                  <a:t>dist</a:t>
                </a:r>
                <a:r>
                  <a:rPr lang="en-US" sz="800" dirty="0">
                    <a:latin typeface="+mn-lt"/>
                  </a:rPr>
                  <a:t> (larger </a:t>
                </a:r>
                <a:r>
                  <a:rPr lang="en-US" sz="800" dirty="0" err="1">
                    <a:latin typeface="+mn-lt"/>
                  </a:rPr>
                  <a:t>HW</a:t>
                </a:r>
                <a:r>
                  <a:rPr lang="en-US" sz="800" dirty="0">
                    <a:latin typeface="+mn-lt"/>
                  </a:rPr>
                  <a:t> sales)</a:t>
                </a:r>
              </a:p>
            </p:txBody>
          </p:sp>
          <p:grpSp>
            <p:nvGrpSpPr>
              <p:cNvPr id="204" name="Moon"/>
              <p:cNvGrpSpPr>
                <a:grpSpLocks noChangeAspect="1"/>
              </p:cNvGrpSpPr>
              <p:nvPr>
                <p:custDataLst>
                  <p:tags r:id="rId53"/>
                </p:custDataLst>
              </p:nvPr>
            </p:nvGrpSpPr>
            <p:grpSpPr>
              <a:xfrm>
                <a:off x="10174412" y="4610073"/>
                <a:ext cx="166256" cy="166255"/>
                <a:chOff x="761999" y="1270000"/>
                <a:chExt cx="254001" cy="254000"/>
              </a:xfrm>
            </p:grpSpPr>
            <p:sp>
              <p:nvSpPr>
                <p:cNvPr id="205" name="Oval 204"/>
                <p:cNvSpPr/>
                <p:nvPr>
                  <p:custDataLst>
                    <p:tags r:id="rId64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06" name="Arc 205"/>
                <p:cNvSpPr/>
                <p:nvPr>
                  <p:custDataLst>
                    <p:tags r:id="rId65"/>
                  </p:custDataLst>
                </p:nvPr>
              </p:nvSpPr>
              <p:spPr bwMode="gray">
                <a:xfrm>
                  <a:off x="761999" y="1270000"/>
                  <a:ext cx="253999" cy="254000"/>
                </a:xfrm>
                <a:prstGeom prst="arc">
                  <a:avLst/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07" name="Moon"/>
              <p:cNvGrpSpPr>
                <a:grpSpLocks noChangeAspect="1"/>
              </p:cNvGrpSpPr>
              <p:nvPr>
                <p:custDataLst>
                  <p:tags r:id="rId54"/>
                </p:custDataLst>
              </p:nvPr>
            </p:nvGrpSpPr>
            <p:grpSpPr>
              <a:xfrm>
                <a:off x="10621167" y="4610073"/>
                <a:ext cx="166256" cy="166255"/>
                <a:chOff x="762000" y="1270000"/>
                <a:chExt cx="254003" cy="254000"/>
              </a:xfrm>
            </p:grpSpPr>
            <p:sp>
              <p:nvSpPr>
                <p:cNvPr id="208" name="Oval 207"/>
                <p:cNvSpPr/>
                <p:nvPr>
                  <p:custDataLst>
                    <p:tags r:id="rId62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09" name="Arc 208"/>
                <p:cNvSpPr/>
                <p:nvPr>
                  <p:custDataLst>
                    <p:tags r:id="rId63"/>
                  </p:custDataLst>
                </p:nvPr>
              </p:nvSpPr>
              <p:spPr bwMode="gray">
                <a:xfrm>
                  <a:off x="762002" y="1270000"/>
                  <a:ext cx="254001" cy="254000"/>
                </a:xfrm>
                <a:prstGeom prst="arc">
                  <a:avLst/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10" name="Moon"/>
              <p:cNvGrpSpPr>
                <a:grpSpLocks/>
              </p:cNvGrpSpPr>
              <p:nvPr>
                <p:custDataLst>
                  <p:tags r:id="rId55"/>
                </p:custDataLst>
              </p:nvPr>
            </p:nvGrpSpPr>
            <p:grpSpPr>
              <a:xfrm>
                <a:off x="11067923" y="4610073"/>
                <a:ext cx="166255" cy="166255"/>
                <a:chOff x="762000" y="1270000"/>
                <a:chExt cx="254000" cy="254000"/>
              </a:xfrm>
            </p:grpSpPr>
            <p:sp>
              <p:nvSpPr>
                <p:cNvPr id="211" name="Oval 210"/>
                <p:cNvSpPr/>
                <p:nvPr>
                  <p:custDataLst>
                    <p:tags r:id="rId60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12" name="Arc 211"/>
                <p:cNvSpPr/>
                <p:nvPr>
                  <p:custDataLst>
                    <p:tags r:id="rId61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14" name="Moon"/>
              <p:cNvGrpSpPr>
                <a:grpSpLocks/>
              </p:cNvGrpSpPr>
              <p:nvPr>
                <p:custDataLst>
                  <p:tags r:id="rId56"/>
                </p:custDataLst>
              </p:nvPr>
            </p:nvGrpSpPr>
            <p:grpSpPr>
              <a:xfrm>
                <a:off x="11588470" y="4610073"/>
                <a:ext cx="166255" cy="166255"/>
                <a:chOff x="762000" y="1270000"/>
                <a:chExt cx="254000" cy="254000"/>
              </a:xfrm>
            </p:grpSpPr>
            <p:sp>
              <p:nvSpPr>
                <p:cNvPr id="216" name="Oval 215"/>
                <p:cNvSpPr/>
                <p:nvPr>
                  <p:custDataLst>
                    <p:tags r:id="rId58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18" name="Arc 217"/>
                <p:cNvSpPr/>
                <p:nvPr>
                  <p:custDataLst>
                    <p:tags r:id="rId59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51" name="Freeform 99"/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736985" y="4610073"/>
                <a:ext cx="162352" cy="147814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B050"/>
                </a:solidFill>
                <a:prstDash val="sysDash"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800" dirty="0">
                  <a:latin typeface="+mn-lt"/>
                </a:endParaRPr>
              </a:p>
            </p:txBody>
          </p:sp>
          <p:sp>
            <p:nvSpPr>
              <p:cNvPr id="12" name="TextBox 11"/>
              <p:cNvSpPr txBox="1">
                <a:spLocks/>
              </p:cNvSpPr>
              <p:nvPr/>
            </p:nvSpPr>
            <p:spPr>
              <a:xfrm>
                <a:off x="1092996" y="4610073"/>
                <a:ext cx="2253460" cy="6155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r>
                  <a:rPr lang="en-US" sz="800" b="1" dirty="0" smtClean="0">
                    <a:solidFill>
                      <a:schemeClr val="tx2"/>
                    </a:solidFill>
                  </a:rPr>
                  <a:t>Increase </a:t>
                </a:r>
                <a:r>
                  <a:rPr lang="en-US" sz="800" b="1" dirty="0" err="1" smtClean="0">
                    <a:solidFill>
                      <a:schemeClr val="tx2"/>
                    </a:solidFill>
                  </a:rPr>
                  <a:t>HW</a:t>
                </a:r>
                <a:r>
                  <a:rPr lang="en-US" sz="800" b="1" dirty="0" smtClean="0">
                    <a:solidFill>
                      <a:schemeClr val="tx2"/>
                    </a:solidFill>
                  </a:rPr>
                  <a:t> sales by sales lead generation based </a:t>
                </a:r>
                <a:r>
                  <a:rPr lang="en-US" sz="800" dirty="0" smtClean="0"/>
                  <a:t>on fleet tracking/ condition monitoring insights (e.g., warranty expiry, average product lifecycle, live outages – ABB portal/data; incl. virtual replacement of devices at end of life)</a:t>
                </a:r>
                <a:endParaRPr lang="en-GB" sz="8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030417" y="3435662"/>
            <a:ext cx="10870097" cy="1022964"/>
            <a:chOff x="1030417" y="3435662"/>
            <a:chExt cx="10870097" cy="1022964"/>
          </a:xfrm>
        </p:grpSpPr>
        <p:sp>
          <p:nvSpPr>
            <p:cNvPr id="223" name="Rectangle 222"/>
            <p:cNvSpPr>
              <a:spLocks/>
            </p:cNvSpPr>
            <p:nvPr/>
          </p:nvSpPr>
          <p:spPr bwMode="auto">
            <a:xfrm>
              <a:off x="1030417" y="3435662"/>
              <a:ext cx="10870097" cy="10229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de-CH" sz="800">
                <a:latin typeface="+mn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92996" y="3454702"/>
              <a:ext cx="10661729" cy="984885"/>
              <a:chOff x="1092996" y="3382871"/>
              <a:chExt cx="10661729" cy="984885"/>
            </a:xfrm>
          </p:grpSpPr>
          <p:sp>
            <p:nvSpPr>
              <p:cNvPr id="65" name="Freeform 99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547620" y="3382871"/>
                <a:ext cx="162352" cy="147814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/>
                <a:endParaRPr lang="en-US" sz="800" dirty="0">
                  <a:latin typeface="+mn-lt"/>
                </a:endParaRPr>
              </a:p>
            </p:txBody>
          </p:sp>
          <p:sp>
            <p:nvSpPr>
              <p:cNvPr id="193" name="TextBox 192"/>
              <p:cNvSpPr txBox="1">
                <a:spLocks/>
              </p:cNvSpPr>
              <p:nvPr/>
            </p:nvSpPr>
            <p:spPr>
              <a:xfrm>
                <a:off x="5071868" y="3382871"/>
                <a:ext cx="1307223" cy="49244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Condition monitoring, smart sensor, predictive maintenance, Apps</a:t>
                </a:r>
                <a:endParaRPr lang="en-US" sz="800" dirty="0">
                  <a:latin typeface="+mn-lt"/>
                </a:endParaRPr>
              </a:p>
            </p:txBody>
          </p:sp>
          <p:sp>
            <p:nvSpPr>
              <p:cNvPr id="217" name="TextBox 216"/>
              <p:cNvSpPr txBox="1">
                <a:spLocks/>
              </p:cNvSpPr>
              <p:nvPr/>
            </p:nvSpPr>
            <p:spPr>
              <a:xfrm>
                <a:off x="6483234" y="3382871"/>
                <a:ext cx="1307223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Lock-in effect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Increased service rev. and HW sales</a:t>
                </a:r>
              </a:p>
            </p:txBody>
          </p:sp>
          <p:sp>
            <p:nvSpPr>
              <p:cNvPr id="239" name="TextBox 238"/>
              <p:cNvSpPr txBox="1">
                <a:spLocks/>
              </p:cNvSpPr>
              <p:nvPr/>
            </p:nvSpPr>
            <p:spPr>
              <a:xfrm>
                <a:off x="7894600" y="3382871"/>
                <a:ext cx="2087491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Lock-in effect for OEM/</a:t>
                </a:r>
                <a:r>
                  <a:rPr lang="en-US" sz="800" dirty="0" err="1" smtClean="0">
                    <a:latin typeface="+mn-lt"/>
                  </a:rPr>
                  <a:t>dist</a:t>
                </a:r>
                <a:r>
                  <a:rPr lang="en-US" sz="800" dirty="0" smtClean="0">
                    <a:latin typeface="+mn-lt"/>
                  </a:rPr>
                  <a:t>  (larger HW sales)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Services revenue from digital offering</a:t>
                </a:r>
                <a:endParaRPr lang="en-US" sz="800" dirty="0">
                  <a:latin typeface="+mn-lt"/>
                </a:endParaRPr>
              </a:p>
            </p:txBody>
          </p:sp>
          <p:grpSp>
            <p:nvGrpSpPr>
              <p:cNvPr id="127" name="Moon"/>
              <p:cNvGrpSpPr>
                <a:grpSpLocks noChangeAspect="1"/>
              </p:cNvGrpSpPr>
              <p:nvPr>
                <p:custDataLst>
                  <p:tags r:id="rId39"/>
                </p:custDataLst>
              </p:nvPr>
            </p:nvGrpSpPr>
            <p:grpSpPr>
              <a:xfrm>
                <a:off x="10174412" y="3382871"/>
                <a:ext cx="166256" cy="166255"/>
                <a:chOff x="761999" y="1270000"/>
                <a:chExt cx="254001" cy="254000"/>
              </a:xfrm>
            </p:grpSpPr>
            <p:sp>
              <p:nvSpPr>
                <p:cNvPr id="129" name="Oval 128"/>
                <p:cNvSpPr/>
                <p:nvPr>
                  <p:custDataLst>
                    <p:tags r:id="rId50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135" name="Arc 134"/>
                <p:cNvSpPr/>
                <p:nvPr>
                  <p:custDataLst>
                    <p:tags r:id="rId51"/>
                  </p:custDataLst>
                </p:nvPr>
              </p:nvSpPr>
              <p:spPr bwMode="gray">
                <a:xfrm>
                  <a:off x="761999" y="1270000"/>
                  <a:ext cx="254001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137" name="Moon"/>
              <p:cNvGrpSpPr>
                <a:grpSpLocks noChangeAspect="1"/>
              </p:cNvGrpSpPr>
              <p:nvPr>
                <p:custDataLst>
                  <p:tags r:id="rId40"/>
                </p:custDataLst>
              </p:nvPr>
            </p:nvGrpSpPr>
            <p:grpSpPr>
              <a:xfrm>
                <a:off x="10621168" y="3382871"/>
                <a:ext cx="166254" cy="166255"/>
                <a:chOff x="762000" y="1270000"/>
                <a:chExt cx="254000" cy="254000"/>
              </a:xfrm>
            </p:grpSpPr>
            <p:sp>
              <p:nvSpPr>
                <p:cNvPr id="138" name="Oval 137"/>
                <p:cNvSpPr/>
                <p:nvPr>
                  <p:custDataLst>
                    <p:tags r:id="rId48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139" name="Arc 138"/>
                <p:cNvSpPr/>
                <p:nvPr>
                  <p:custDataLst>
                    <p:tags r:id="rId49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142" name="Moon"/>
              <p:cNvGrpSpPr>
                <a:grpSpLocks noChangeAspect="1"/>
              </p:cNvGrpSpPr>
              <p:nvPr>
                <p:custDataLst>
                  <p:tags r:id="rId41"/>
                </p:custDataLst>
              </p:nvPr>
            </p:nvGrpSpPr>
            <p:grpSpPr>
              <a:xfrm>
                <a:off x="11067922" y="3382871"/>
                <a:ext cx="166256" cy="166255"/>
                <a:chOff x="761999" y="1270000"/>
                <a:chExt cx="254001" cy="254000"/>
              </a:xfrm>
            </p:grpSpPr>
            <p:sp>
              <p:nvSpPr>
                <p:cNvPr id="143" name="Oval 142"/>
                <p:cNvSpPr/>
                <p:nvPr>
                  <p:custDataLst>
                    <p:tags r:id="rId46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146" name="Arc 145"/>
                <p:cNvSpPr/>
                <p:nvPr>
                  <p:custDataLst>
                    <p:tags r:id="rId47"/>
                  </p:custDataLst>
                </p:nvPr>
              </p:nvSpPr>
              <p:spPr bwMode="gray">
                <a:xfrm>
                  <a:off x="761999" y="1270000"/>
                  <a:ext cx="253999" cy="253998"/>
                </a:xfrm>
                <a:prstGeom prst="arc">
                  <a:avLst>
                    <a:gd name="adj1" fmla="val 16200000"/>
                    <a:gd name="adj2" fmla="val 54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157" name="Moon"/>
              <p:cNvGrpSpPr>
                <a:grpSpLocks/>
              </p:cNvGrpSpPr>
              <p:nvPr>
                <p:custDataLst>
                  <p:tags r:id="rId42"/>
                </p:custDataLst>
              </p:nvPr>
            </p:nvGrpSpPr>
            <p:grpSpPr>
              <a:xfrm>
                <a:off x="11588470" y="3382871"/>
                <a:ext cx="166255" cy="166255"/>
                <a:chOff x="762000" y="1270000"/>
                <a:chExt cx="254000" cy="254000"/>
              </a:xfrm>
            </p:grpSpPr>
            <p:sp>
              <p:nvSpPr>
                <p:cNvPr id="158" name="Oval 157"/>
                <p:cNvSpPr/>
                <p:nvPr>
                  <p:custDataLst>
                    <p:tags r:id="rId44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159" name="Arc 158"/>
                <p:cNvSpPr/>
                <p:nvPr>
                  <p:custDataLst>
                    <p:tags r:id="rId45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108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9" name="Freeform 99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736985" y="3382871"/>
                <a:ext cx="162352" cy="147814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800" dirty="0">
                  <a:latin typeface="+mn-lt"/>
                </a:endParaRPr>
              </a:p>
            </p:txBody>
          </p:sp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1092996" y="3382871"/>
                <a:ext cx="2253460" cy="98488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r>
                  <a:rPr lang="en-US" sz="800" b="1" dirty="0" smtClean="0">
                    <a:solidFill>
                      <a:schemeClr val="tx2"/>
                    </a:solidFill>
                  </a:rPr>
                  <a:t>Increase services revenues, </a:t>
                </a:r>
                <a:r>
                  <a:rPr lang="en-US" sz="800" dirty="0"/>
                  <a:t>either by reselling ABB digital services (e.g</a:t>
                </a:r>
                <a:r>
                  <a:rPr lang="en-US" sz="800" dirty="0" smtClean="0"/>
                  <a:t>., </a:t>
                </a:r>
                <a:r>
                  <a:rPr lang="en-US" sz="800" dirty="0"/>
                  <a:t>condition </a:t>
                </a:r>
                <a:r>
                  <a:rPr lang="en-US" sz="800" dirty="0" smtClean="0"/>
                  <a:t>monitoring, predictive maintenance) or creating new integrated services partly based on ABB </a:t>
                </a:r>
                <a:r>
                  <a:rPr lang="en-US" sz="800" dirty="0"/>
                  <a:t>services (e.g., live torque monitoring for end customer, remote access for safety/ accessibility improvement, energy optimization </a:t>
                </a:r>
                <a:r>
                  <a:rPr lang="en-US" sz="800" dirty="0" smtClean="0"/>
                  <a:t>services)</a:t>
                </a:r>
                <a:endParaRPr lang="en-GB" sz="800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046599" y="2321191"/>
            <a:ext cx="10870097" cy="544443"/>
            <a:chOff x="1046599" y="2321191"/>
            <a:chExt cx="10870097" cy="544443"/>
          </a:xfrm>
        </p:grpSpPr>
        <p:sp>
          <p:nvSpPr>
            <p:cNvPr id="225" name="Rectangle 224"/>
            <p:cNvSpPr>
              <a:spLocks/>
            </p:cNvSpPr>
            <p:nvPr/>
          </p:nvSpPr>
          <p:spPr bwMode="auto">
            <a:xfrm>
              <a:off x="1046599" y="2321191"/>
              <a:ext cx="10870097" cy="5444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de-CH">
                <a:latin typeface="+mn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092996" y="2347191"/>
              <a:ext cx="10661729" cy="492443"/>
              <a:chOff x="1092996" y="2295241"/>
              <a:chExt cx="10661729" cy="492443"/>
            </a:xfrm>
          </p:grpSpPr>
          <p:sp>
            <p:nvSpPr>
              <p:cNvPr id="276" name="Freeform 99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547620" y="2295241"/>
                <a:ext cx="162352" cy="147814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/>
                <a:endParaRPr lang="en-US" sz="800" dirty="0">
                  <a:latin typeface="+mn-lt"/>
                </a:endParaRPr>
              </a:p>
            </p:txBody>
          </p:sp>
          <p:sp>
            <p:nvSpPr>
              <p:cNvPr id="277" name="TextBox 276"/>
              <p:cNvSpPr txBox="1">
                <a:spLocks/>
              </p:cNvSpPr>
              <p:nvPr/>
            </p:nvSpPr>
            <p:spPr>
              <a:xfrm>
                <a:off x="5071868" y="2295241"/>
                <a:ext cx="1307223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Digital twin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Simulation offering</a:t>
                </a:r>
                <a:endParaRPr lang="en-US" sz="800" dirty="0">
                  <a:latin typeface="+mn-lt"/>
                </a:endParaRPr>
              </a:p>
            </p:txBody>
          </p:sp>
          <p:sp>
            <p:nvSpPr>
              <p:cNvPr id="279" name="TextBox 278"/>
              <p:cNvSpPr txBox="1">
                <a:spLocks/>
              </p:cNvSpPr>
              <p:nvPr/>
            </p:nvSpPr>
            <p:spPr>
              <a:xfrm>
                <a:off x="7894600" y="2295241"/>
                <a:ext cx="2087491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Lock-in effect for OEM (larger HW sales)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Services revenue (digital twin)</a:t>
                </a:r>
                <a:endParaRPr lang="en-US" sz="800" dirty="0">
                  <a:latin typeface="+mn-lt"/>
                </a:endParaRPr>
              </a:p>
            </p:txBody>
          </p:sp>
          <p:grpSp>
            <p:nvGrpSpPr>
              <p:cNvPr id="281" name="Moon"/>
              <p:cNvGrpSpPr>
                <a:grpSpLocks/>
              </p:cNvGrpSpPr>
              <p:nvPr>
                <p:custDataLst>
                  <p:tags r:id="rId27"/>
                </p:custDataLst>
              </p:nvPr>
            </p:nvGrpSpPr>
            <p:grpSpPr>
              <a:xfrm>
                <a:off x="10174413" y="2295241"/>
                <a:ext cx="166255" cy="166255"/>
                <a:chOff x="762000" y="1270000"/>
                <a:chExt cx="254000" cy="254000"/>
              </a:xfrm>
            </p:grpSpPr>
            <p:sp>
              <p:nvSpPr>
                <p:cNvPr id="282" name="Oval 281"/>
                <p:cNvSpPr/>
                <p:nvPr>
                  <p:custDataLst>
                    <p:tags r:id="rId36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83" name="Arc 282"/>
                <p:cNvSpPr/>
                <p:nvPr>
                  <p:custDataLst>
                    <p:tags r:id="rId37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54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84" name="Moon"/>
              <p:cNvGrpSpPr>
                <a:grpSpLocks/>
              </p:cNvGrpSpPr>
              <p:nvPr>
                <p:custDataLst>
                  <p:tags r:id="rId28"/>
                </p:custDataLst>
              </p:nvPr>
            </p:nvGrpSpPr>
            <p:grpSpPr>
              <a:xfrm>
                <a:off x="10621168" y="2295241"/>
                <a:ext cx="166255" cy="166255"/>
                <a:chOff x="762000" y="1270000"/>
                <a:chExt cx="254001" cy="254000"/>
              </a:xfrm>
            </p:grpSpPr>
            <p:sp>
              <p:nvSpPr>
                <p:cNvPr id="285" name="Oval 284"/>
                <p:cNvSpPr/>
                <p:nvPr>
                  <p:custDataLst>
                    <p:tags r:id="rId34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86" name="Arc 285"/>
                <p:cNvSpPr/>
                <p:nvPr>
                  <p:custDataLst>
                    <p:tags r:id="rId35"/>
                  </p:custDataLst>
                </p:nvPr>
              </p:nvSpPr>
              <p:spPr bwMode="gray">
                <a:xfrm>
                  <a:off x="762001" y="1270000"/>
                  <a:ext cx="254000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87" name="Moon"/>
              <p:cNvGrpSpPr>
                <a:grpSpLocks/>
              </p:cNvGrpSpPr>
              <p:nvPr>
                <p:custDataLst>
                  <p:tags r:id="rId29"/>
                </p:custDataLst>
              </p:nvPr>
            </p:nvGrpSpPr>
            <p:grpSpPr>
              <a:xfrm>
                <a:off x="11067923" y="2295241"/>
                <a:ext cx="166255" cy="166255"/>
                <a:chOff x="762000" y="1270000"/>
                <a:chExt cx="254000" cy="254000"/>
              </a:xfrm>
            </p:grpSpPr>
            <p:sp>
              <p:nvSpPr>
                <p:cNvPr id="288" name="Oval 287"/>
                <p:cNvSpPr/>
                <p:nvPr>
                  <p:custDataLst>
                    <p:tags r:id="rId32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89" name="Arc 288" hidden="1"/>
                <p:cNvSpPr/>
                <p:nvPr>
                  <p:custDataLst>
                    <p:tags r:id="rId33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5400000"/>
                  </a:avLst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290" name="Moon"/>
              <p:cNvGrpSpPr>
                <a:grpSpLocks/>
              </p:cNvGrpSpPr>
              <p:nvPr>
                <p:custDataLst>
                  <p:tags r:id="rId30"/>
                </p:custDataLst>
              </p:nvPr>
            </p:nvGrpSpPr>
            <p:grpSpPr>
              <a:xfrm>
                <a:off x="11588470" y="2295241"/>
                <a:ext cx="166255" cy="166255"/>
                <a:chOff x="762000" y="1270000"/>
                <a:chExt cx="254000" cy="254000"/>
              </a:xfrm>
            </p:grpSpPr>
            <p:sp>
              <p:nvSpPr>
                <p:cNvPr id="291" name="Oval 290"/>
                <p:cNvSpPr/>
                <p:nvPr/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>
                  <a:noAutofit/>
                </a:bodyPr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292" name="Arc 291"/>
                <p:cNvSpPr/>
                <p:nvPr/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/>
                </a:prstGeom>
                <a:solidFill>
                  <a:schemeClr val="bg2"/>
                </a:solidFill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275" name="Freeform 103"/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736985" y="2295241"/>
                <a:ext cx="162352" cy="147814"/>
              </a:xfrm>
              <a:custGeom>
                <a:avLst/>
                <a:gdLst>
                  <a:gd name="T0" fmla="*/ 1326 w 2880"/>
                  <a:gd name="T1" fmla="*/ 2079 h 2674"/>
                  <a:gd name="T2" fmla="*/ 1118 w 2880"/>
                  <a:gd name="T3" fmla="*/ 2354 h 2674"/>
                  <a:gd name="T4" fmla="*/ 929 w 2880"/>
                  <a:gd name="T5" fmla="*/ 2544 h 2674"/>
                  <a:gd name="T6" fmla="*/ 780 w 2880"/>
                  <a:gd name="T7" fmla="*/ 2642 h 2674"/>
                  <a:gd name="T8" fmla="*/ 702 w 2880"/>
                  <a:gd name="T9" fmla="*/ 2669 h 2674"/>
                  <a:gd name="T10" fmla="*/ 648 w 2880"/>
                  <a:gd name="T11" fmla="*/ 2674 h 2674"/>
                  <a:gd name="T12" fmla="*/ 484 w 2880"/>
                  <a:gd name="T13" fmla="*/ 2641 h 2674"/>
                  <a:gd name="T14" fmla="*/ 320 w 2880"/>
                  <a:gd name="T15" fmla="*/ 2540 h 2674"/>
                  <a:gd name="T16" fmla="*/ 160 w 2880"/>
                  <a:gd name="T17" fmla="*/ 2371 h 2674"/>
                  <a:gd name="T18" fmla="*/ 0 w 2880"/>
                  <a:gd name="T19" fmla="*/ 2136 h 2674"/>
                  <a:gd name="T20" fmla="*/ 86 w 2880"/>
                  <a:gd name="T21" fmla="*/ 2139 h 2674"/>
                  <a:gd name="T22" fmla="*/ 206 w 2880"/>
                  <a:gd name="T23" fmla="*/ 2120 h 2674"/>
                  <a:gd name="T24" fmla="*/ 408 w 2880"/>
                  <a:gd name="T25" fmla="*/ 2030 h 2674"/>
                  <a:gd name="T26" fmla="*/ 620 w 2880"/>
                  <a:gd name="T27" fmla="*/ 1868 h 2674"/>
                  <a:gd name="T28" fmla="*/ 843 w 2880"/>
                  <a:gd name="T29" fmla="*/ 1638 h 2674"/>
                  <a:gd name="T30" fmla="*/ 877 w 2880"/>
                  <a:gd name="T31" fmla="*/ 1362 h 2674"/>
                  <a:gd name="T32" fmla="*/ 694 w 2880"/>
                  <a:gd name="T33" fmla="*/ 1147 h 2674"/>
                  <a:gd name="T34" fmla="*/ 563 w 2880"/>
                  <a:gd name="T35" fmla="*/ 948 h 2674"/>
                  <a:gd name="T36" fmla="*/ 484 w 2880"/>
                  <a:gd name="T37" fmla="*/ 767 h 2674"/>
                  <a:gd name="T38" fmla="*/ 458 w 2880"/>
                  <a:gd name="T39" fmla="*/ 602 h 2674"/>
                  <a:gd name="T40" fmla="*/ 474 w 2880"/>
                  <a:gd name="T41" fmla="*/ 503 h 2674"/>
                  <a:gd name="T42" fmla="*/ 546 w 2880"/>
                  <a:gd name="T43" fmla="*/ 361 h 2674"/>
                  <a:gd name="T44" fmla="*/ 674 w 2880"/>
                  <a:gd name="T45" fmla="*/ 208 h 2674"/>
                  <a:gd name="T46" fmla="*/ 861 w 2880"/>
                  <a:gd name="T47" fmla="*/ 42 h 2674"/>
                  <a:gd name="T48" fmla="*/ 938 w 2880"/>
                  <a:gd name="T49" fmla="*/ 111 h 2674"/>
                  <a:gd name="T50" fmla="*/ 1003 w 2880"/>
                  <a:gd name="T51" fmla="*/ 331 h 2674"/>
                  <a:gd name="T52" fmla="*/ 1102 w 2880"/>
                  <a:gd name="T53" fmla="*/ 547 h 2674"/>
                  <a:gd name="T54" fmla="*/ 1232 w 2880"/>
                  <a:gd name="T55" fmla="*/ 760 h 2674"/>
                  <a:gd name="T56" fmla="*/ 1465 w 2880"/>
                  <a:gd name="T57" fmla="*/ 887 h 2674"/>
                  <a:gd name="T58" fmla="*/ 1641 w 2880"/>
                  <a:gd name="T59" fmla="*/ 679 h 2674"/>
                  <a:gd name="T60" fmla="*/ 1866 w 2880"/>
                  <a:gd name="T61" fmla="*/ 468 h 2674"/>
                  <a:gd name="T62" fmla="*/ 2081 w 2880"/>
                  <a:gd name="T63" fmla="*/ 334 h 2674"/>
                  <a:gd name="T64" fmla="*/ 2209 w 2880"/>
                  <a:gd name="T65" fmla="*/ 289 h 2674"/>
                  <a:gd name="T66" fmla="*/ 2308 w 2880"/>
                  <a:gd name="T67" fmla="*/ 274 h 2674"/>
                  <a:gd name="T68" fmla="*/ 2406 w 2880"/>
                  <a:gd name="T69" fmla="*/ 281 h 2674"/>
                  <a:gd name="T70" fmla="*/ 2540 w 2880"/>
                  <a:gd name="T71" fmla="*/ 340 h 2674"/>
                  <a:gd name="T72" fmla="*/ 2655 w 2880"/>
                  <a:gd name="T73" fmla="*/ 456 h 2674"/>
                  <a:gd name="T74" fmla="*/ 2751 w 2880"/>
                  <a:gd name="T75" fmla="*/ 630 h 2674"/>
                  <a:gd name="T76" fmla="*/ 2755 w 2880"/>
                  <a:gd name="T77" fmla="*/ 734 h 2674"/>
                  <a:gd name="T78" fmla="*/ 2692 w 2880"/>
                  <a:gd name="T79" fmla="*/ 735 h 2674"/>
                  <a:gd name="T80" fmla="*/ 2609 w 2880"/>
                  <a:gd name="T81" fmla="*/ 758 h 2674"/>
                  <a:gd name="T82" fmla="*/ 2401 w 2880"/>
                  <a:gd name="T83" fmla="*/ 873 h 2674"/>
                  <a:gd name="T84" fmla="*/ 2222 w 2880"/>
                  <a:gd name="T85" fmla="*/ 1012 h 2674"/>
                  <a:gd name="T86" fmla="*/ 2010 w 2880"/>
                  <a:gd name="T87" fmla="*/ 1221 h 2674"/>
                  <a:gd name="T88" fmla="*/ 1917 w 2880"/>
                  <a:gd name="T89" fmla="*/ 1531 h 2674"/>
                  <a:gd name="T90" fmla="*/ 2091 w 2880"/>
                  <a:gd name="T91" fmla="*/ 1682 h 2674"/>
                  <a:gd name="T92" fmla="*/ 2329 w 2880"/>
                  <a:gd name="T93" fmla="*/ 1837 h 2674"/>
                  <a:gd name="T94" fmla="*/ 2570 w 2880"/>
                  <a:gd name="T95" fmla="*/ 1933 h 2674"/>
                  <a:gd name="T96" fmla="*/ 2817 w 2880"/>
                  <a:gd name="T97" fmla="*/ 1976 h 2674"/>
                  <a:gd name="T98" fmla="*/ 2813 w 2880"/>
                  <a:gd name="T99" fmla="*/ 2104 h 2674"/>
                  <a:gd name="T100" fmla="*/ 2674 w 2880"/>
                  <a:gd name="T101" fmla="*/ 2308 h 2674"/>
                  <a:gd name="T102" fmla="*/ 2535 w 2880"/>
                  <a:gd name="T103" fmla="*/ 2444 h 2674"/>
                  <a:gd name="T104" fmla="*/ 2391 w 2880"/>
                  <a:gd name="T105" fmla="*/ 2510 h 2674"/>
                  <a:gd name="T106" fmla="*/ 2318 w 2880"/>
                  <a:gd name="T107" fmla="*/ 2519 h 2674"/>
                  <a:gd name="T108" fmla="*/ 2172 w 2880"/>
                  <a:gd name="T109" fmla="*/ 2491 h 2674"/>
                  <a:gd name="T110" fmla="*/ 1996 w 2880"/>
                  <a:gd name="T111" fmla="*/ 2403 h 2674"/>
                  <a:gd name="T112" fmla="*/ 1790 w 2880"/>
                  <a:gd name="T113" fmla="*/ 2259 h 2674"/>
                  <a:gd name="T114" fmla="*/ 1556 w 2880"/>
                  <a:gd name="T115" fmla="*/ 2057 h 2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0" h="2674">
                    <a:moveTo>
                      <a:pt x="1424" y="1937"/>
                    </a:moveTo>
                    <a:lnTo>
                      <a:pt x="1382" y="1997"/>
                    </a:lnTo>
                    <a:lnTo>
                      <a:pt x="1382" y="1997"/>
                    </a:lnTo>
                    <a:lnTo>
                      <a:pt x="1326" y="2079"/>
                    </a:lnTo>
                    <a:lnTo>
                      <a:pt x="1273" y="2157"/>
                    </a:lnTo>
                    <a:lnTo>
                      <a:pt x="1220" y="2227"/>
                    </a:lnTo>
                    <a:lnTo>
                      <a:pt x="1167" y="2294"/>
                    </a:lnTo>
                    <a:lnTo>
                      <a:pt x="1118" y="2354"/>
                    </a:lnTo>
                    <a:lnTo>
                      <a:pt x="1069" y="2410"/>
                    </a:lnTo>
                    <a:lnTo>
                      <a:pt x="1021" y="2459"/>
                    </a:lnTo>
                    <a:lnTo>
                      <a:pt x="973" y="2505"/>
                    </a:lnTo>
                    <a:lnTo>
                      <a:pt x="929" y="2544"/>
                    </a:lnTo>
                    <a:lnTo>
                      <a:pt x="885" y="2579"/>
                    </a:lnTo>
                    <a:lnTo>
                      <a:pt x="843" y="2607"/>
                    </a:lnTo>
                    <a:lnTo>
                      <a:pt x="801" y="2632"/>
                    </a:lnTo>
                    <a:lnTo>
                      <a:pt x="780" y="2642"/>
                    </a:lnTo>
                    <a:lnTo>
                      <a:pt x="760" y="2649"/>
                    </a:lnTo>
                    <a:lnTo>
                      <a:pt x="741" y="2658"/>
                    </a:lnTo>
                    <a:lnTo>
                      <a:pt x="722" y="2663"/>
                    </a:lnTo>
                    <a:lnTo>
                      <a:pt x="702" y="2669"/>
                    </a:lnTo>
                    <a:lnTo>
                      <a:pt x="685" y="2670"/>
                    </a:lnTo>
                    <a:lnTo>
                      <a:pt x="665" y="2674"/>
                    </a:lnTo>
                    <a:lnTo>
                      <a:pt x="648" y="2674"/>
                    </a:lnTo>
                    <a:lnTo>
                      <a:pt x="648" y="2674"/>
                    </a:lnTo>
                    <a:lnTo>
                      <a:pt x="606" y="2672"/>
                    </a:lnTo>
                    <a:lnTo>
                      <a:pt x="565" y="2665"/>
                    </a:lnTo>
                    <a:lnTo>
                      <a:pt x="525" y="2655"/>
                    </a:lnTo>
                    <a:lnTo>
                      <a:pt x="484" y="2641"/>
                    </a:lnTo>
                    <a:lnTo>
                      <a:pt x="444" y="2621"/>
                    </a:lnTo>
                    <a:lnTo>
                      <a:pt x="401" y="2598"/>
                    </a:lnTo>
                    <a:lnTo>
                      <a:pt x="361" y="2572"/>
                    </a:lnTo>
                    <a:lnTo>
                      <a:pt x="320" y="2540"/>
                    </a:lnTo>
                    <a:lnTo>
                      <a:pt x="280" y="2503"/>
                    </a:lnTo>
                    <a:lnTo>
                      <a:pt x="239" y="2465"/>
                    </a:lnTo>
                    <a:lnTo>
                      <a:pt x="201" y="2421"/>
                    </a:lnTo>
                    <a:lnTo>
                      <a:pt x="160" y="2371"/>
                    </a:lnTo>
                    <a:lnTo>
                      <a:pt x="120" y="2319"/>
                    </a:lnTo>
                    <a:lnTo>
                      <a:pt x="79" y="2262"/>
                    </a:lnTo>
                    <a:lnTo>
                      <a:pt x="40" y="2201"/>
                    </a:lnTo>
                    <a:lnTo>
                      <a:pt x="0" y="2136"/>
                    </a:lnTo>
                    <a:lnTo>
                      <a:pt x="0" y="2136"/>
                    </a:lnTo>
                    <a:lnTo>
                      <a:pt x="63" y="2139"/>
                    </a:lnTo>
                    <a:lnTo>
                      <a:pt x="63" y="2139"/>
                    </a:lnTo>
                    <a:lnTo>
                      <a:pt x="86" y="2139"/>
                    </a:lnTo>
                    <a:lnTo>
                      <a:pt x="111" y="2137"/>
                    </a:lnTo>
                    <a:lnTo>
                      <a:pt x="134" y="2134"/>
                    </a:lnTo>
                    <a:lnTo>
                      <a:pt x="158" y="2130"/>
                    </a:lnTo>
                    <a:lnTo>
                      <a:pt x="206" y="2120"/>
                    </a:lnTo>
                    <a:lnTo>
                      <a:pt x="255" y="2104"/>
                    </a:lnTo>
                    <a:lnTo>
                      <a:pt x="306" y="2083"/>
                    </a:lnTo>
                    <a:lnTo>
                      <a:pt x="357" y="2058"/>
                    </a:lnTo>
                    <a:lnTo>
                      <a:pt x="408" y="2030"/>
                    </a:lnTo>
                    <a:lnTo>
                      <a:pt x="459" y="1997"/>
                    </a:lnTo>
                    <a:lnTo>
                      <a:pt x="512" y="1958"/>
                    </a:lnTo>
                    <a:lnTo>
                      <a:pt x="565" y="1916"/>
                    </a:lnTo>
                    <a:lnTo>
                      <a:pt x="620" y="1868"/>
                    </a:lnTo>
                    <a:lnTo>
                      <a:pt x="674" y="1817"/>
                    </a:lnTo>
                    <a:lnTo>
                      <a:pt x="731" y="1763"/>
                    </a:lnTo>
                    <a:lnTo>
                      <a:pt x="785" y="1701"/>
                    </a:lnTo>
                    <a:lnTo>
                      <a:pt x="843" y="1638"/>
                    </a:lnTo>
                    <a:lnTo>
                      <a:pt x="900" y="1567"/>
                    </a:lnTo>
                    <a:lnTo>
                      <a:pt x="977" y="1471"/>
                    </a:lnTo>
                    <a:lnTo>
                      <a:pt x="877" y="1362"/>
                    </a:lnTo>
                    <a:lnTo>
                      <a:pt x="877" y="1362"/>
                    </a:lnTo>
                    <a:lnTo>
                      <a:pt x="827" y="1307"/>
                    </a:lnTo>
                    <a:lnTo>
                      <a:pt x="778" y="1253"/>
                    </a:lnTo>
                    <a:lnTo>
                      <a:pt x="734" y="1198"/>
                    </a:lnTo>
                    <a:lnTo>
                      <a:pt x="694" y="1147"/>
                    </a:lnTo>
                    <a:lnTo>
                      <a:pt x="657" y="1096"/>
                    </a:lnTo>
                    <a:lnTo>
                      <a:pt x="621" y="1045"/>
                    </a:lnTo>
                    <a:lnTo>
                      <a:pt x="590" y="996"/>
                    </a:lnTo>
                    <a:lnTo>
                      <a:pt x="563" y="948"/>
                    </a:lnTo>
                    <a:lnTo>
                      <a:pt x="539" y="901"/>
                    </a:lnTo>
                    <a:lnTo>
                      <a:pt x="518" y="855"/>
                    </a:lnTo>
                    <a:lnTo>
                      <a:pt x="498" y="811"/>
                    </a:lnTo>
                    <a:lnTo>
                      <a:pt x="484" y="767"/>
                    </a:lnTo>
                    <a:lnTo>
                      <a:pt x="472" y="723"/>
                    </a:lnTo>
                    <a:lnTo>
                      <a:pt x="465" y="683"/>
                    </a:lnTo>
                    <a:lnTo>
                      <a:pt x="459" y="642"/>
                    </a:lnTo>
                    <a:lnTo>
                      <a:pt x="458" y="602"/>
                    </a:lnTo>
                    <a:lnTo>
                      <a:pt x="458" y="602"/>
                    </a:lnTo>
                    <a:lnTo>
                      <a:pt x="459" y="570"/>
                    </a:lnTo>
                    <a:lnTo>
                      <a:pt x="465" y="537"/>
                    </a:lnTo>
                    <a:lnTo>
                      <a:pt x="474" y="503"/>
                    </a:lnTo>
                    <a:lnTo>
                      <a:pt x="486" y="468"/>
                    </a:lnTo>
                    <a:lnTo>
                      <a:pt x="502" y="433"/>
                    </a:lnTo>
                    <a:lnTo>
                      <a:pt x="523" y="398"/>
                    </a:lnTo>
                    <a:lnTo>
                      <a:pt x="546" y="361"/>
                    </a:lnTo>
                    <a:lnTo>
                      <a:pt x="572" y="324"/>
                    </a:lnTo>
                    <a:lnTo>
                      <a:pt x="604" y="287"/>
                    </a:lnTo>
                    <a:lnTo>
                      <a:pt x="637" y="248"/>
                    </a:lnTo>
                    <a:lnTo>
                      <a:pt x="674" y="208"/>
                    </a:lnTo>
                    <a:lnTo>
                      <a:pt x="716" y="167"/>
                    </a:lnTo>
                    <a:lnTo>
                      <a:pt x="760" y="127"/>
                    </a:lnTo>
                    <a:lnTo>
                      <a:pt x="810" y="84"/>
                    </a:lnTo>
                    <a:lnTo>
                      <a:pt x="861" y="42"/>
                    </a:lnTo>
                    <a:lnTo>
                      <a:pt x="917" y="0"/>
                    </a:lnTo>
                    <a:lnTo>
                      <a:pt x="917" y="0"/>
                    </a:lnTo>
                    <a:lnTo>
                      <a:pt x="926" y="56"/>
                    </a:lnTo>
                    <a:lnTo>
                      <a:pt x="938" y="111"/>
                    </a:lnTo>
                    <a:lnTo>
                      <a:pt x="951" y="165"/>
                    </a:lnTo>
                    <a:lnTo>
                      <a:pt x="966" y="222"/>
                    </a:lnTo>
                    <a:lnTo>
                      <a:pt x="984" y="276"/>
                    </a:lnTo>
                    <a:lnTo>
                      <a:pt x="1003" y="331"/>
                    </a:lnTo>
                    <a:lnTo>
                      <a:pt x="1025" y="385"/>
                    </a:lnTo>
                    <a:lnTo>
                      <a:pt x="1047" y="438"/>
                    </a:lnTo>
                    <a:lnTo>
                      <a:pt x="1074" y="493"/>
                    </a:lnTo>
                    <a:lnTo>
                      <a:pt x="1102" y="547"/>
                    </a:lnTo>
                    <a:lnTo>
                      <a:pt x="1130" y="600"/>
                    </a:lnTo>
                    <a:lnTo>
                      <a:pt x="1162" y="654"/>
                    </a:lnTo>
                    <a:lnTo>
                      <a:pt x="1197" y="707"/>
                    </a:lnTo>
                    <a:lnTo>
                      <a:pt x="1232" y="760"/>
                    </a:lnTo>
                    <a:lnTo>
                      <a:pt x="1269" y="813"/>
                    </a:lnTo>
                    <a:lnTo>
                      <a:pt x="1310" y="866"/>
                    </a:lnTo>
                    <a:lnTo>
                      <a:pt x="1396" y="975"/>
                    </a:lnTo>
                    <a:lnTo>
                      <a:pt x="1465" y="887"/>
                    </a:lnTo>
                    <a:lnTo>
                      <a:pt x="1465" y="887"/>
                    </a:lnTo>
                    <a:lnTo>
                      <a:pt x="1524" y="813"/>
                    </a:lnTo>
                    <a:lnTo>
                      <a:pt x="1583" y="742"/>
                    </a:lnTo>
                    <a:lnTo>
                      <a:pt x="1641" y="679"/>
                    </a:lnTo>
                    <a:lnTo>
                      <a:pt x="1699" y="619"/>
                    </a:lnTo>
                    <a:lnTo>
                      <a:pt x="1755" y="563"/>
                    </a:lnTo>
                    <a:lnTo>
                      <a:pt x="1811" y="514"/>
                    </a:lnTo>
                    <a:lnTo>
                      <a:pt x="1866" y="468"/>
                    </a:lnTo>
                    <a:lnTo>
                      <a:pt x="1921" y="427"/>
                    </a:lnTo>
                    <a:lnTo>
                      <a:pt x="1975" y="392"/>
                    </a:lnTo>
                    <a:lnTo>
                      <a:pt x="2028" y="361"/>
                    </a:lnTo>
                    <a:lnTo>
                      <a:pt x="2081" y="334"/>
                    </a:lnTo>
                    <a:lnTo>
                      <a:pt x="2132" y="313"/>
                    </a:lnTo>
                    <a:lnTo>
                      <a:pt x="2158" y="304"/>
                    </a:lnTo>
                    <a:lnTo>
                      <a:pt x="2183" y="296"/>
                    </a:lnTo>
                    <a:lnTo>
                      <a:pt x="2209" y="289"/>
                    </a:lnTo>
                    <a:lnTo>
                      <a:pt x="2234" y="283"/>
                    </a:lnTo>
                    <a:lnTo>
                      <a:pt x="2259" y="280"/>
                    </a:lnTo>
                    <a:lnTo>
                      <a:pt x="2283" y="276"/>
                    </a:lnTo>
                    <a:lnTo>
                      <a:pt x="2308" y="274"/>
                    </a:lnTo>
                    <a:lnTo>
                      <a:pt x="2333" y="274"/>
                    </a:lnTo>
                    <a:lnTo>
                      <a:pt x="2333" y="274"/>
                    </a:lnTo>
                    <a:lnTo>
                      <a:pt x="2369" y="276"/>
                    </a:lnTo>
                    <a:lnTo>
                      <a:pt x="2406" y="281"/>
                    </a:lnTo>
                    <a:lnTo>
                      <a:pt x="2442" y="290"/>
                    </a:lnTo>
                    <a:lnTo>
                      <a:pt x="2475" y="303"/>
                    </a:lnTo>
                    <a:lnTo>
                      <a:pt x="2509" y="320"/>
                    </a:lnTo>
                    <a:lnTo>
                      <a:pt x="2540" y="340"/>
                    </a:lnTo>
                    <a:lnTo>
                      <a:pt x="2570" y="362"/>
                    </a:lnTo>
                    <a:lnTo>
                      <a:pt x="2600" y="391"/>
                    </a:lnTo>
                    <a:lnTo>
                      <a:pt x="2628" y="420"/>
                    </a:lnTo>
                    <a:lnTo>
                      <a:pt x="2655" y="456"/>
                    </a:lnTo>
                    <a:lnTo>
                      <a:pt x="2681" y="493"/>
                    </a:lnTo>
                    <a:lnTo>
                      <a:pt x="2706" y="535"/>
                    </a:lnTo>
                    <a:lnTo>
                      <a:pt x="2730" y="581"/>
                    </a:lnTo>
                    <a:lnTo>
                      <a:pt x="2751" y="630"/>
                    </a:lnTo>
                    <a:lnTo>
                      <a:pt x="2774" y="681"/>
                    </a:lnTo>
                    <a:lnTo>
                      <a:pt x="2794" y="737"/>
                    </a:lnTo>
                    <a:lnTo>
                      <a:pt x="2794" y="737"/>
                    </a:lnTo>
                    <a:lnTo>
                      <a:pt x="2755" y="734"/>
                    </a:lnTo>
                    <a:lnTo>
                      <a:pt x="2729" y="732"/>
                    </a:lnTo>
                    <a:lnTo>
                      <a:pt x="2729" y="732"/>
                    </a:lnTo>
                    <a:lnTo>
                      <a:pt x="2711" y="732"/>
                    </a:lnTo>
                    <a:lnTo>
                      <a:pt x="2692" y="735"/>
                    </a:lnTo>
                    <a:lnTo>
                      <a:pt x="2672" y="739"/>
                    </a:lnTo>
                    <a:lnTo>
                      <a:pt x="2653" y="744"/>
                    </a:lnTo>
                    <a:lnTo>
                      <a:pt x="2632" y="749"/>
                    </a:lnTo>
                    <a:lnTo>
                      <a:pt x="2609" y="758"/>
                    </a:lnTo>
                    <a:lnTo>
                      <a:pt x="2563" y="778"/>
                    </a:lnTo>
                    <a:lnTo>
                      <a:pt x="2512" y="804"/>
                    </a:lnTo>
                    <a:lnTo>
                      <a:pt x="2459" y="836"/>
                    </a:lnTo>
                    <a:lnTo>
                      <a:pt x="2401" y="873"/>
                    </a:lnTo>
                    <a:lnTo>
                      <a:pt x="2341" y="917"/>
                    </a:lnTo>
                    <a:lnTo>
                      <a:pt x="2341" y="917"/>
                    </a:lnTo>
                    <a:lnTo>
                      <a:pt x="2280" y="964"/>
                    </a:lnTo>
                    <a:lnTo>
                      <a:pt x="2222" y="1012"/>
                    </a:lnTo>
                    <a:lnTo>
                      <a:pt x="2165" y="1063"/>
                    </a:lnTo>
                    <a:lnTo>
                      <a:pt x="2111" y="1114"/>
                    </a:lnTo>
                    <a:lnTo>
                      <a:pt x="2060" y="1166"/>
                    </a:lnTo>
                    <a:lnTo>
                      <a:pt x="2010" y="1221"/>
                    </a:lnTo>
                    <a:lnTo>
                      <a:pt x="1965" y="1275"/>
                    </a:lnTo>
                    <a:lnTo>
                      <a:pt x="1921" y="1333"/>
                    </a:lnTo>
                    <a:lnTo>
                      <a:pt x="1834" y="1450"/>
                    </a:lnTo>
                    <a:lnTo>
                      <a:pt x="1917" y="1531"/>
                    </a:lnTo>
                    <a:lnTo>
                      <a:pt x="1917" y="1531"/>
                    </a:lnTo>
                    <a:lnTo>
                      <a:pt x="1975" y="1585"/>
                    </a:lnTo>
                    <a:lnTo>
                      <a:pt x="2033" y="1636"/>
                    </a:lnTo>
                    <a:lnTo>
                      <a:pt x="2091" y="1682"/>
                    </a:lnTo>
                    <a:lnTo>
                      <a:pt x="2149" y="1726"/>
                    </a:lnTo>
                    <a:lnTo>
                      <a:pt x="2209" y="1766"/>
                    </a:lnTo>
                    <a:lnTo>
                      <a:pt x="2269" y="1803"/>
                    </a:lnTo>
                    <a:lnTo>
                      <a:pt x="2329" y="1837"/>
                    </a:lnTo>
                    <a:lnTo>
                      <a:pt x="2389" y="1867"/>
                    </a:lnTo>
                    <a:lnTo>
                      <a:pt x="2449" y="1891"/>
                    </a:lnTo>
                    <a:lnTo>
                      <a:pt x="2510" y="1914"/>
                    </a:lnTo>
                    <a:lnTo>
                      <a:pt x="2570" y="1933"/>
                    </a:lnTo>
                    <a:lnTo>
                      <a:pt x="2632" y="1949"/>
                    </a:lnTo>
                    <a:lnTo>
                      <a:pt x="2693" y="1962"/>
                    </a:lnTo>
                    <a:lnTo>
                      <a:pt x="2755" y="1970"/>
                    </a:lnTo>
                    <a:lnTo>
                      <a:pt x="2817" y="1976"/>
                    </a:lnTo>
                    <a:lnTo>
                      <a:pt x="2880" y="1977"/>
                    </a:lnTo>
                    <a:lnTo>
                      <a:pt x="2880" y="1977"/>
                    </a:lnTo>
                    <a:lnTo>
                      <a:pt x="2847" y="2042"/>
                    </a:lnTo>
                    <a:lnTo>
                      <a:pt x="2813" y="2104"/>
                    </a:lnTo>
                    <a:lnTo>
                      <a:pt x="2778" y="2162"/>
                    </a:lnTo>
                    <a:lnTo>
                      <a:pt x="2744" y="2215"/>
                    </a:lnTo>
                    <a:lnTo>
                      <a:pt x="2709" y="2262"/>
                    </a:lnTo>
                    <a:lnTo>
                      <a:pt x="2674" y="2308"/>
                    </a:lnTo>
                    <a:lnTo>
                      <a:pt x="2641" y="2349"/>
                    </a:lnTo>
                    <a:lnTo>
                      <a:pt x="2605" y="2384"/>
                    </a:lnTo>
                    <a:lnTo>
                      <a:pt x="2570" y="2415"/>
                    </a:lnTo>
                    <a:lnTo>
                      <a:pt x="2535" y="2444"/>
                    </a:lnTo>
                    <a:lnTo>
                      <a:pt x="2498" y="2466"/>
                    </a:lnTo>
                    <a:lnTo>
                      <a:pt x="2463" y="2486"/>
                    </a:lnTo>
                    <a:lnTo>
                      <a:pt x="2428" y="2500"/>
                    </a:lnTo>
                    <a:lnTo>
                      <a:pt x="2391" y="2510"/>
                    </a:lnTo>
                    <a:lnTo>
                      <a:pt x="2355" y="2517"/>
                    </a:lnTo>
                    <a:lnTo>
                      <a:pt x="2336" y="2519"/>
                    </a:lnTo>
                    <a:lnTo>
                      <a:pt x="2318" y="2519"/>
                    </a:lnTo>
                    <a:lnTo>
                      <a:pt x="2318" y="2519"/>
                    </a:lnTo>
                    <a:lnTo>
                      <a:pt x="2285" y="2517"/>
                    </a:lnTo>
                    <a:lnTo>
                      <a:pt x="2248" y="2512"/>
                    </a:lnTo>
                    <a:lnTo>
                      <a:pt x="2211" y="2503"/>
                    </a:lnTo>
                    <a:lnTo>
                      <a:pt x="2172" y="2491"/>
                    </a:lnTo>
                    <a:lnTo>
                      <a:pt x="2130" y="2473"/>
                    </a:lnTo>
                    <a:lnTo>
                      <a:pt x="2088" y="2454"/>
                    </a:lnTo>
                    <a:lnTo>
                      <a:pt x="2042" y="2431"/>
                    </a:lnTo>
                    <a:lnTo>
                      <a:pt x="1996" y="2403"/>
                    </a:lnTo>
                    <a:lnTo>
                      <a:pt x="1947" y="2373"/>
                    </a:lnTo>
                    <a:lnTo>
                      <a:pt x="1898" y="2338"/>
                    </a:lnTo>
                    <a:lnTo>
                      <a:pt x="1845" y="2301"/>
                    </a:lnTo>
                    <a:lnTo>
                      <a:pt x="1790" y="2259"/>
                    </a:lnTo>
                    <a:lnTo>
                      <a:pt x="1734" y="2215"/>
                    </a:lnTo>
                    <a:lnTo>
                      <a:pt x="1678" y="2166"/>
                    </a:lnTo>
                    <a:lnTo>
                      <a:pt x="1618" y="2113"/>
                    </a:lnTo>
                    <a:lnTo>
                      <a:pt x="1556" y="2057"/>
                    </a:lnTo>
                    <a:lnTo>
                      <a:pt x="1424" y="193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800" dirty="0">
                  <a:latin typeface="+mn-lt"/>
                </a:endParaRPr>
              </a:p>
            </p:txBody>
          </p:sp>
          <p:sp>
            <p:nvSpPr>
              <p:cNvPr id="16" name="TextBox 15"/>
              <p:cNvSpPr txBox="1">
                <a:spLocks/>
              </p:cNvSpPr>
              <p:nvPr/>
            </p:nvSpPr>
            <p:spPr>
              <a:xfrm>
                <a:off x="1092996" y="2295241"/>
                <a:ext cx="2253460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r>
                  <a:rPr lang="en-US" sz="800" b="1" dirty="0" smtClean="0">
                    <a:solidFill>
                      <a:schemeClr val="tx2"/>
                    </a:solidFill>
                  </a:rPr>
                  <a:t>Virtualization/ digital twin </a:t>
                </a:r>
                <a:r>
                  <a:rPr lang="en-US" sz="800" dirty="0" smtClean="0"/>
                  <a:t>for development/ simulation using ABB SW suite (incl. standard library of components)</a:t>
                </a:r>
                <a:endParaRPr lang="en-GB" sz="800" dirty="0"/>
              </a:p>
            </p:txBody>
          </p:sp>
          <p:sp>
            <p:nvSpPr>
              <p:cNvPr id="278" name="TextBox 277"/>
              <p:cNvSpPr txBox="1">
                <a:spLocks/>
              </p:cNvSpPr>
              <p:nvPr/>
            </p:nvSpPr>
            <p:spPr>
              <a:xfrm>
                <a:off x="6483234" y="2295241"/>
                <a:ext cx="1307223" cy="49244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lvl="0" indent="0" defTabSz="1193681" fontAlgn="base"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defRPr lang="x-none" sz="1600" baseline="0"/>
                </a:lvl1pPr>
                <a:lvl2pPr marL="228600" lvl="1" indent="-22860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/>
                </a:lvl2pPr>
                <a:lvl3pPr marL="400050" lvl="2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3pPr>
                <a:lvl4pPr marL="571500" lvl="3" indent="-171450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4pPr>
                <a:lvl5pPr marL="749300" lvl="4" indent="-168275" defTabSz="1193681" fontAlgn="base">
                  <a:spcBef>
                    <a:spcPts val="800"/>
                  </a:spcBef>
                  <a:spcAft>
                    <a:spcPct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/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/>
                </a:lvl9pPr>
              </a:lstStyle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Faster time to market, better tailoring</a:t>
                </a:r>
              </a:p>
              <a:p>
                <a:pPr marL="171450" lvl="1" indent="-171450">
                  <a:spcBef>
                    <a:spcPts val="0"/>
                  </a:spcBef>
                </a:pPr>
                <a:r>
                  <a:rPr lang="en-US" sz="800" dirty="0" smtClean="0">
                    <a:latin typeface="+mn-lt"/>
                  </a:rPr>
                  <a:t>Service revenue/pull through</a:t>
                </a:r>
                <a:endParaRPr lang="en-US" sz="800" dirty="0">
                  <a:latin typeface="+mn-lt"/>
                </a:endParaRPr>
              </a:p>
            </p:txBody>
          </p:sp>
        </p:grpSp>
      </p:grpSp>
      <p:sp>
        <p:nvSpPr>
          <p:cNvPr id="220" name="TextBox 219"/>
          <p:cNvSpPr txBox="1">
            <a:spLocks/>
          </p:cNvSpPr>
          <p:nvPr/>
        </p:nvSpPr>
        <p:spPr>
          <a:xfrm>
            <a:off x="273716" y="3435662"/>
            <a:ext cx="731520" cy="10229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 smtClean="0">
                <a:solidFill>
                  <a:schemeClr val="bg1"/>
                </a:solidFill>
              </a:rPr>
              <a:t>Enable additional services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92996" y="1710345"/>
            <a:ext cx="10661729" cy="510498"/>
            <a:chOff x="1092996" y="1710345"/>
            <a:chExt cx="10661729" cy="510498"/>
          </a:xfrm>
        </p:grpSpPr>
        <p:sp>
          <p:nvSpPr>
            <p:cNvPr id="252" name="TextBox 251"/>
            <p:cNvSpPr txBox="1">
              <a:spLocks/>
            </p:cNvSpPr>
            <p:nvPr/>
          </p:nvSpPr>
          <p:spPr>
            <a:xfrm>
              <a:off x="4289867" y="1710345"/>
              <a:ext cx="677858" cy="12311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lvl="1" indent="0" algn="ctr">
                <a:buNone/>
              </a:pPr>
              <a:r>
                <a:rPr lang="en-US" sz="800" dirty="0" smtClean="0"/>
                <a:t>N/A</a:t>
              </a:r>
              <a:endParaRPr lang="en-US" sz="800" dirty="0"/>
            </a:p>
          </p:txBody>
        </p:sp>
        <p:sp>
          <p:nvSpPr>
            <p:cNvPr id="253" name="TextBox 252"/>
            <p:cNvSpPr txBox="1">
              <a:spLocks/>
            </p:cNvSpPr>
            <p:nvPr/>
          </p:nvSpPr>
          <p:spPr>
            <a:xfrm>
              <a:off x="5071868" y="1710345"/>
              <a:ext cx="1307223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Condition monitoring</a:t>
              </a:r>
            </a:p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ABB analytics based on domain expertise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54" name="TextBox 253"/>
            <p:cNvSpPr txBox="1">
              <a:spLocks/>
            </p:cNvSpPr>
            <p:nvPr/>
          </p:nvSpPr>
          <p:spPr>
            <a:xfrm>
              <a:off x="6483234" y="1710345"/>
              <a:ext cx="1307223" cy="12311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Increased HW sales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55" name="TextBox 254"/>
            <p:cNvSpPr txBox="1">
              <a:spLocks/>
            </p:cNvSpPr>
            <p:nvPr/>
          </p:nvSpPr>
          <p:spPr>
            <a:xfrm>
              <a:off x="7894600" y="1710345"/>
              <a:ext cx="2087491" cy="12311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Lock-in effect (larger HW sales)</a:t>
              </a:r>
              <a:endParaRPr lang="en-US" sz="800" dirty="0">
                <a:latin typeface="+mn-lt"/>
              </a:endParaRPr>
            </a:p>
          </p:txBody>
        </p:sp>
        <p:grpSp>
          <p:nvGrpSpPr>
            <p:cNvPr id="257" name="Moon"/>
            <p:cNvGrpSpPr>
              <a:grpSpLocks/>
            </p:cNvGrpSpPr>
            <p:nvPr>
              <p:custDataLst>
                <p:tags r:id="rId15"/>
              </p:custDataLst>
            </p:nvPr>
          </p:nvGrpSpPr>
          <p:grpSpPr>
            <a:xfrm>
              <a:off x="10174413" y="1710345"/>
              <a:ext cx="166255" cy="166255"/>
              <a:chOff x="762000" y="1270000"/>
              <a:chExt cx="254000" cy="254000"/>
            </a:xfrm>
          </p:grpSpPr>
          <p:sp>
            <p:nvSpPr>
              <p:cNvPr id="258" name="Oval 257"/>
              <p:cNvSpPr/>
              <p:nvPr>
                <p:custDataLst>
                  <p:tags r:id="rId24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60" name="Arc 259"/>
              <p:cNvSpPr/>
              <p:nvPr>
                <p:custDataLst>
                  <p:tags r:id="rId25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61" name="Moon"/>
            <p:cNvGrpSpPr>
              <a:grpSpLocks/>
            </p:cNvGrpSpPr>
            <p:nvPr>
              <p:custDataLst>
                <p:tags r:id="rId16"/>
              </p:custDataLst>
            </p:nvPr>
          </p:nvGrpSpPr>
          <p:grpSpPr>
            <a:xfrm>
              <a:off x="10621168" y="1710345"/>
              <a:ext cx="166255" cy="166255"/>
              <a:chOff x="762000" y="1270000"/>
              <a:chExt cx="254001" cy="254000"/>
            </a:xfrm>
          </p:grpSpPr>
          <p:sp>
            <p:nvSpPr>
              <p:cNvPr id="262" name="Oval 261"/>
              <p:cNvSpPr/>
              <p:nvPr>
                <p:custDataLst>
                  <p:tags r:id="rId22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63" name="Arc 262"/>
              <p:cNvSpPr/>
              <p:nvPr>
                <p:custDataLst>
                  <p:tags r:id="rId23"/>
                </p:custDataLst>
              </p:nvPr>
            </p:nvSpPr>
            <p:spPr bwMode="gray">
              <a:xfrm>
                <a:off x="762001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64" name="Moon"/>
            <p:cNvGrpSpPr>
              <a:grpSpLocks/>
            </p:cNvGrpSpPr>
            <p:nvPr>
              <p:custDataLst>
                <p:tags r:id="rId17"/>
              </p:custDataLst>
            </p:nvPr>
          </p:nvGrpSpPr>
          <p:grpSpPr>
            <a:xfrm>
              <a:off x="11067923" y="1710345"/>
              <a:ext cx="166255" cy="166255"/>
              <a:chOff x="762000" y="1270000"/>
              <a:chExt cx="254000" cy="254000"/>
            </a:xfrm>
          </p:grpSpPr>
          <p:sp>
            <p:nvSpPr>
              <p:cNvPr id="266" name="Oval 265"/>
              <p:cNvSpPr/>
              <p:nvPr>
                <p:custDataLst>
                  <p:tags r:id="rId20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68" name="Arc 267" hidden="1"/>
              <p:cNvSpPr/>
              <p:nvPr>
                <p:custDataLst>
                  <p:tags r:id="rId21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70" name="Moon"/>
            <p:cNvGrpSpPr>
              <a:grpSpLocks/>
            </p:cNvGrpSpPr>
            <p:nvPr>
              <p:custDataLst>
                <p:tags r:id="rId18"/>
              </p:custDataLst>
            </p:nvPr>
          </p:nvGrpSpPr>
          <p:grpSpPr>
            <a:xfrm>
              <a:off x="11588470" y="1710345"/>
              <a:ext cx="166255" cy="166255"/>
              <a:chOff x="762000" y="1270000"/>
              <a:chExt cx="254000" cy="254000"/>
            </a:xfrm>
          </p:grpSpPr>
          <p:sp>
            <p:nvSpPr>
              <p:cNvPr id="271" name="Oval 270"/>
              <p:cNvSpPr/>
              <p:nvPr/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74" name="Arc 273"/>
              <p:cNvSpPr/>
              <p:nvPr/>
            </p:nvSpPr>
            <p:spPr bwMode="gray">
              <a:xfrm>
                <a:off x="762000" y="1270000"/>
                <a:ext cx="254000" cy="25400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293" name="Freeform 99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736985" y="1710345"/>
              <a:ext cx="162352" cy="147814"/>
            </a:xfrm>
            <a:custGeom>
              <a:avLst/>
              <a:gdLst>
                <a:gd name="T0" fmla="*/ 3040 w 3040"/>
                <a:gd name="T1" fmla="*/ 109 h 2884"/>
                <a:gd name="T2" fmla="*/ 2860 w 3040"/>
                <a:gd name="T3" fmla="*/ 256 h 2884"/>
                <a:gd name="T4" fmla="*/ 2673 w 3040"/>
                <a:gd name="T5" fmla="*/ 428 h 2884"/>
                <a:gd name="T6" fmla="*/ 2479 w 3040"/>
                <a:gd name="T7" fmla="*/ 627 h 2884"/>
                <a:gd name="T8" fmla="*/ 2277 w 3040"/>
                <a:gd name="T9" fmla="*/ 853 h 2884"/>
                <a:gd name="T10" fmla="*/ 2067 w 3040"/>
                <a:gd name="T11" fmla="*/ 1106 h 2884"/>
                <a:gd name="T12" fmla="*/ 1926 w 3040"/>
                <a:gd name="T13" fmla="*/ 1287 h 2884"/>
                <a:gd name="T14" fmla="*/ 1727 w 3040"/>
                <a:gd name="T15" fmla="*/ 1556 h 2884"/>
                <a:gd name="T16" fmla="*/ 1546 w 3040"/>
                <a:gd name="T17" fmla="*/ 1819 h 2884"/>
                <a:gd name="T18" fmla="*/ 1385 w 3040"/>
                <a:gd name="T19" fmla="*/ 2076 h 2884"/>
                <a:gd name="T20" fmla="*/ 1243 w 3040"/>
                <a:gd name="T21" fmla="*/ 2324 h 2884"/>
                <a:gd name="T22" fmla="*/ 1120 w 3040"/>
                <a:gd name="T23" fmla="*/ 2567 h 2884"/>
                <a:gd name="T24" fmla="*/ 865 w 3040"/>
                <a:gd name="T25" fmla="*/ 2741 h 2884"/>
                <a:gd name="T26" fmla="*/ 704 w 3040"/>
                <a:gd name="T27" fmla="*/ 2867 h 2884"/>
                <a:gd name="T28" fmla="*/ 675 w 3040"/>
                <a:gd name="T29" fmla="*/ 2856 h 2884"/>
                <a:gd name="T30" fmla="*/ 603 w 3040"/>
                <a:gd name="T31" fmla="*/ 2655 h 2884"/>
                <a:gd name="T32" fmla="*/ 498 w 3040"/>
                <a:gd name="T33" fmla="*/ 2404 h 2884"/>
                <a:gd name="T34" fmla="*/ 401 w 3040"/>
                <a:gd name="T35" fmla="*/ 2197 h 2884"/>
                <a:gd name="T36" fmla="*/ 311 w 3040"/>
                <a:gd name="T37" fmla="*/ 2034 h 2884"/>
                <a:gd name="T38" fmla="*/ 253 w 3040"/>
                <a:gd name="T39" fmla="*/ 1950 h 2884"/>
                <a:gd name="T40" fmla="*/ 164 w 3040"/>
                <a:gd name="T41" fmla="*/ 1855 h 2884"/>
                <a:gd name="T42" fmla="*/ 69 w 3040"/>
                <a:gd name="T43" fmla="*/ 1786 h 2884"/>
                <a:gd name="T44" fmla="*/ 0 w 3040"/>
                <a:gd name="T45" fmla="*/ 1757 h 2884"/>
                <a:gd name="T46" fmla="*/ 87 w 3040"/>
                <a:gd name="T47" fmla="*/ 1672 h 2884"/>
                <a:gd name="T48" fmla="*/ 172 w 3040"/>
                <a:gd name="T49" fmla="*/ 1605 h 2884"/>
                <a:gd name="T50" fmla="*/ 254 w 3040"/>
                <a:gd name="T51" fmla="*/ 1555 h 2884"/>
                <a:gd name="T52" fmla="*/ 332 w 3040"/>
                <a:gd name="T53" fmla="*/ 1523 h 2884"/>
                <a:gd name="T54" fmla="*/ 409 w 3040"/>
                <a:gd name="T55" fmla="*/ 1508 h 2884"/>
                <a:gd name="T56" fmla="*/ 444 w 3040"/>
                <a:gd name="T57" fmla="*/ 1507 h 2884"/>
                <a:gd name="T58" fmla="*/ 476 w 3040"/>
                <a:gd name="T59" fmla="*/ 1513 h 2884"/>
                <a:gd name="T60" fmla="*/ 543 w 3040"/>
                <a:gd name="T61" fmla="*/ 1551 h 2884"/>
                <a:gd name="T62" fmla="*/ 612 w 3040"/>
                <a:gd name="T63" fmla="*/ 1621 h 2884"/>
                <a:gd name="T64" fmla="*/ 683 w 3040"/>
                <a:gd name="T65" fmla="*/ 1723 h 2884"/>
                <a:gd name="T66" fmla="*/ 757 w 3040"/>
                <a:gd name="T67" fmla="*/ 1858 h 2884"/>
                <a:gd name="T68" fmla="*/ 877 w 3040"/>
                <a:gd name="T69" fmla="*/ 2117 h 2884"/>
                <a:gd name="T70" fmla="*/ 973 w 3040"/>
                <a:gd name="T71" fmla="*/ 1963 h 2884"/>
                <a:gd name="T72" fmla="*/ 1129 w 3040"/>
                <a:gd name="T73" fmla="*/ 1731 h 2884"/>
                <a:gd name="T74" fmla="*/ 1299 w 3040"/>
                <a:gd name="T75" fmla="*/ 1503 h 2884"/>
                <a:gd name="T76" fmla="*/ 1485 w 3040"/>
                <a:gd name="T77" fmla="*/ 1277 h 2884"/>
                <a:gd name="T78" fmla="*/ 1685 w 3040"/>
                <a:gd name="T79" fmla="*/ 1052 h 2884"/>
                <a:gd name="T80" fmla="*/ 1828 w 3040"/>
                <a:gd name="T81" fmla="*/ 904 h 2884"/>
                <a:gd name="T82" fmla="*/ 2045 w 3040"/>
                <a:gd name="T83" fmla="*/ 693 h 2884"/>
                <a:gd name="T84" fmla="*/ 2260 w 3040"/>
                <a:gd name="T85" fmla="*/ 502 h 2884"/>
                <a:gd name="T86" fmla="*/ 2474 w 3040"/>
                <a:gd name="T87" fmla="*/ 328 h 2884"/>
                <a:gd name="T88" fmla="*/ 2685 w 3040"/>
                <a:gd name="T89" fmla="*/ 175 h 2884"/>
                <a:gd name="T90" fmla="*/ 2893 w 3040"/>
                <a:gd name="T91" fmla="*/ 4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0" h="2884">
                  <a:moveTo>
                    <a:pt x="2963" y="0"/>
                  </a:moveTo>
                  <a:lnTo>
                    <a:pt x="3040" y="109"/>
                  </a:lnTo>
                  <a:lnTo>
                    <a:pt x="3040" y="109"/>
                  </a:lnTo>
                  <a:lnTo>
                    <a:pt x="2981" y="155"/>
                  </a:lnTo>
                  <a:lnTo>
                    <a:pt x="2922" y="203"/>
                  </a:lnTo>
                  <a:lnTo>
                    <a:pt x="2860" y="256"/>
                  </a:lnTo>
                  <a:lnTo>
                    <a:pt x="2799" y="309"/>
                  </a:lnTo>
                  <a:lnTo>
                    <a:pt x="2736" y="367"/>
                  </a:lnTo>
                  <a:lnTo>
                    <a:pt x="2673" y="428"/>
                  </a:lnTo>
                  <a:lnTo>
                    <a:pt x="2610" y="491"/>
                  </a:lnTo>
                  <a:lnTo>
                    <a:pt x="2545" y="557"/>
                  </a:lnTo>
                  <a:lnTo>
                    <a:pt x="2479" y="627"/>
                  </a:lnTo>
                  <a:lnTo>
                    <a:pt x="2413" y="699"/>
                  </a:lnTo>
                  <a:lnTo>
                    <a:pt x="2346" y="775"/>
                  </a:lnTo>
                  <a:lnTo>
                    <a:pt x="2277" y="853"/>
                  </a:lnTo>
                  <a:lnTo>
                    <a:pt x="2209" y="934"/>
                  </a:lnTo>
                  <a:lnTo>
                    <a:pt x="2139" y="1018"/>
                  </a:lnTo>
                  <a:lnTo>
                    <a:pt x="2067" y="1106"/>
                  </a:lnTo>
                  <a:lnTo>
                    <a:pt x="1996" y="1196"/>
                  </a:lnTo>
                  <a:lnTo>
                    <a:pt x="1996" y="1196"/>
                  </a:lnTo>
                  <a:lnTo>
                    <a:pt x="1926" y="1287"/>
                  </a:lnTo>
                  <a:lnTo>
                    <a:pt x="1858" y="1377"/>
                  </a:lnTo>
                  <a:lnTo>
                    <a:pt x="1790" y="1468"/>
                  </a:lnTo>
                  <a:lnTo>
                    <a:pt x="1727" y="1556"/>
                  </a:lnTo>
                  <a:lnTo>
                    <a:pt x="1664" y="1645"/>
                  </a:lnTo>
                  <a:lnTo>
                    <a:pt x="1605" y="1733"/>
                  </a:lnTo>
                  <a:lnTo>
                    <a:pt x="1546" y="1819"/>
                  </a:lnTo>
                  <a:lnTo>
                    <a:pt x="1490" y="1905"/>
                  </a:lnTo>
                  <a:lnTo>
                    <a:pt x="1437" y="1991"/>
                  </a:lnTo>
                  <a:lnTo>
                    <a:pt x="1385" y="2076"/>
                  </a:lnTo>
                  <a:lnTo>
                    <a:pt x="1336" y="2159"/>
                  </a:lnTo>
                  <a:lnTo>
                    <a:pt x="1289" y="2242"/>
                  </a:lnTo>
                  <a:lnTo>
                    <a:pt x="1243" y="2324"/>
                  </a:lnTo>
                  <a:lnTo>
                    <a:pt x="1200" y="2405"/>
                  </a:lnTo>
                  <a:lnTo>
                    <a:pt x="1160" y="2486"/>
                  </a:lnTo>
                  <a:lnTo>
                    <a:pt x="1120" y="2567"/>
                  </a:lnTo>
                  <a:lnTo>
                    <a:pt x="958" y="2676"/>
                  </a:lnTo>
                  <a:lnTo>
                    <a:pt x="958" y="2676"/>
                  </a:lnTo>
                  <a:lnTo>
                    <a:pt x="865" y="2741"/>
                  </a:lnTo>
                  <a:lnTo>
                    <a:pt x="788" y="2798"/>
                  </a:lnTo>
                  <a:lnTo>
                    <a:pt x="728" y="2845"/>
                  </a:lnTo>
                  <a:lnTo>
                    <a:pt x="704" y="2867"/>
                  </a:lnTo>
                  <a:lnTo>
                    <a:pt x="683" y="2884"/>
                  </a:lnTo>
                  <a:lnTo>
                    <a:pt x="683" y="2884"/>
                  </a:lnTo>
                  <a:lnTo>
                    <a:pt x="675" y="2856"/>
                  </a:lnTo>
                  <a:lnTo>
                    <a:pt x="666" y="2825"/>
                  </a:lnTo>
                  <a:lnTo>
                    <a:pt x="639" y="2748"/>
                  </a:lnTo>
                  <a:lnTo>
                    <a:pt x="603" y="2655"/>
                  </a:lnTo>
                  <a:lnTo>
                    <a:pt x="560" y="2546"/>
                  </a:lnTo>
                  <a:lnTo>
                    <a:pt x="498" y="2404"/>
                  </a:lnTo>
                  <a:lnTo>
                    <a:pt x="498" y="2404"/>
                  </a:lnTo>
                  <a:lnTo>
                    <a:pt x="465" y="2330"/>
                  </a:lnTo>
                  <a:lnTo>
                    <a:pt x="433" y="2261"/>
                  </a:lnTo>
                  <a:lnTo>
                    <a:pt x="401" y="2197"/>
                  </a:lnTo>
                  <a:lnTo>
                    <a:pt x="371" y="2137"/>
                  </a:lnTo>
                  <a:lnTo>
                    <a:pt x="340" y="2084"/>
                  </a:lnTo>
                  <a:lnTo>
                    <a:pt x="311" y="2034"/>
                  </a:lnTo>
                  <a:lnTo>
                    <a:pt x="281" y="1991"/>
                  </a:lnTo>
                  <a:lnTo>
                    <a:pt x="253" y="1950"/>
                  </a:lnTo>
                  <a:lnTo>
                    <a:pt x="253" y="1950"/>
                  </a:lnTo>
                  <a:lnTo>
                    <a:pt x="225" y="1915"/>
                  </a:lnTo>
                  <a:lnTo>
                    <a:pt x="195" y="1885"/>
                  </a:lnTo>
                  <a:lnTo>
                    <a:pt x="164" y="1855"/>
                  </a:lnTo>
                  <a:lnTo>
                    <a:pt x="133" y="1829"/>
                  </a:lnTo>
                  <a:lnTo>
                    <a:pt x="101" y="1807"/>
                  </a:lnTo>
                  <a:lnTo>
                    <a:pt x="69" y="1786"/>
                  </a:lnTo>
                  <a:lnTo>
                    <a:pt x="35" y="1770"/>
                  </a:lnTo>
                  <a:lnTo>
                    <a:pt x="0" y="1757"/>
                  </a:lnTo>
                  <a:lnTo>
                    <a:pt x="0" y="1757"/>
                  </a:lnTo>
                  <a:lnTo>
                    <a:pt x="30" y="1726"/>
                  </a:lnTo>
                  <a:lnTo>
                    <a:pt x="59" y="1698"/>
                  </a:lnTo>
                  <a:lnTo>
                    <a:pt x="87" y="1672"/>
                  </a:lnTo>
                  <a:lnTo>
                    <a:pt x="116" y="1646"/>
                  </a:lnTo>
                  <a:lnTo>
                    <a:pt x="144" y="1625"/>
                  </a:lnTo>
                  <a:lnTo>
                    <a:pt x="172" y="1605"/>
                  </a:lnTo>
                  <a:lnTo>
                    <a:pt x="199" y="1586"/>
                  </a:lnTo>
                  <a:lnTo>
                    <a:pt x="227" y="1568"/>
                  </a:lnTo>
                  <a:lnTo>
                    <a:pt x="254" y="1555"/>
                  </a:lnTo>
                  <a:lnTo>
                    <a:pt x="281" y="1542"/>
                  </a:lnTo>
                  <a:lnTo>
                    <a:pt x="307" y="1531"/>
                  </a:lnTo>
                  <a:lnTo>
                    <a:pt x="332" y="1523"/>
                  </a:lnTo>
                  <a:lnTo>
                    <a:pt x="359" y="1516"/>
                  </a:lnTo>
                  <a:lnTo>
                    <a:pt x="385" y="1511"/>
                  </a:lnTo>
                  <a:lnTo>
                    <a:pt x="409" y="1508"/>
                  </a:lnTo>
                  <a:lnTo>
                    <a:pt x="434" y="1507"/>
                  </a:lnTo>
                  <a:lnTo>
                    <a:pt x="434" y="1507"/>
                  </a:lnTo>
                  <a:lnTo>
                    <a:pt x="444" y="1507"/>
                  </a:lnTo>
                  <a:lnTo>
                    <a:pt x="455" y="1508"/>
                  </a:lnTo>
                  <a:lnTo>
                    <a:pt x="465" y="1511"/>
                  </a:lnTo>
                  <a:lnTo>
                    <a:pt x="476" y="1513"/>
                  </a:lnTo>
                  <a:lnTo>
                    <a:pt x="499" y="1523"/>
                  </a:lnTo>
                  <a:lnTo>
                    <a:pt x="521" y="1535"/>
                  </a:lnTo>
                  <a:lnTo>
                    <a:pt x="543" y="1551"/>
                  </a:lnTo>
                  <a:lnTo>
                    <a:pt x="566" y="1571"/>
                  </a:lnTo>
                  <a:lnTo>
                    <a:pt x="589" y="1594"/>
                  </a:lnTo>
                  <a:lnTo>
                    <a:pt x="612" y="1621"/>
                  </a:lnTo>
                  <a:lnTo>
                    <a:pt x="636" y="1652"/>
                  </a:lnTo>
                  <a:lnTo>
                    <a:pt x="659" y="1685"/>
                  </a:lnTo>
                  <a:lnTo>
                    <a:pt x="683" y="1723"/>
                  </a:lnTo>
                  <a:lnTo>
                    <a:pt x="708" y="1763"/>
                  </a:lnTo>
                  <a:lnTo>
                    <a:pt x="733" y="1809"/>
                  </a:lnTo>
                  <a:lnTo>
                    <a:pt x="757" y="1858"/>
                  </a:lnTo>
                  <a:lnTo>
                    <a:pt x="783" y="1909"/>
                  </a:lnTo>
                  <a:lnTo>
                    <a:pt x="808" y="1964"/>
                  </a:lnTo>
                  <a:lnTo>
                    <a:pt x="877" y="2117"/>
                  </a:lnTo>
                  <a:lnTo>
                    <a:pt x="877" y="2117"/>
                  </a:lnTo>
                  <a:lnTo>
                    <a:pt x="924" y="2039"/>
                  </a:lnTo>
                  <a:lnTo>
                    <a:pt x="973" y="1963"/>
                  </a:lnTo>
                  <a:lnTo>
                    <a:pt x="1024" y="1885"/>
                  </a:lnTo>
                  <a:lnTo>
                    <a:pt x="1075" y="1808"/>
                  </a:lnTo>
                  <a:lnTo>
                    <a:pt x="1129" y="1731"/>
                  </a:lnTo>
                  <a:lnTo>
                    <a:pt x="1184" y="1655"/>
                  </a:lnTo>
                  <a:lnTo>
                    <a:pt x="1242" y="1578"/>
                  </a:lnTo>
                  <a:lnTo>
                    <a:pt x="1299" y="1503"/>
                  </a:lnTo>
                  <a:lnTo>
                    <a:pt x="1360" y="1427"/>
                  </a:lnTo>
                  <a:lnTo>
                    <a:pt x="1422" y="1351"/>
                  </a:lnTo>
                  <a:lnTo>
                    <a:pt x="1485" y="1277"/>
                  </a:lnTo>
                  <a:lnTo>
                    <a:pt x="1551" y="1201"/>
                  </a:lnTo>
                  <a:lnTo>
                    <a:pt x="1618" y="1127"/>
                  </a:lnTo>
                  <a:lnTo>
                    <a:pt x="1685" y="1052"/>
                  </a:lnTo>
                  <a:lnTo>
                    <a:pt x="1757" y="978"/>
                  </a:lnTo>
                  <a:lnTo>
                    <a:pt x="1828" y="904"/>
                  </a:lnTo>
                  <a:lnTo>
                    <a:pt x="1828" y="904"/>
                  </a:lnTo>
                  <a:lnTo>
                    <a:pt x="1901" y="831"/>
                  </a:lnTo>
                  <a:lnTo>
                    <a:pt x="1973" y="761"/>
                  </a:lnTo>
                  <a:lnTo>
                    <a:pt x="2045" y="693"/>
                  </a:lnTo>
                  <a:lnTo>
                    <a:pt x="2117" y="627"/>
                  </a:lnTo>
                  <a:lnTo>
                    <a:pt x="2189" y="564"/>
                  </a:lnTo>
                  <a:lnTo>
                    <a:pt x="2260" y="502"/>
                  </a:lnTo>
                  <a:lnTo>
                    <a:pt x="2331" y="441"/>
                  </a:lnTo>
                  <a:lnTo>
                    <a:pt x="2402" y="383"/>
                  </a:lnTo>
                  <a:lnTo>
                    <a:pt x="2474" y="328"/>
                  </a:lnTo>
                  <a:lnTo>
                    <a:pt x="2544" y="274"/>
                  </a:lnTo>
                  <a:lnTo>
                    <a:pt x="2614" y="223"/>
                  </a:lnTo>
                  <a:lnTo>
                    <a:pt x="2685" y="175"/>
                  </a:lnTo>
                  <a:lnTo>
                    <a:pt x="2755" y="128"/>
                  </a:lnTo>
                  <a:lnTo>
                    <a:pt x="2825" y="83"/>
                  </a:lnTo>
                  <a:lnTo>
                    <a:pt x="2893" y="40"/>
                  </a:lnTo>
                  <a:lnTo>
                    <a:pt x="2963" y="0"/>
                  </a:lnTo>
                  <a:lnTo>
                    <a:pt x="2963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n-lt"/>
              </a:endParaRPr>
            </a:p>
          </p:txBody>
        </p:sp>
        <p:sp>
          <p:nvSpPr>
            <p:cNvPr id="294" name="TextBox 293"/>
            <p:cNvSpPr txBox="1">
              <a:spLocks/>
            </p:cNvSpPr>
            <p:nvPr/>
          </p:nvSpPr>
          <p:spPr>
            <a:xfrm>
              <a:off x="3450599" y="1851511"/>
              <a:ext cx="735125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0" lvl="1" indent="0">
                <a:spcBef>
                  <a:spcPts val="300"/>
                </a:spcBef>
                <a:buNone/>
              </a:pPr>
              <a:r>
                <a:rPr lang="en-US" sz="800" dirty="0" smtClean="0">
                  <a:latin typeface="+mn-lt"/>
                </a:rPr>
                <a:t>Not necessarily real time; anonymized 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1092996" y="1710345"/>
              <a:ext cx="2253460" cy="49244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r>
                <a:rPr lang="en-US" sz="800" b="1" dirty="0" smtClean="0">
                  <a:solidFill>
                    <a:schemeClr val="tx2"/>
                  </a:solidFill>
                </a:rPr>
                <a:t>Optimization of offering </a:t>
              </a:r>
              <a:r>
                <a:rPr lang="en-US" sz="800" dirty="0" smtClean="0"/>
                <a:t>by using insights into current machine usage (e.g., via remote monitoring of drive); e.g., avoid over dimensioning </a:t>
              </a:r>
              <a:endParaRPr lang="en-GB" sz="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92996" y="2965982"/>
            <a:ext cx="10661729" cy="369332"/>
            <a:chOff x="1092996" y="2965982"/>
            <a:chExt cx="10661729" cy="369332"/>
          </a:xfrm>
        </p:grpSpPr>
        <p:sp>
          <p:nvSpPr>
            <p:cNvPr id="237" name="TextBox 236"/>
            <p:cNvSpPr txBox="1">
              <a:spLocks/>
            </p:cNvSpPr>
            <p:nvPr/>
          </p:nvSpPr>
          <p:spPr>
            <a:xfrm>
              <a:off x="5071868" y="2965982"/>
              <a:ext cx="1307223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Condition monitoring/sensors</a:t>
              </a:r>
            </a:p>
          </p:txBody>
        </p:sp>
        <p:sp>
          <p:nvSpPr>
            <p:cNvPr id="256" name="TextBox 255"/>
            <p:cNvSpPr txBox="1">
              <a:spLocks/>
            </p:cNvSpPr>
            <p:nvPr/>
          </p:nvSpPr>
          <p:spPr>
            <a:xfrm>
              <a:off x="6483234" y="2965982"/>
              <a:ext cx="1307223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Increased </a:t>
              </a:r>
              <a:r>
                <a:rPr lang="en-US" sz="800" dirty="0" err="1" smtClean="0">
                  <a:latin typeface="+mn-lt"/>
                </a:rPr>
                <a:t>HW</a:t>
              </a:r>
              <a:r>
                <a:rPr lang="en-US" sz="800" dirty="0" smtClean="0">
                  <a:latin typeface="+mn-lt"/>
                </a:rPr>
                <a:t> sales (through better value prop)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259" name="TextBox 258"/>
            <p:cNvSpPr txBox="1">
              <a:spLocks/>
            </p:cNvSpPr>
            <p:nvPr/>
          </p:nvSpPr>
          <p:spPr>
            <a:xfrm>
              <a:off x="7894600" y="2965982"/>
              <a:ext cx="2087491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 defTabSz="1193681" fontAlgn="base"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defRPr lang="x-none" sz="1600" baseline="0"/>
              </a:lvl1pPr>
              <a:lvl2pPr marL="228600" lvl="1" indent="-22860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–"/>
                <a:defRPr lang="x-none" sz="1600" baseline="0"/>
              </a:lvl2pPr>
              <a:lvl3pPr marL="400050" lvl="2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3pPr>
              <a:lvl4pPr marL="571500" lvl="3" indent="-171450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4pPr>
              <a:lvl5pPr marL="749300" lvl="4" indent="-168275" defTabSz="1193681" fontAlgn="base">
                <a:spcBef>
                  <a:spcPts val="8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/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/>
              </a:lvl9pPr>
            </a:lstStyle>
            <a:p>
              <a:pPr marL="171450" lvl="1" indent="-171450">
                <a:spcBef>
                  <a:spcPts val="0"/>
                </a:spcBef>
              </a:pPr>
              <a:r>
                <a:rPr lang="en-US" sz="800" dirty="0" smtClean="0">
                  <a:latin typeface="+mn-lt"/>
                </a:rPr>
                <a:t>Lock-in effect (larger HW sales)</a:t>
              </a:r>
            </a:p>
            <a:p>
              <a:pPr marL="171450" lvl="1" indent="-171450">
                <a:spcBef>
                  <a:spcPts val="0"/>
                </a:spcBef>
              </a:pPr>
              <a:r>
                <a:rPr lang="en-US" sz="800" dirty="0">
                  <a:latin typeface="+mn-lt"/>
                </a:rPr>
                <a:t>Services revenue </a:t>
              </a:r>
              <a:r>
                <a:rPr lang="en-US" sz="800" dirty="0" smtClean="0">
                  <a:latin typeface="+mn-lt"/>
                </a:rPr>
                <a:t>(cond. </a:t>
              </a:r>
              <a:r>
                <a:rPr lang="en-US" sz="800" dirty="0">
                  <a:latin typeface="+mn-lt"/>
                </a:rPr>
                <a:t>m</a:t>
              </a:r>
              <a:r>
                <a:rPr lang="en-US" sz="800" dirty="0" smtClean="0">
                  <a:latin typeface="+mn-lt"/>
                </a:rPr>
                <a:t>onitoring/sensors)</a:t>
              </a:r>
              <a:endParaRPr lang="en-US" sz="800" dirty="0">
                <a:latin typeface="+mn-lt"/>
              </a:endParaRPr>
            </a:p>
          </p:txBody>
        </p:sp>
        <p:grpSp>
          <p:nvGrpSpPr>
            <p:cNvPr id="265" name="Moon"/>
            <p:cNvGrpSpPr>
              <a:grpSpLocks/>
            </p:cNvGrpSpPr>
            <p:nvPr>
              <p:custDataLst>
                <p:tags r:id="rId3"/>
              </p:custDataLst>
            </p:nvPr>
          </p:nvGrpSpPr>
          <p:grpSpPr>
            <a:xfrm>
              <a:off x="10174413" y="2965982"/>
              <a:ext cx="166255" cy="166255"/>
              <a:chOff x="762000" y="1270000"/>
              <a:chExt cx="254000" cy="254000"/>
            </a:xfrm>
          </p:grpSpPr>
          <p:sp>
            <p:nvSpPr>
              <p:cNvPr id="267" name="Oval 266"/>
              <p:cNvSpPr/>
              <p:nvPr>
                <p:custDataLst>
                  <p:tags r:id="rId13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69" name="Arc 268"/>
              <p:cNvSpPr/>
              <p:nvPr>
                <p:custDataLst>
                  <p:tags r:id="rId14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72" name="Moon"/>
            <p:cNvGrpSpPr>
              <a:grpSpLocks/>
            </p:cNvGrpSpPr>
            <p:nvPr>
              <p:custDataLst>
                <p:tags r:id="rId4"/>
              </p:custDataLst>
            </p:nvPr>
          </p:nvGrpSpPr>
          <p:grpSpPr>
            <a:xfrm>
              <a:off x="10621168" y="2965982"/>
              <a:ext cx="166255" cy="166255"/>
              <a:chOff x="762000" y="1270000"/>
              <a:chExt cx="254001" cy="254000"/>
            </a:xfrm>
          </p:grpSpPr>
          <p:sp>
            <p:nvSpPr>
              <p:cNvPr id="273" name="Oval 272"/>
              <p:cNvSpPr/>
              <p:nvPr>
                <p:custDataLst>
                  <p:tags r:id="rId11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80" name="Arc 279"/>
              <p:cNvSpPr/>
              <p:nvPr>
                <p:custDataLst>
                  <p:tags r:id="rId12"/>
                </p:custDataLst>
              </p:nvPr>
            </p:nvSpPr>
            <p:spPr bwMode="gray">
              <a:xfrm>
                <a:off x="762001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95" name="Moon"/>
            <p:cNvGrpSpPr>
              <a:grpSpLocks/>
            </p:cNvGrpSpPr>
            <p:nvPr>
              <p:custDataLst>
                <p:tags r:id="rId5"/>
              </p:custDataLst>
            </p:nvPr>
          </p:nvGrpSpPr>
          <p:grpSpPr>
            <a:xfrm>
              <a:off x="11067923" y="2965982"/>
              <a:ext cx="166255" cy="166255"/>
              <a:chOff x="762000" y="1270000"/>
              <a:chExt cx="254000" cy="254000"/>
            </a:xfrm>
          </p:grpSpPr>
          <p:sp>
            <p:nvSpPr>
              <p:cNvPr id="296" name="Oval 295"/>
              <p:cNvSpPr/>
              <p:nvPr>
                <p:custDataLst>
                  <p:tags r:id="rId9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297" name="Arc 296" hidden="1"/>
              <p:cNvSpPr/>
              <p:nvPr>
                <p:custDataLst>
                  <p:tags r:id="rId10"/>
                </p:custDataLst>
              </p:nvPr>
            </p:nvSpPr>
            <p:spPr bwMode="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298" name="Moon"/>
            <p:cNvGrpSpPr>
              <a:grpSpLocks/>
            </p:cNvGrpSpPr>
            <p:nvPr>
              <p:custDataLst>
                <p:tags r:id="rId6"/>
              </p:custDataLst>
            </p:nvPr>
          </p:nvGrpSpPr>
          <p:grpSpPr>
            <a:xfrm>
              <a:off x="11588470" y="2965982"/>
              <a:ext cx="166255" cy="166255"/>
              <a:chOff x="762000" y="1270000"/>
              <a:chExt cx="254000" cy="254000"/>
            </a:xfrm>
          </p:grpSpPr>
          <p:sp>
            <p:nvSpPr>
              <p:cNvPr id="299" name="Oval 298"/>
              <p:cNvSpPr/>
              <p:nvPr/>
            </p:nvSpPr>
            <p:spPr bwMode="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algn="ctr"/>
                <a:endParaRPr lang="en-US" sz="800" dirty="0" err="1" smtClean="0"/>
              </a:p>
            </p:txBody>
          </p:sp>
          <p:sp>
            <p:nvSpPr>
              <p:cNvPr id="300" name="Arc 299"/>
              <p:cNvSpPr/>
              <p:nvPr/>
            </p:nvSpPr>
            <p:spPr bwMode="gray">
              <a:xfrm>
                <a:off x="762000" y="1270000"/>
                <a:ext cx="254000" cy="254000"/>
              </a:xfrm>
              <a:prstGeom prst="arc">
                <a:avLst/>
              </a:prstGeom>
              <a:solidFill>
                <a:schemeClr val="bg2"/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01" name="Freeform 99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736985" y="2965982"/>
              <a:ext cx="162352" cy="147814"/>
            </a:xfrm>
            <a:custGeom>
              <a:avLst/>
              <a:gdLst>
                <a:gd name="T0" fmla="*/ 3040 w 3040"/>
                <a:gd name="T1" fmla="*/ 109 h 2884"/>
                <a:gd name="T2" fmla="*/ 2860 w 3040"/>
                <a:gd name="T3" fmla="*/ 256 h 2884"/>
                <a:gd name="T4" fmla="*/ 2673 w 3040"/>
                <a:gd name="T5" fmla="*/ 428 h 2884"/>
                <a:gd name="T6" fmla="*/ 2479 w 3040"/>
                <a:gd name="T7" fmla="*/ 627 h 2884"/>
                <a:gd name="T8" fmla="*/ 2277 w 3040"/>
                <a:gd name="T9" fmla="*/ 853 h 2884"/>
                <a:gd name="T10" fmla="*/ 2067 w 3040"/>
                <a:gd name="T11" fmla="*/ 1106 h 2884"/>
                <a:gd name="T12" fmla="*/ 1926 w 3040"/>
                <a:gd name="T13" fmla="*/ 1287 h 2884"/>
                <a:gd name="T14" fmla="*/ 1727 w 3040"/>
                <a:gd name="T15" fmla="*/ 1556 h 2884"/>
                <a:gd name="T16" fmla="*/ 1546 w 3040"/>
                <a:gd name="T17" fmla="*/ 1819 h 2884"/>
                <a:gd name="T18" fmla="*/ 1385 w 3040"/>
                <a:gd name="T19" fmla="*/ 2076 h 2884"/>
                <a:gd name="T20" fmla="*/ 1243 w 3040"/>
                <a:gd name="T21" fmla="*/ 2324 h 2884"/>
                <a:gd name="T22" fmla="*/ 1120 w 3040"/>
                <a:gd name="T23" fmla="*/ 2567 h 2884"/>
                <a:gd name="T24" fmla="*/ 865 w 3040"/>
                <a:gd name="T25" fmla="*/ 2741 h 2884"/>
                <a:gd name="T26" fmla="*/ 704 w 3040"/>
                <a:gd name="T27" fmla="*/ 2867 h 2884"/>
                <a:gd name="T28" fmla="*/ 675 w 3040"/>
                <a:gd name="T29" fmla="*/ 2856 h 2884"/>
                <a:gd name="T30" fmla="*/ 603 w 3040"/>
                <a:gd name="T31" fmla="*/ 2655 h 2884"/>
                <a:gd name="T32" fmla="*/ 498 w 3040"/>
                <a:gd name="T33" fmla="*/ 2404 h 2884"/>
                <a:gd name="T34" fmla="*/ 401 w 3040"/>
                <a:gd name="T35" fmla="*/ 2197 h 2884"/>
                <a:gd name="T36" fmla="*/ 311 w 3040"/>
                <a:gd name="T37" fmla="*/ 2034 h 2884"/>
                <a:gd name="T38" fmla="*/ 253 w 3040"/>
                <a:gd name="T39" fmla="*/ 1950 h 2884"/>
                <a:gd name="T40" fmla="*/ 164 w 3040"/>
                <a:gd name="T41" fmla="*/ 1855 h 2884"/>
                <a:gd name="T42" fmla="*/ 69 w 3040"/>
                <a:gd name="T43" fmla="*/ 1786 h 2884"/>
                <a:gd name="T44" fmla="*/ 0 w 3040"/>
                <a:gd name="T45" fmla="*/ 1757 h 2884"/>
                <a:gd name="T46" fmla="*/ 87 w 3040"/>
                <a:gd name="T47" fmla="*/ 1672 h 2884"/>
                <a:gd name="T48" fmla="*/ 172 w 3040"/>
                <a:gd name="T49" fmla="*/ 1605 h 2884"/>
                <a:gd name="T50" fmla="*/ 254 w 3040"/>
                <a:gd name="T51" fmla="*/ 1555 h 2884"/>
                <a:gd name="T52" fmla="*/ 332 w 3040"/>
                <a:gd name="T53" fmla="*/ 1523 h 2884"/>
                <a:gd name="T54" fmla="*/ 409 w 3040"/>
                <a:gd name="T55" fmla="*/ 1508 h 2884"/>
                <a:gd name="T56" fmla="*/ 444 w 3040"/>
                <a:gd name="T57" fmla="*/ 1507 h 2884"/>
                <a:gd name="T58" fmla="*/ 476 w 3040"/>
                <a:gd name="T59" fmla="*/ 1513 h 2884"/>
                <a:gd name="T60" fmla="*/ 543 w 3040"/>
                <a:gd name="T61" fmla="*/ 1551 h 2884"/>
                <a:gd name="T62" fmla="*/ 612 w 3040"/>
                <a:gd name="T63" fmla="*/ 1621 h 2884"/>
                <a:gd name="T64" fmla="*/ 683 w 3040"/>
                <a:gd name="T65" fmla="*/ 1723 h 2884"/>
                <a:gd name="T66" fmla="*/ 757 w 3040"/>
                <a:gd name="T67" fmla="*/ 1858 h 2884"/>
                <a:gd name="T68" fmla="*/ 877 w 3040"/>
                <a:gd name="T69" fmla="*/ 2117 h 2884"/>
                <a:gd name="T70" fmla="*/ 973 w 3040"/>
                <a:gd name="T71" fmla="*/ 1963 h 2884"/>
                <a:gd name="T72" fmla="*/ 1129 w 3040"/>
                <a:gd name="T73" fmla="*/ 1731 h 2884"/>
                <a:gd name="T74" fmla="*/ 1299 w 3040"/>
                <a:gd name="T75" fmla="*/ 1503 h 2884"/>
                <a:gd name="T76" fmla="*/ 1485 w 3040"/>
                <a:gd name="T77" fmla="*/ 1277 h 2884"/>
                <a:gd name="T78" fmla="*/ 1685 w 3040"/>
                <a:gd name="T79" fmla="*/ 1052 h 2884"/>
                <a:gd name="T80" fmla="*/ 1828 w 3040"/>
                <a:gd name="T81" fmla="*/ 904 h 2884"/>
                <a:gd name="T82" fmla="*/ 2045 w 3040"/>
                <a:gd name="T83" fmla="*/ 693 h 2884"/>
                <a:gd name="T84" fmla="*/ 2260 w 3040"/>
                <a:gd name="T85" fmla="*/ 502 h 2884"/>
                <a:gd name="T86" fmla="*/ 2474 w 3040"/>
                <a:gd name="T87" fmla="*/ 328 h 2884"/>
                <a:gd name="T88" fmla="*/ 2685 w 3040"/>
                <a:gd name="T89" fmla="*/ 175 h 2884"/>
                <a:gd name="T90" fmla="*/ 2893 w 3040"/>
                <a:gd name="T91" fmla="*/ 4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0" h="2884">
                  <a:moveTo>
                    <a:pt x="2963" y="0"/>
                  </a:moveTo>
                  <a:lnTo>
                    <a:pt x="3040" y="109"/>
                  </a:lnTo>
                  <a:lnTo>
                    <a:pt x="3040" y="109"/>
                  </a:lnTo>
                  <a:lnTo>
                    <a:pt x="2981" y="155"/>
                  </a:lnTo>
                  <a:lnTo>
                    <a:pt x="2922" y="203"/>
                  </a:lnTo>
                  <a:lnTo>
                    <a:pt x="2860" y="256"/>
                  </a:lnTo>
                  <a:lnTo>
                    <a:pt x="2799" y="309"/>
                  </a:lnTo>
                  <a:lnTo>
                    <a:pt x="2736" y="367"/>
                  </a:lnTo>
                  <a:lnTo>
                    <a:pt x="2673" y="428"/>
                  </a:lnTo>
                  <a:lnTo>
                    <a:pt x="2610" y="491"/>
                  </a:lnTo>
                  <a:lnTo>
                    <a:pt x="2545" y="557"/>
                  </a:lnTo>
                  <a:lnTo>
                    <a:pt x="2479" y="627"/>
                  </a:lnTo>
                  <a:lnTo>
                    <a:pt x="2413" y="699"/>
                  </a:lnTo>
                  <a:lnTo>
                    <a:pt x="2346" y="775"/>
                  </a:lnTo>
                  <a:lnTo>
                    <a:pt x="2277" y="853"/>
                  </a:lnTo>
                  <a:lnTo>
                    <a:pt x="2209" y="934"/>
                  </a:lnTo>
                  <a:lnTo>
                    <a:pt x="2139" y="1018"/>
                  </a:lnTo>
                  <a:lnTo>
                    <a:pt x="2067" y="1106"/>
                  </a:lnTo>
                  <a:lnTo>
                    <a:pt x="1996" y="1196"/>
                  </a:lnTo>
                  <a:lnTo>
                    <a:pt x="1996" y="1196"/>
                  </a:lnTo>
                  <a:lnTo>
                    <a:pt x="1926" y="1287"/>
                  </a:lnTo>
                  <a:lnTo>
                    <a:pt x="1858" y="1377"/>
                  </a:lnTo>
                  <a:lnTo>
                    <a:pt x="1790" y="1468"/>
                  </a:lnTo>
                  <a:lnTo>
                    <a:pt x="1727" y="1556"/>
                  </a:lnTo>
                  <a:lnTo>
                    <a:pt x="1664" y="1645"/>
                  </a:lnTo>
                  <a:lnTo>
                    <a:pt x="1605" y="1733"/>
                  </a:lnTo>
                  <a:lnTo>
                    <a:pt x="1546" y="1819"/>
                  </a:lnTo>
                  <a:lnTo>
                    <a:pt x="1490" y="1905"/>
                  </a:lnTo>
                  <a:lnTo>
                    <a:pt x="1437" y="1991"/>
                  </a:lnTo>
                  <a:lnTo>
                    <a:pt x="1385" y="2076"/>
                  </a:lnTo>
                  <a:lnTo>
                    <a:pt x="1336" y="2159"/>
                  </a:lnTo>
                  <a:lnTo>
                    <a:pt x="1289" y="2242"/>
                  </a:lnTo>
                  <a:lnTo>
                    <a:pt x="1243" y="2324"/>
                  </a:lnTo>
                  <a:lnTo>
                    <a:pt x="1200" y="2405"/>
                  </a:lnTo>
                  <a:lnTo>
                    <a:pt x="1160" y="2486"/>
                  </a:lnTo>
                  <a:lnTo>
                    <a:pt x="1120" y="2567"/>
                  </a:lnTo>
                  <a:lnTo>
                    <a:pt x="958" y="2676"/>
                  </a:lnTo>
                  <a:lnTo>
                    <a:pt x="958" y="2676"/>
                  </a:lnTo>
                  <a:lnTo>
                    <a:pt x="865" y="2741"/>
                  </a:lnTo>
                  <a:lnTo>
                    <a:pt x="788" y="2798"/>
                  </a:lnTo>
                  <a:lnTo>
                    <a:pt x="728" y="2845"/>
                  </a:lnTo>
                  <a:lnTo>
                    <a:pt x="704" y="2867"/>
                  </a:lnTo>
                  <a:lnTo>
                    <a:pt x="683" y="2884"/>
                  </a:lnTo>
                  <a:lnTo>
                    <a:pt x="683" y="2884"/>
                  </a:lnTo>
                  <a:lnTo>
                    <a:pt x="675" y="2856"/>
                  </a:lnTo>
                  <a:lnTo>
                    <a:pt x="666" y="2825"/>
                  </a:lnTo>
                  <a:lnTo>
                    <a:pt x="639" y="2748"/>
                  </a:lnTo>
                  <a:lnTo>
                    <a:pt x="603" y="2655"/>
                  </a:lnTo>
                  <a:lnTo>
                    <a:pt x="560" y="2546"/>
                  </a:lnTo>
                  <a:lnTo>
                    <a:pt x="498" y="2404"/>
                  </a:lnTo>
                  <a:lnTo>
                    <a:pt x="498" y="2404"/>
                  </a:lnTo>
                  <a:lnTo>
                    <a:pt x="465" y="2330"/>
                  </a:lnTo>
                  <a:lnTo>
                    <a:pt x="433" y="2261"/>
                  </a:lnTo>
                  <a:lnTo>
                    <a:pt x="401" y="2197"/>
                  </a:lnTo>
                  <a:lnTo>
                    <a:pt x="371" y="2137"/>
                  </a:lnTo>
                  <a:lnTo>
                    <a:pt x="340" y="2084"/>
                  </a:lnTo>
                  <a:lnTo>
                    <a:pt x="311" y="2034"/>
                  </a:lnTo>
                  <a:lnTo>
                    <a:pt x="281" y="1991"/>
                  </a:lnTo>
                  <a:lnTo>
                    <a:pt x="253" y="1950"/>
                  </a:lnTo>
                  <a:lnTo>
                    <a:pt x="253" y="1950"/>
                  </a:lnTo>
                  <a:lnTo>
                    <a:pt x="225" y="1915"/>
                  </a:lnTo>
                  <a:lnTo>
                    <a:pt x="195" y="1885"/>
                  </a:lnTo>
                  <a:lnTo>
                    <a:pt x="164" y="1855"/>
                  </a:lnTo>
                  <a:lnTo>
                    <a:pt x="133" y="1829"/>
                  </a:lnTo>
                  <a:lnTo>
                    <a:pt x="101" y="1807"/>
                  </a:lnTo>
                  <a:lnTo>
                    <a:pt x="69" y="1786"/>
                  </a:lnTo>
                  <a:lnTo>
                    <a:pt x="35" y="1770"/>
                  </a:lnTo>
                  <a:lnTo>
                    <a:pt x="0" y="1757"/>
                  </a:lnTo>
                  <a:lnTo>
                    <a:pt x="0" y="1757"/>
                  </a:lnTo>
                  <a:lnTo>
                    <a:pt x="30" y="1726"/>
                  </a:lnTo>
                  <a:lnTo>
                    <a:pt x="59" y="1698"/>
                  </a:lnTo>
                  <a:lnTo>
                    <a:pt x="87" y="1672"/>
                  </a:lnTo>
                  <a:lnTo>
                    <a:pt x="116" y="1646"/>
                  </a:lnTo>
                  <a:lnTo>
                    <a:pt x="144" y="1625"/>
                  </a:lnTo>
                  <a:lnTo>
                    <a:pt x="172" y="1605"/>
                  </a:lnTo>
                  <a:lnTo>
                    <a:pt x="199" y="1586"/>
                  </a:lnTo>
                  <a:lnTo>
                    <a:pt x="227" y="1568"/>
                  </a:lnTo>
                  <a:lnTo>
                    <a:pt x="254" y="1555"/>
                  </a:lnTo>
                  <a:lnTo>
                    <a:pt x="281" y="1542"/>
                  </a:lnTo>
                  <a:lnTo>
                    <a:pt x="307" y="1531"/>
                  </a:lnTo>
                  <a:lnTo>
                    <a:pt x="332" y="1523"/>
                  </a:lnTo>
                  <a:lnTo>
                    <a:pt x="359" y="1516"/>
                  </a:lnTo>
                  <a:lnTo>
                    <a:pt x="385" y="1511"/>
                  </a:lnTo>
                  <a:lnTo>
                    <a:pt x="409" y="1508"/>
                  </a:lnTo>
                  <a:lnTo>
                    <a:pt x="434" y="1507"/>
                  </a:lnTo>
                  <a:lnTo>
                    <a:pt x="434" y="1507"/>
                  </a:lnTo>
                  <a:lnTo>
                    <a:pt x="444" y="1507"/>
                  </a:lnTo>
                  <a:lnTo>
                    <a:pt x="455" y="1508"/>
                  </a:lnTo>
                  <a:lnTo>
                    <a:pt x="465" y="1511"/>
                  </a:lnTo>
                  <a:lnTo>
                    <a:pt x="476" y="1513"/>
                  </a:lnTo>
                  <a:lnTo>
                    <a:pt x="499" y="1523"/>
                  </a:lnTo>
                  <a:lnTo>
                    <a:pt x="521" y="1535"/>
                  </a:lnTo>
                  <a:lnTo>
                    <a:pt x="543" y="1551"/>
                  </a:lnTo>
                  <a:lnTo>
                    <a:pt x="566" y="1571"/>
                  </a:lnTo>
                  <a:lnTo>
                    <a:pt x="589" y="1594"/>
                  </a:lnTo>
                  <a:lnTo>
                    <a:pt x="612" y="1621"/>
                  </a:lnTo>
                  <a:lnTo>
                    <a:pt x="636" y="1652"/>
                  </a:lnTo>
                  <a:lnTo>
                    <a:pt x="659" y="1685"/>
                  </a:lnTo>
                  <a:lnTo>
                    <a:pt x="683" y="1723"/>
                  </a:lnTo>
                  <a:lnTo>
                    <a:pt x="708" y="1763"/>
                  </a:lnTo>
                  <a:lnTo>
                    <a:pt x="733" y="1809"/>
                  </a:lnTo>
                  <a:lnTo>
                    <a:pt x="757" y="1858"/>
                  </a:lnTo>
                  <a:lnTo>
                    <a:pt x="783" y="1909"/>
                  </a:lnTo>
                  <a:lnTo>
                    <a:pt x="808" y="1964"/>
                  </a:lnTo>
                  <a:lnTo>
                    <a:pt x="877" y="2117"/>
                  </a:lnTo>
                  <a:lnTo>
                    <a:pt x="877" y="2117"/>
                  </a:lnTo>
                  <a:lnTo>
                    <a:pt x="924" y="2039"/>
                  </a:lnTo>
                  <a:lnTo>
                    <a:pt x="973" y="1963"/>
                  </a:lnTo>
                  <a:lnTo>
                    <a:pt x="1024" y="1885"/>
                  </a:lnTo>
                  <a:lnTo>
                    <a:pt x="1075" y="1808"/>
                  </a:lnTo>
                  <a:lnTo>
                    <a:pt x="1129" y="1731"/>
                  </a:lnTo>
                  <a:lnTo>
                    <a:pt x="1184" y="1655"/>
                  </a:lnTo>
                  <a:lnTo>
                    <a:pt x="1242" y="1578"/>
                  </a:lnTo>
                  <a:lnTo>
                    <a:pt x="1299" y="1503"/>
                  </a:lnTo>
                  <a:lnTo>
                    <a:pt x="1360" y="1427"/>
                  </a:lnTo>
                  <a:lnTo>
                    <a:pt x="1422" y="1351"/>
                  </a:lnTo>
                  <a:lnTo>
                    <a:pt x="1485" y="1277"/>
                  </a:lnTo>
                  <a:lnTo>
                    <a:pt x="1551" y="1201"/>
                  </a:lnTo>
                  <a:lnTo>
                    <a:pt x="1618" y="1127"/>
                  </a:lnTo>
                  <a:lnTo>
                    <a:pt x="1685" y="1052"/>
                  </a:lnTo>
                  <a:lnTo>
                    <a:pt x="1757" y="978"/>
                  </a:lnTo>
                  <a:lnTo>
                    <a:pt x="1828" y="904"/>
                  </a:lnTo>
                  <a:lnTo>
                    <a:pt x="1828" y="904"/>
                  </a:lnTo>
                  <a:lnTo>
                    <a:pt x="1901" y="831"/>
                  </a:lnTo>
                  <a:lnTo>
                    <a:pt x="1973" y="761"/>
                  </a:lnTo>
                  <a:lnTo>
                    <a:pt x="2045" y="693"/>
                  </a:lnTo>
                  <a:lnTo>
                    <a:pt x="2117" y="627"/>
                  </a:lnTo>
                  <a:lnTo>
                    <a:pt x="2189" y="564"/>
                  </a:lnTo>
                  <a:lnTo>
                    <a:pt x="2260" y="502"/>
                  </a:lnTo>
                  <a:lnTo>
                    <a:pt x="2331" y="441"/>
                  </a:lnTo>
                  <a:lnTo>
                    <a:pt x="2402" y="383"/>
                  </a:lnTo>
                  <a:lnTo>
                    <a:pt x="2474" y="328"/>
                  </a:lnTo>
                  <a:lnTo>
                    <a:pt x="2544" y="274"/>
                  </a:lnTo>
                  <a:lnTo>
                    <a:pt x="2614" y="223"/>
                  </a:lnTo>
                  <a:lnTo>
                    <a:pt x="2685" y="175"/>
                  </a:lnTo>
                  <a:lnTo>
                    <a:pt x="2755" y="128"/>
                  </a:lnTo>
                  <a:lnTo>
                    <a:pt x="2825" y="83"/>
                  </a:lnTo>
                  <a:lnTo>
                    <a:pt x="2893" y="40"/>
                  </a:lnTo>
                  <a:lnTo>
                    <a:pt x="2963" y="0"/>
                  </a:lnTo>
                  <a:lnTo>
                    <a:pt x="2963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n-lt"/>
              </a:endParaRPr>
            </a:p>
          </p:txBody>
        </p:sp>
        <p:sp>
          <p:nvSpPr>
            <p:cNvPr id="303" name="TextBox 302"/>
            <p:cNvSpPr txBox="1">
              <a:spLocks/>
            </p:cNvSpPr>
            <p:nvPr/>
          </p:nvSpPr>
          <p:spPr>
            <a:xfrm>
              <a:off x="1092996" y="2965982"/>
              <a:ext cx="2253460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r>
                <a:rPr lang="en-US" sz="800" b="1" dirty="0" smtClean="0">
                  <a:solidFill>
                    <a:schemeClr val="tx2"/>
                  </a:solidFill>
                </a:rPr>
                <a:t>Simplification of data acquisition for end customer </a:t>
              </a:r>
              <a:r>
                <a:rPr lang="en-US" sz="800" dirty="0" smtClean="0"/>
                <a:t>by using motor/drive monitoring to partially replace current </a:t>
              </a:r>
              <a:r>
                <a:rPr lang="en-US" sz="800" dirty="0" err="1" smtClean="0"/>
                <a:t>SCADA</a:t>
              </a:r>
              <a:r>
                <a:rPr lang="en-US" sz="800" dirty="0" smtClean="0"/>
                <a:t> systems</a:t>
              </a:r>
              <a:endParaRPr lang="en-GB" sz="800" dirty="0"/>
            </a:p>
          </p:txBody>
        </p:sp>
        <p:sp>
          <p:nvSpPr>
            <p:cNvPr id="307" name="Freeform 99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4546500" y="2965982"/>
              <a:ext cx="164592" cy="146304"/>
            </a:xfrm>
            <a:custGeom>
              <a:avLst/>
              <a:gdLst>
                <a:gd name="T0" fmla="*/ 3040 w 3040"/>
                <a:gd name="T1" fmla="*/ 109 h 2884"/>
                <a:gd name="T2" fmla="*/ 2860 w 3040"/>
                <a:gd name="T3" fmla="*/ 256 h 2884"/>
                <a:gd name="T4" fmla="*/ 2673 w 3040"/>
                <a:gd name="T5" fmla="*/ 428 h 2884"/>
                <a:gd name="T6" fmla="*/ 2479 w 3040"/>
                <a:gd name="T7" fmla="*/ 627 h 2884"/>
                <a:gd name="T8" fmla="*/ 2277 w 3040"/>
                <a:gd name="T9" fmla="*/ 853 h 2884"/>
                <a:gd name="T10" fmla="*/ 2067 w 3040"/>
                <a:gd name="T11" fmla="*/ 1106 h 2884"/>
                <a:gd name="T12" fmla="*/ 1926 w 3040"/>
                <a:gd name="T13" fmla="*/ 1287 h 2884"/>
                <a:gd name="T14" fmla="*/ 1727 w 3040"/>
                <a:gd name="T15" fmla="*/ 1556 h 2884"/>
                <a:gd name="T16" fmla="*/ 1546 w 3040"/>
                <a:gd name="T17" fmla="*/ 1819 h 2884"/>
                <a:gd name="T18" fmla="*/ 1385 w 3040"/>
                <a:gd name="T19" fmla="*/ 2076 h 2884"/>
                <a:gd name="T20" fmla="*/ 1243 w 3040"/>
                <a:gd name="T21" fmla="*/ 2324 h 2884"/>
                <a:gd name="T22" fmla="*/ 1120 w 3040"/>
                <a:gd name="T23" fmla="*/ 2567 h 2884"/>
                <a:gd name="T24" fmla="*/ 865 w 3040"/>
                <a:gd name="T25" fmla="*/ 2741 h 2884"/>
                <a:gd name="T26" fmla="*/ 704 w 3040"/>
                <a:gd name="T27" fmla="*/ 2867 h 2884"/>
                <a:gd name="T28" fmla="*/ 675 w 3040"/>
                <a:gd name="T29" fmla="*/ 2856 h 2884"/>
                <a:gd name="T30" fmla="*/ 603 w 3040"/>
                <a:gd name="T31" fmla="*/ 2655 h 2884"/>
                <a:gd name="T32" fmla="*/ 498 w 3040"/>
                <a:gd name="T33" fmla="*/ 2404 h 2884"/>
                <a:gd name="T34" fmla="*/ 401 w 3040"/>
                <a:gd name="T35" fmla="*/ 2197 h 2884"/>
                <a:gd name="T36" fmla="*/ 311 w 3040"/>
                <a:gd name="T37" fmla="*/ 2034 h 2884"/>
                <a:gd name="T38" fmla="*/ 253 w 3040"/>
                <a:gd name="T39" fmla="*/ 1950 h 2884"/>
                <a:gd name="T40" fmla="*/ 164 w 3040"/>
                <a:gd name="T41" fmla="*/ 1855 h 2884"/>
                <a:gd name="T42" fmla="*/ 69 w 3040"/>
                <a:gd name="T43" fmla="*/ 1786 h 2884"/>
                <a:gd name="T44" fmla="*/ 0 w 3040"/>
                <a:gd name="T45" fmla="*/ 1757 h 2884"/>
                <a:gd name="T46" fmla="*/ 87 w 3040"/>
                <a:gd name="T47" fmla="*/ 1672 h 2884"/>
                <a:gd name="T48" fmla="*/ 172 w 3040"/>
                <a:gd name="T49" fmla="*/ 1605 h 2884"/>
                <a:gd name="T50" fmla="*/ 254 w 3040"/>
                <a:gd name="T51" fmla="*/ 1555 h 2884"/>
                <a:gd name="T52" fmla="*/ 332 w 3040"/>
                <a:gd name="T53" fmla="*/ 1523 h 2884"/>
                <a:gd name="T54" fmla="*/ 409 w 3040"/>
                <a:gd name="T55" fmla="*/ 1508 h 2884"/>
                <a:gd name="T56" fmla="*/ 444 w 3040"/>
                <a:gd name="T57" fmla="*/ 1507 h 2884"/>
                <a:gd name="T58" fmla="*/ 476 w 3040"/>
                <a:gd name="T59" fmla="*/ 1513 h 2884"/>
                <a:gd name="T60" fmla="*/ 543 w 3040"/>
                <a:gd name="T61" fmla="*/ 1551 h 2884"/>
                <a:gd name="T62" fmla="*/ 612 w 3040"/>
                <a:gd name="T63" fmla="*/ 1621 h 2884"/>
                <a:gd name="T64" fmla="*/ 683 w 3040"/>
                <a:gd name="T65" fmla="*/ 1723 h 2884"/>
                <a:gd name="T66" fmla="*/ 757 w 3040"/>
                <a:gd name="T67" fmla="*/ 1858 h 2884"/>
                <a:gd name="T68" fmla="*/ 877 w 3040"/>
                <a:gd name="T69" fmla="*/ 2117 h 2884"/>
                <a:gd name="T70" fmla="*/ 973 w 3040"/>
                <a:gd name="T71" fmla="*/ 1963 h 2884"/>
                <a:gd name="T72" fmla="*/ 1129 w 3040"/>
                <a:gd name="T73" fmla="*/ 1731 h 2884"/>
                <a:gd name="T74" fmla="*/ 1299 w 3040"/>
                <a:gd name="T75" fmla="*/ 1503 h 2884"/>
                <a:gd name="T76" fmla="*/ 1485 w 3040"/>
                <a:gd name="T77" fmla="*/ 1277 h 2884"/>
                <a:gd name="T78" fmla="*/ 1685 w 3040"/>
                <a:gd name="T79" fmla="*/ 1052 h 2884"/>
                <a:gd name="T80" fmla="*/ 1828 w 3040"/>
                <a:gd name="T81" fmla="*/ 904 h 2884"/>
                <a:gd name="T82" fmla="*/ 2045 w 3040"/>
                <a:gd name="T83" fmla="*/ 693 h 2884"/>
                <a:gd name="T84" fmla="*/ 2260 w 3040"/>
                <a:gd name="T85" fmla="*/ 502 h 2884"/>
                <a:gd name="T86" fmla="*/ 2474 w 3040"/>
                <a:gd name="T87" fmla="*/ 328 h 2884"/>
                <a:gd name="T88" fmla="*/ 2685 w 3040"/>
                <a:gd name="T89" fmla="*/ 175 h 2884"/>
                <a:gd name="T90" fmla="*/ 2893 w 3040"/>
                <a:gd name="T91" fmla="*/ 4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0" h="2884">
                  <a:moveTo>
                    <a:pt x="2963" y="0"/>
                  </a:moveTo>
                  <a:lnTo>
                    <a:pt x="3040" y="109"/>
                  </a:lnTo>
                  <a:lnTo>
                    <a:pt x="3040" y="109"/>
                  </a:lnTo>
                  <a:lnTo>
                    <a:pt x="2981" y="155"/>
                  </a:lnTo>
                  <a:lnTo>
                    <a:pt x="2922" y="203"/>
                  </a:lnTo>
                  <a:lnTo>
                    <a:pt x="2860" y="256"/>
                  </a:lnTo>
                  <a:lnTo>
                    <a:pt x="2799" y="309"/>
                  </a:lnTo>
                  <a:lnTo>
                    <a:pt x="2736" y="367"/>
                  </a:lnTo>
                  <a:lnTo>
                    <a:pt x="2673" y="428"/>
                  </a:lnTo>
                  <a:lnTo>
                    <a:pt x="2610" y="491"/>
                  </a:lnTo>
                  <a:lnTo>
                    <a:pt x="2545" y="557"/>
                  </a:lnTo>
                  <a:lnTo>
                    <a:pt x="2479" y="627"/>
                  </a:lnTo>
                  <a:lnTo>
                    <a:pt x="2413" y="699"/>
                  </a:lnTo>
                  <a:lnTo>
                    <a:pt x="2346" y="775"/>
                  </a:lnTo>
                  <a:lnTo>
                    <a:pt x="2277" y="853"/>
                  </a:lnTo>
                  <a:lnTo>
                    <a:pt x="2209" y="934"/>
                  </a:lnTo>
                  <a:lnTo>
                    <a:pt x="2139" y="1018"/>
                  </a:lnTo>
                  <a:lnTo>
                    <a:pt x="2067" y="1106"/>
                  </a:lnTo>
                  <a:lnTo>
                    <a:pt x="1996" y="1196"/>
                  </a:lnTo>
                  <a:lnTo>
                    <a:pt x="1996" y="1196"/>
                  </a:lnTo>
                  <a:lnTo>
                    <a:pt x="1926" y="1287"/>
                  </a:lnTo>
                  <a:lnTo>
                    <a:pt x="1858" y="1377"/>
                  </a:lnTo>
                  <a:lnTo>
                    <a:pt x="1790" y="1468"/>
                  </a:lnTo>
                  <a:lnTo>
                    <a:pt x="1727" y="1556"/>
                  </a:lnTo>
                  <a:lnTo>
                    <a:pt x="1664" y="1645"/>
                  </a:lnTo>
                  <a:lnTo>
                    <a:pt x="1605" y="1733"/>
                  </a:lnTo>
                  <a:lnTo>
                    <a:pt x="1546" y="1819"/>
                  </a:lnTo>
                  <a:lnTo>
                    <a:pt x="1490" y="1905"/>
                  </a:lnTo>
                  <a:lnTo>
                    <a:pt x="1437" y="1991"/>
                  </a:lnTo>
                  <a:lnTo>
                    <a:pt x="1385" y="2076"/>
                  </a:lnTo>
                  <a:lnTo>
                    <a:pt x="1336" y="2159"/>
                  </a:lnTo>
                  <a:lnTo>
                    <a:pt x="1289" y="2242"/>
                  </a:lnTo>
                  <a:lnTo>
                    <a:pt x="1243" y="2324"/>
                  </a:lnTo>
                  <a:lnTo>
                    <a:pt x="1200" y="2405"/>
                  </a:lnTo>
                  <a:lnTo>
                    <a:pt x="1160" y="2486"/>
                  </a:lnTo>
                  <a:lnTo>
                    <a:pt x="1120" y="2567"/>
                  </a:lnTo>
                  <a:lnTo>
                    <a:pt x="958" y="2676"/>
                  </a:lnTo>
                  <a:lnTo>
                    <a:pt x="958" y="2676"/>
                  </a:lnTo>
                  <a:lnTo>
                    <a:pt x="865" y="2741"/>
                  </a:lnTo>
                  <a:lnTo>
                    <a:pt x="788" y="2798"/>
                  </a:lnTo>
                  <a:lnTo>
                    <a:pt x="728" y="2845"/>
                  </a:lnTo>
                  <a:lnTo>
                    <a:pt x="704" y="2867"/>
                  </a:lnTo>
                  <a:lnTo>
                    <a:pt x="683" y="2884"/>
                  </a:lnTo>
                  <a:lnTo>
                    <a:pt x="683" y="2884"/>
                  </a:lnTo>
                  <a:lnTo>
                    <a:pt x="675" y="2856"/>
                  </a:lnTo>
                  <a:lnTo>
                    <a:pt x="666" y="2825"/>
                  </a:lnTo>
                  <a:lnTo>
                    <a:pt x="639" y="2748"/>
                  </a:lnTo>
                  <a:lnTo>
                    <a:pt x="603" y="2655"/>
                  </a:lnTo>
                  <a:lnTo>
                    <a:pt x="560" y="2546"/>
                  </a:lnTo>
                  <a:lnTo>
                    <a:pt x="498" y="2404"/>
                  </a:lnTo>
                  <a:lnTo>
                    <a:pt x="498" y="2404"/>
                  </a:lnTo>
                  <a:lnTo>
                    <a:pt x="465" y="2330"/>
                  </a:lnTo>
                  <a:lnTo>
                    <a:pt x="433" y="2261"/>
                  </a:lnTo>
                  <a:lnTo>
                    <a:pt x="401" y="2197"/>
                  </a:lnTo>
                  <a:lnTo>
                    <a:pt x="371" y="2137"/>
                  </a:lnTo>
                  <a:lnTo>
                    <a:pt x="340" y="2084"/>
                  </a:lnTo>
                  <a:lnTo>
                    <a:pt x="311" y="2034"/>
                  </a:lnTo>
                  <a:lnTo>
                    <a:pt x="281" y="1991"/>
                  </a:lnTo>
                  <a:lnTo>
                    <a:pt x="253" y="1950"/>
                  </a:lnTo>
                  <a:lnTo>
                    <a:pt x="253" y="1950"/>
                  </a:lnTo>
                  <a:lnTo>
                    <a:pt x="225" y="1915"/>
                  </a:lnTo>
                  <a:lnTo>
                    <a:pt x="195" y="1885"/>
                  </a:lnTo>
                  <a:lnTo>
                    <a:pt x="164" y="1855"/>
                  </a:lnTo>
                  <a:lnTo>
                    <a:pt x="133" y="1829"/>
                  </a:lnTo>
                  <a:lnTo>
                    <a:pt x="101" y="1807"/>
                  </a:lnTo>
                  <a:lnTo>
                    <a:pt x="69" y="1786"/>
                  </a:lnTo>
                  <a:lnTo>
                    <a:pt x="35" y="1770"/>
                  </a:lnTo>
                  <a:lnTo>
                    <a:pt x="0" y="1757"/>
                  </a:lnTo>
                  <a:lnTo>
                    <a:pt x="0" y="1757"/>
                  </a:lnTo>
                  <a:lnTo>
                    <a:pt x="30" y="1726"/>
                  </a:lnTo>
                  <a:lnTo>
                    <a:pt x="59" y="1698"/>
                  </a:lnTo>
                  <a:lnTo>
                    <a:pt x="87" y="1672"/>
                  </a:lnTo>
                  <a:lnTo>
                    <a:pt x="116" y="1646"/>
                  </a:lnTo>
                  <a:lnTo>
                    <a:pt x="144" y="1625"/>
                  </a:lnTo>
                  <a:lnTo>
                    <a:pt x="172" y="1605"/>
                  </a:lnTo>
                  <a:lnTo>
                    <a:pt x="199" y="1586"/>
                  </a:lnTo>
                  <a:lnTo>
                    <a:pt x="227" y="1568"/>
                  </a:lnTo>
                  <a:lnTo>
                    <a:pt x="254" y="1555"/>
                  </a:lnTo>
                  <a:lnTo>
                    <a:pt x="281" y="1542"/>
                  </a:lnTo>
                  <a:lnTo>
                    <a:pt x="307" y="1531"/>
                  </a:lnTo>
                  <a:lnTo>
                    <a:pt x="332" y="1523"/>
                  </a:lnTo>
                  <a:lnTo>
                    <a:pt x="359" y="1516"/>
                  </a:lnTo>
                  <a:lnTo>
                    <a:pt x="385" y="1511"/>
                  </a:lnTo>
                  <a:lnTo>
                    <a:pt x="409" y="1508"/>
                  </a:lnTo>
                  <a:lnTo>
                    <a:pt x="434" y="1507"/>
                  </a:lnTo>
                  <a:lnTo>
                    <a:pt x="434" y="1507"/>
                  </a:lnTo>
                  <a:lnTo>
                    <a:pt x="444" y="1507"/>
                  </a:lnTo>
                  <a:lnTo>
                    <a:pt x="455" y="1508"/>
                  </a:lnTo>
                  <a:lnTo>
                    <a:pt x="465" y="1511"/>
                  </a:lnTo>
                  <a:lnTo>
                    <a:pt x="476" y="1513"/>
                  </a:lnTo>
                  <a:lnTo>
                    <a:pt x="499" y="1523"/>
                  </a:lnTo>
                  <a:lnTo>
                    <a:pt x="521" y="1535"/>
                  </a:lnTo>
                  <a:lnTo>
                    <a:pt x="543" y="1551"/>
                  </a:lnTo>
                  <a:lnTo>
                    <a:pt x="566" y="1571"/>
                  </a:lnTo>
                  <a:lnTo>
                    <a:pt x="589" y="1594"/>
                  </a:lnTo>
                  <a:lnTo>
                    <a:pt x="612" y="1621"/>
                  </a:lnTo>
                  <a:lnTo>
                    <a:pt x="636" y="1652"/>
                  </a:lnTo>
                  <a:lnTo>
                    <a:pt x="659" y="1685"/>
                  </a:lnTo>
                  <a:lnTo>
                    <a:pt x="683" y="1723"/>
                  </a:lnTo>
                  <a:lnTo>
                    <a:pt x="708" y="1763"/>
                  </a:lnTo>
                  <a:lnTo>
                    <a:pt x="733" y="1809"/>
                  </a:lnTo>
                  <a:lnTo>
                    <a:pt x="757" y="1858"/>
                  </a:lnTo>
                  <a:lnTo>
                    <a:pt x="783" y="1909"/>
                  </a:lnTo>
                  <a:lnTo>
                    <a:pt x="808" y="1964"/>
                  </a:lnTo>
                  <a:lnTo>
                    <a:pt x="877" y="2117"/>
                  </a:lnTo>
                  <a:lnTo>
                    <a:pt x="877" y="2117"/>
                  </a:lnTo>
                  <a:lnTo>
                    <a:pt x="924" y="2039"/>
                  </a:lnTo>
                  <a:lnTo>
                    <a:pt x="973" y="1963"/>
                  </a:lnTo>
                  <a:lnTo>
                    <a:pt x="1024" y="1885"/>
                  </a:lnTo>
                  <a:lnTo>
                    <a:pt x="1075" y="1808"/>
                  </a:lnTo>
                  <a:lnTo>
                    <a:pt x="1129" y="1731"/>
                  </a:lnTo>
                  <a:lnTo>
                    <a:pt x="1184" y="1655"/>
                  </a:lnTo>
                  <a:lnTo>
                    <a:pt x="1242" y="1578"/>
                  </a:lnTo>
                  <a:lnTo>
                    <a:pt x="1299" y="1503"/>
                  </a:lnTo>
                  <a:lnTo>
                    <a:pt x="1360" y="1427"/>
                  </a:lnTo>
                  <a:lnTo>
                    <a:pt x="1422" y="1351"/>
                  </a:lnTo>
                  <a:lnTo>
                    <a:pt x="1485" y="1277"/>
                  </a:lnTo>
                  <a:lnTo>
                    <a:pt x="1551" y="1201"/>
                  </a:lnTo>
                  <a:lnTo>
                    <a:pt x="1618" y="1127"/>
                  </a:lnTo>
                  <a:lnTo>
                    <a:pt x="1685" y="1052"/>
                  </a:lnTo>
                  <a:lnTo>
                    <a:pt x="1757" y="978"/>
                  </a:lnTo>
                  <a:lnTo>
                    <a:pt x="1828" y="904"/>
                  </a:lnTo>
                  <a:lnTo>
                    <a:pt x="1828" y="904"/>
                  </a:lnTo>
                  <a:lnTo>
                    <a:pt x="1901" y="831"/>
                  </a:lnTo>
                  <a:lnTo>
                    <a:pt x="1973" y="761"/>
                  </a:lnTo>
                  <a:lnTo>
                    <a:pt x="2045" y="693"/>
                  </a:lnTo>
                  <a:lnTo>
                    <a:pt x="2117" y="627"/>
                  </a:lnTo>
                  <a:lnTo>
                    <a:pt x="2189" y="564"/>
                  </a:lnTo>
                  <a:lnTo>
                    <a:pt x="2260" y="502"/>
                  </a:lnTo>
                  <a:lnTo>
                    <a:pt x="2331" y="441"/>
                  </a:lnTo>
                  <a:lnTo>
                    <a:pt x="2402" y="383"/>
                  </a:lnTo>
                  <a:lnTo>
                    <a:pt x="2474" y="328"/>
                  </a:lnTo>
                  <a:lnTo>
                    <a:pt x="2544" y="274"/>
                  </a:lnTo>
                  <a:lnTo>
                    <a:pt x="2614" y="223"/>
                  </a:lnTo>
                  <a:lnTo>
                    <a:pt x="2685" y="175"/>
                  </a:lnTo>
                  <a:lnTo>
                    <a:pt x="2755" y="128"/>
                  </a:lnTo>
                  <a:lnTo>
                    <a:pt x="2825" y="83"/>
                  </a:lnTo>
                  <a:lnTo>
                    <a:pt x="2893" y="40"/>
                  </a:lnTo>
                  <a:lnTo>
                    <a:pt x="2963" y="0"/>
                  </a:lnTo>
                  <a:lnTo>
                    <a:pt x="2963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B050"/>
              </a:solidFill>
              <a:prstDash val="sysDash"/>
            </a:ln>
            <a:extLst/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n-lt"/>
              </a:endParaRPr>
            </a:p>
          </p:txBody>
        </p:sp>
      </p:grpSp>
      <p:cxnSp>
        <p:nvCxnSpPr>
          <p:cNvPr id="161" name="Straight Arrow Connector 160"/>
          <p:cNvCxnSpPr/>
          <p:nvPr/>
        </p:nvCxnSpPr>
        <p:spPr>
          <a:xfrm>
            <a:off x="0" y="1637478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cxnSpLocks/>
          </p:cNvCxnSpPr>
          <p:nvPr/>
        </p:nvCxnSpPr>
        <p:spPr>
          <a:xfrm>
            <a:off x="1092996" y="2915808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cxnSpLocks/>
          </p:cNvCxnSpPr>
          <p:nvPr/>
        </p:nvCxnSpPr>
        <p:spPr>
          <a:xfrm>
            <a:off x="1092996" y="5281757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>
            <a:spLocks/>
          </p:cNvSpPr>
          <p:nvPr/>
        </p:nvSpPr>
        <p:spPr>
          <a:xfrm>
            <a:off x="11596821" y="138234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11588470" y="839916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11596821" y="489075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64" name="Right Arrow 163"/>
          <p:cNvSpPr/>
          <p:nvPr/>
        </p:nvSpPr>
        <p:spPr bwMode="auto">
          <a:xfrm rot="16200000">
            <a:off x="11754790" y="77086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65" name="Right Arrow 164"/>
          <p:cNvSpPr/>
          <p:nvPr/>
        </p:nvSpPr>
        <p:spPr bwMode="auto">
          <a:xfrm rot="16200000">
            <a:off x="11754790" y="42879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3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/>
          <p:cNvSpPr>
            <a:spLocks/>
          </p:cNvSpPr>
          <p:nvPr/>
        </p:nvSpPr>
        <p:spPr bwMode="auto">
          <a:xfrm>
            <a:off x="1046600" y="5656979"/>
            <a:ext cx="10870096" cy="413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>
              <a:latin typeface="+mn-lt"/>
            </a:endParaRPr>
          </a:p>
        </p:txBody>
      </p:sp>
      <p:graphicFrame>
        <p:nvGraphicFramePr>
          <p:cNvPr id="43" name="Object 4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0" name="think-cell Slide" r:id="rId77" imgW="353" imgH="353" progId="TCLayout.ActiveDocument.1">
                  <p:embed/>
                </p:oleObj>
              </mc:Choice>
              <mc:Fallback>
                <p:oleObj name="think-cell Slide" r:id="rId77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Use-case landscape and requirements (2/2)</a:t>
            </a:r>
            <a:endParaRPr lang="en-US" dirty="0">
              <a:latin typeface="+mn-lt"/>
            </a:endParaRPr>
          </a:p>
        </p:txBody>
      </p:sp>
      <p:sp>
        <p:nvSpPr>
          <p:cNvPr id="229" name="ACET"/>
          <p:cNvSpPr>
            <a:spLocks noChangeArrowheads="1"/>
          </p:cNvSpPr>
          <p:nvPr/>
        </p:nvSpPr>
        <p:spPr bwMode="auto">
          <a:xfrm>
            <a:off x="10086234" y="1182553"/>
            <a:ext cx="1830462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spc="-30" dirty="0" smtClean="0">
                <a:solidFill>
                  <a:schemeClr val="tx2"/>
                </a:solidFill>
                <a:latin typeface="+mn-lt"/>
              </a:rPr>
              <a:t>Relevance/value to customer segment</a:t>
            </a:r>
            <a:endParaRPr lang="en-US" sz="800" spc="-3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7" name="ACET"/>
          <p:cNvSpPr>
            <a:spLocks noChangeArrowheads="1"/>
          </p:cNvSpPr>
          <p:nvPr/>
        </p:nvSpPr>
        <p:spPr bwMode="auto">
          <a:xfrm>
            <a:off x="4289867" y="1249680"/>
            <a:ext cx="677858" cy="38779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</a:rPr>
              <a:t>Retrofit on installed base possible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1" name="ACET"/>
          <p:cNvSpPr>
            <a:spLocks noChangeArrowheads="1"/>
          </p:cNvSpPr>
          <p:nvPr/>
        </p:nvSpPr>
        <p:spPr bwMode="auto">
          <a:xfrm>
            <a:off x="5071868" y="1495901"/>
            <a:ext cx="1307223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Enabling features by ABB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59" name="ACET"/>
          <p:cNvSpPr>
            <a:spLocks noChangeArrowheads="1"/>
          </p:cNvSpPr>
          <p:nvPr/>
        </p:nvSpPr>
        <p:spPr bwMode="auto">
          <a:xfrm>
            <a:off x="6483234" y="1372790"/>
            <a:ext cx="1307223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Value</a:t>
            </a:r>
            <a:r>
              <a:rPr lang="en-US" sz="800" b="1" dirty="0" smtClean="0">
                <a:solidFill>
                  <a:schemeClr val="tx2"/>
                </a:solidFill>
                <a:latin typeface="+mn-lt"/>
                <a:ea typeface="+mn-ea"/>
              </a:rPr>
              <a:t> creation </a:t>
            </a:r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OEM/Distributor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67" name="ACET"/>
          <p:cNvSpPr>
            <a:spLocks noChangeArrowheads="1"/>
          </p:cNvSpPr>
          <p:nvPr/>
        </p:nvSpPr>
        <p:spPr bwMode="auto">
          <a:xfrm>
            <a:off x="7894600" y="1495901"/>
            <a:ext cx="2087491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Value creation ABB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4" name="ACET"/>
          <p:cNvSpPr>
            <a:spLocks noChangeArrowheads="1"/>
          </p:cNvSpPr>
          <p:nvPr/>
        </p:nvSpPr>
        <p:spPr bwMode="auto">
          <a:xfrm>
            <a:off x="3450599" y="1249680"/>
            <a:ext cx="735125" cy="38779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Connectivity to devices required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cxnSp>
        <p:nvCxnSpPr>
          <p:cNvPr id="228" name="AutoShape 249"/>
          <p:cNvCxnSpPr>
            <a:cxnSpLocks noChangeShapeType="1"/>
          </p:cNvCxnSpPr>
          <p:nvPr/>
        </p:nvCxnSpPr>
        <p:spPr bwMode="auto">
          <a:xfrm>
            <a:off x="10086234" y="1324130"/>
            <a:ext cx="1830462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" name="ACET"/>
          <p:cNvSpPr>
            <a:spLocks noChangeArrowheads="1"/>
          </p:cNvSpPr>
          <p:nvPr/>
        </p:nvSpPr>
        <p:spPr bwMode="auto">
          <a:xfrm>
            <a:off x="1092996" y="1495901"/>
            <a:ext cx="2253460" cy="141577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OEM/Distributor use-case</a:t>
            </a:r>
            <a:endParaRPr lang="en-US" sz="8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73716" y="3904540"/>
            <a:ext cx="731520" cy="21089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 smtClean="0">
                <a:solidFill>
                  <a:schemeClr val="bg1"/>
                </a:solidFill>
              </a:rPr>
              <a:t>Warranty and repair</a:t>
            </a:r>
            <a:r>
              <a:rPr lang="en-US" sz="800" b="1" dirty="0">
                <a:solidFill>
                  <a:schemeClr val="bg1"/>
                </a:solidFill>
              </a:rPr>
              <a:t>/ maintenance </a:t>
            </a:r>
            <a:r>
              <a:rPr lang="en-US" sz="800" b="1" dirty="0" smtClean="0">
                <a:solidFill>
                  <a:schemeClr val="bg1"/>
                </a:solidFill>
              </a:rPr>
              <a:t>cost reduction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273716" y="2718122"/>
            <a:ext cx="731520" cy="11462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 err="1" smtClean="0">
                <a:solidFill>
                  <a:schemeClr val="bg1"/>
                </a:solidFill>
              </a:rPr>
              <a:t>Commiss-ioning</a:t>
            </a:r>
            <a:r>
              <a:rPr lang="en-US" sz="800" b="1" dirty="0" smtClean="0">
                <a:solidFill>
                  <a:schemeClr val="bg1"/>
                </a:solidFill>
              </a:rPr>
              <a:t> support</a:t>
            </a:r>
            <a:endParaRPr lang="en-US" sz="8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1092996" y="3864405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cxnSpLocks/>
          </p:cNvCxnSpPr>
          <p:nvPr/>
        </p:nvCxnSpPr>
        <p:spPr>
          <a:xfrm>
            <a:off x="1092996" y="3414801"/>
            <a:ext cx="522207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>
            <a:cxnSpLocks/>
          </p:cNvCxnSpPr>
          <p:nvPr/>
        </p:nvCxnSpPr>
        <p:spPr>
          <a:xfrm>
            <a:off x="1092996" y="4500290"/>
            <a:ext cx="522207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>
            <a:cxnSpLocks/>
          </p:cNvCxnSpPr>
          <p:nvPr/>
        </p:nvCxnSpPr>
        <p:spPr>
          <a:xfrm>
            <a:off x="1092996" y="5187729"/>
            <a:ext cx="522207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cxnSpLocks/>
          </p:cNvCxnSpPr>
          <p:nvPr/>
        </p:nvCxnSpPr>
        <p:spPr>
          <a:xfrm>
            <a:off x="1092996" y="2677986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>
            <a:spLocks/>
          </p:cNvSpPr>
          <p:nvPr/>
        </p:nvSpPr>
        <p:spPr>
          <a:xfrm>
            <a:off x="5071868" y="4540426"/>
            <a:ext cx="130722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Digital twin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Fleet insights/</a:t>
            </a:r>
            <a:br>
              <a:rPr lang="en-US" sz="800" dirty="0" smtClean="0">
                <a:latin typeface="+mn-lt"/>
              </a:rPr>
            </a:br>
            <a:r>
              <a:rPr lang="en-US" sz="800" dirty="0" smtClean="0">
                <a:latin typeface="+mn-lt"/>
              </a:rPr>
              <a:t>historical data</a:t>
            </a:r>
            <a:endParaRPr lang="en-US" sz="800" dirty="0">
              <a:latin typeface="+mn-lt"/>
            </a:endParaRPr>
          </a:p>
        </p:txBody>
      </p:sp>
      <p:sp>
        <p:nvSpPr>
          <p:cNvPr id="247" name="Freeform 99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36985" y="4540426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48" name="Freeform 103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546500" y="4540426"/>
            <a:ext cx="164592" cy="146304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092995" y="4540426"/>
            <a:ext cx="2357603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Reduce maintenance costs/times </a:t>
            </a:r>
            <a:r>
              <a:rPr lang="en-US" sz="800" dirty="0" smtClean="0"/>
              <a:t>through access to failure and R&amp;M history, lifecycle data etc. (e.g., pot. also available via unconnected “flight recorder”; depends on commercial model – time and material vs. uptime/outcome based)</a:t>
            </a:r>
            <a:endParaRPr lang="en-GB" sz="800" dirty="0"/>
          </a:p>
        </p:txBody>
      </p:sp>
      <p:sp>
        <p:nvSpPr>
          <p:cNvPr id="274" name="TextBox 273"/>
          <p:cNvSpPr txBox="1">
            <a:spLocks/>
          </p:cNvSpPr>
          <p:nvPr/>
        </p:nvSpPr>
        <p:spPr>
          <a:xfrm>
            <a:off x="6483234" y="4631954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>
                <a:latin typeface="+mn-lt"/>
              </a:rPr>
              <a:t>R&amp;M cost reduction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>
                <a:latin typeface="+mn-lt"/>
              </a:rPr>
              <a:t>Risk management</a:t>
            </a:r>
          </a:p>
        </p:txBody>
      </p:sp>
      <p:sp>
        <p:nvSpPr>
          <p:cNvPr id="275" name="TextBox 274"/>
          <p:cNvSpPr txBox="1">
            <a:spLocks/>
          </p:cNvSpPr>
          <p:nvPr/>
        </p:nvSpPr>
        <p:spPr>
          <a:xfrm>
            <a:off x="7894600" y="4631954"/>
            <a:ext cx="208749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spc="-50" dirty="0" smtClean="0">
                <a:latin typeface="+mn-lt"/>
              </a:rPr>
              <a:t>Digital services revenue from fleet insights (shared with OEM/</a:t>
            </a:r>
            <a:r>
              <a:rPr lang="en-US" sz="800" spc="-50" dirty="0" err="1" smtClean="0">
                <a:latin typeface="+mn-lt"/>
              </a:rPr>
              <a:t>Dist</a:t>
            </a:r>
            <a:r>
              <a:rPr lang="en-US" sz="800" spc="-50" dirty="0" smtClean="0">
                <a:latin typeface="+mn-lt"/>
              </a:rPr>
              <a:t>)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spc="-50" dirty="0" smtClean="0">
                <a:latin typeface="+mn-lt"/>
              </a:rPr>
              <a:t>Lock-in effect for OEM/</a:t>
            </a:r>
            <a:r>
              <a:rPr lang="en-US" sz="800" spc="-50" dirty="0" err="1" smtClean="0">
                <a:latin typeface="+mn-lt"/>
              </a:rPr>
              <a:t>dist</a:t>
            </a:r>
            <a:r>
              <a:rPr lang="en-US" sz="800" spc="-50" dirty="0" smtClean="0">
                <a:latin typeface="+mn-lt"/>
              </a:rPr>
              <a:t> (larger HW sales)</a:t>
            </a:r>
            <a:endParaRPr lang="en-US" sz="800" spc="-50" dirty="0">
              <a:latin typeface="+mn-lt"/>
            </a:endParaRPr>
          </a:p>
        </p:txBody>
      </p:sp>
      <p:grpSp>
        <p:nvGrpSpPr>
          <p:cNvPr id="349" name="Moon"/>
          <p:cNvGrpSpPr>
            <a:grpSpLocks/>
          </p:cNvGrpSpPr>
          <p:nvPr>
            <p:custDataLst>
              <p:tags r:id="rId5"/>
            </p:custDataLst>
          </p:nvPr>
        </p:nvGrpSpPr>
        <p:grpSpPr>
          <a:xfrm>
            <a:off x="10174413" y="4631954"/>
            <a:ext cx="166255" cy="166255"/>
            <a:chOff x="762000" y="1270000"/>
            <a:chExt cx="254000" cy="254000"/>
          </a:xfrm>
        </p:grpSpPr>
        <p:sp>
          <p:nvSpPr>
            <p:cNvPr id="350" name="Oval 349"/>
            <p:cNvSpPr/>
            <p:nvPr>
              <p:custDataLst>
                <p:tags r:id="rId74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51" name="Arc 350"/>
            <p:cNvSpPr/>
            <p:nvPr>
              <p:custDataLst>
                <p:tags r:id="rId75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52" name="Moon"/>
          <p:cNvGrpSpPr>
            <a:grpSpLocks/>
          </p:cNvGrpSpPr>
          <p:nvPr>
            <p:custDataLst>
              <p:tags r:id="rId6"/>
            </p:custDataLst>
          </p:nvPr>
        </p:nvGrpSpPr>
        <p:grpSpPr>
          <a:xfrm>
            <a:off x="10621168" y="4631954"/>
            <a:ext cx="166255" cy="166255"/>
            <a:chOff x="762000" y="1270000"/>
            <a:chExt cx="254001" cy="254000"/>
          </a:xfrm>
        </p:grpSpPr>
        <p:sp>
          <p:nvSpPr>
            <p:cNvPr id="353" name="Oval 352"/>
            <p:cNvSpPr/>
            <p:nvPr>
              <p:custDataLst>
                <p:tags r:id="rId72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54" name="Arc 353"/>
            <p:cNvSpPr/>
            <p:nvPr>
              <p:custDataLst>
                <p:tags r:id="rId73"/>
              </p:custDataLst>
            </p:nvPr>
          </p:nvSpPr>
          <p:spPr bwMode="gray">
            <a:xfrm>
              <a:off x="762001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55" name="Moon"/>
          <p:cNvGrpSpPr>
            <a:grpSpLocks/>
          </p:cNvGrpSpPr>
          <p:nvPr>
            <p:custDataLst>
              <p:tags r:id="rId7"/>
            </p:custDataLst>
          </p:nvPr>
        </p:nvGrpSpPr>
        <p:grpSpPr>
          <a:xfrm>
            <a:off x="11067923" y="4631954"/>
            <a:ext cx="166255" cy="166255"/>
            <a:chOff x="762000" y="1270000"/>
            <a:chExt cx="254000" cy="254000"/>
          </a:xfrm>
        </p:grpSpPr>
        <p:sp>
          <p:nvSpPr>
            <p:cNvPr id="356" name="Oval 355"/>
            <p:cNvSpPr/>
            <p:nvPr>
              <p:custDataLst>
                <p:tags r:id="rId70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57" name="Arc 356" hidden="1"/>
            <p:cNvSpPr/>
            <p:nvPr>
              <p:custDataLst>
                <p:tags r:id="rId71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58" name="Moon"/>
          <p:cNvGrpSpPr>
            <a:grpSpLocks/>
          </p:cNvGrpSpPr>
          <p:nvPr>
            <p:custDataLst>
              <p:tags r:id="rId8"/>
            </p:custDataLst>
          </p:nvPr>
        </p:nvGrpSpPr>
        <p:grpSpPr>
          <a:xfrm>
            <a:off x="11588470" y="4631954"/>
            <a:ext cx="166255" cy="166255"/>
            <a:chOff x="762000" y="1270000"/>
            <a:chExt cx="254000" cy="254000"/>
          </a:xfrm>
        </p:grpSpPr>
        <p:sp>
          <p:nvSpPr>
            <p:cNvPr id="359" name="Oval 358"/>
            <p:cNvSpPr/>
            <p:nvPr>
              <p:custDataLst>
                <p:tags r:id="rId68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60" name="Arc 359"/>
            <p:cNvSpPr/>
            <p:nvPr>
              <p:custDataLst>
                <p:tags r:id="rId69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181" name="TextBox 180"/>
          <p:cNvSpPr txBox="1">
            <a:spLocks/>
          </p:cNvSpPr>
          <p:nvPr/>
        </p:nvSpPr>
        <p:spPr>
          <a:xfrm>
            <a:off x="6483234" y="2974509"/>
            <a:ext cx="1307223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Speeding up of time to full accepted commissioning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R&amp;M cost reduction</a:t>
            </a:r>
            <a:endParaRPr lang="en-US" sz="800" dirty="0">
              <a:latin typeface="+mn-lt"/>
            </a:endParaRPr>
          </a:p>
        </p:txBody>
      </p:sp>
      <p:sp>
        <p:nvSpPr>
          <p:cNvPr id="182" name="TextBox 181"/>
          <p:cNvSpPr txBox="1">
            <a:spLocks/>
          </p:cNvSpPr>
          <p:nvPr/>
        </p:nvSpPr>
        <p:spPr>
          <a:xfrm>
            <a:off x="7894600" y="2974509"/>
            <a:ext cx="2087491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Lock-in </a:t>
            </a:r>
            <a:r>
              <a:rPr lang="en-US" sz="800" dirty="0">
                <a:latin typeface="+mn-lt"/>
              </a:rPr>
              <a:t>effect for OEM/</a:t>
            </a:r>
            <a:r>
              <a:rPr lang="en-US" sz="800" dirty="0" err="1">
                <a:latin typeface="+mn-lt"/>
              </a:rPr>
              <a:t>dist</a:t>
            </a:r>
            <a:r>
              <a:rPr lang="en-US" sz="800" dirty="0">
                <a:latin typeface="+mn-lt"/>
              </a:rPr>
              <a:t> (larger </a:t>
            </a:r>
            <a:r>
              <a:rPr lang="en-US" sz="800" dirty="0" err="1">
                <a:latin typeface="+mn-lt"/>
              </a:rPr>
              <a:t>HW</a:t>
            </a:r>
            <a:r>
              <a:rPr lang="en-US" sz="800" dirty="0">
                <a:latin typeface="+mn-lt"/>
              </a:rPr>
              <a:t> sales)</a:t>
            </a:r>
          </a:p>
        </p:txBody>
      </p:sp>
      <p:grpSp>
        <p:nvGrpSpPr>
          <p:cNvPr id="183" name="Moon"/>
          <p:cNvGrpSpPr>
            <a:grpSpLocks/>
          </p:cNvGrpSpPr>
          <p:nvPr>
            <p:custDataLst>
              <p:tags r:id="rId9"/>
            </p:custDataLst>
          </p:nvPr>
        </p:nvGrpSpPr>
        <p:grpSpPr>
          <a:xfrm>
            <a:off x="10174413" y="2974509"/>
            <a:ext cx="166255" cy="166255"/>
            <a:chOff x="762000" y="1270000"/>
            <a:chExt cx="254000" cy="254000"/>
          </a:xfrm>
        </p:grpSpPr>
        <p:sp>
          <p:nvSpPr>
            <p:cNvPr id="184" name="Oval 183"/>
            <p:cNvSpPr/>
            <p:nvPr>
              <p:custDataLst>
                <p:tags r:id="rId66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85" name="Arc 184"/>
            <p:cNvSpPr/>
            <p:nvPr>
              <p:custDataLst>
                <p:tags r:id="rId67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186" name="Moon"/>
          <p:cNvGrpSpPr>
            <a:grpSpLocks/>
          </p:cNvGrpSpPr>
          <p:nvPr>
            <p:custDataLst>
              <p:tags r:id="rId10"/>
            </p:custDataLst>
          </p:nvPr>
        </p:nvGrpSpPr>
        <p:grpSpPr>
          <a:xfrm>
            <a:off x="10621168" y="2974509"/>
            <a:ext cx="166255" cy="166255"/>
            <a:chOff x="762000" y="1270000"/>
            <a:chExt cx="254001" cy="254000"/>
          </a:xfrm>
        </p:grpSpPr>
        <p:sp>
          <p:nvSpPr>
            <p:cNvPr id="187" name="Oval 186"/>
            <p:cNvSpPr/>
            <p:nvPr>
              <p:custDataLst>
                <p:tags r:id="rId64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88" name="Arc 187"/>
            <p:cNvSpPr/>
            <p:nvPr>
              <p:custDataLst>
                <p:tags r:id="rId65"/>
              </p:custDataLst>
            </p:nvPr>
          </p:nvSpPr>
          <p:spPr bwMode="gray">
            <a:xfrm>
              <a:off x="762001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189" name="Moon"/>
          <p:cNvGrpSpPr>
            <a:grpSpLocks/>
          </p:cNvGrpSpPr>
          <p:nvPr>
            <p:custDataLst>
              <p:tags r:id="rId11"/>
            </p:custDataLst>
          </p:nvPr>
        </p:nvGrpSpPr>
        <p:grpSpPr>
          <a:xfrm>
            <a:off x="11067923" y="2974509"/>
            <a:ext cx="166255" cy="166255"/>
            <a:chOff x="762000" y="1270000"/>
            <a:chExt cx="254000" cy="254000"/>
          </a:xfrm>
        </p:grpSpPr>
        <p:sp>
          <p:nvSpPr>
            <p:cNvPr id="190" name="Oval 189"/>
            <p:cNvSpPr/>
            <p:nvPr>
              <p:custDataLst>
                <p:tags r:id="rId62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91" name="Arc 190" hidden="1"/>
            <p:cNvSpPr/>
            <p:nvPr>
              <p:custDataLst>
                <p:tags r:id="rId63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192" name="Moon"/>
          <p:cNvGrpSpPr>
            <a:grpSpLocks/>
          </p:cNvGrpSpPr>
          <p:nvPr>
            <p:custDataLst>
              <p:tags r:id="rId12"/>
            </p:custDataLst>
          </p:nvPr>
        </p:nvGrpSpPr>
        <p:grpSpPr>
          <a:xfrm>
            <a:off x="11588470" y="2974509"/>
            <a:ext cx="166255" cy="166255"/>
            <a:chOff x="762000" y="1270000"/>
            <a:chExt cx="254000" cy="254000"/>
          </a:xfrm>
        </p:grpSpPr>
        <p:sp>
          <p:nvSpPr>
            <p:cNvPr id="193" name="Oval 192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94" name="Arc 193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268" name="Freeform 103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736985" y="5222238"/>
            <a:ext cx="164592" cy="146304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70" name="Freeform 9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546500" y="5222238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71" name="TextBox 270"/>
          <p:cNvSpPr txBox="1">
            <a:spLocks/>
          </p:cNvSpPr>
          <p:nvPr/>
        </p:nvSpPr>
        <p:spPr>
          <a:xfrm>
            <a:off x="5071868" y="5222238"/>
            <a:ext cx="130722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Digital twin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Fleet insights/</a:t>
            </a:r>
            <a:br>
              <a:rPr lang="en-US" sz="800" dirty="0" smtClean="0">
                <a:latin typeface="+mn-lt"/>
              </a:rPr>
            </a:br>
            <a:r>
              <a:rPr lang="en-US" sz="800" dirty="0" smtClean="0">
                <a:latin typeface="+mn-lt"/>
              </a:rPr>
              <a:t>historical data</a:t>
            </a:r>
            <a:endParaRPr lang="en-US" sz="800" dirty="0">
              <a:latin typeface="+mn-lt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092995" y="5222238"/>
            <a:ext cx="235760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>
                <a:solidFill>
                  <a:schemeClr val="tx2"/>
                </a:solidFill>
              </a:rPr>
              <a:t>Reduce maintenance costs/times </a:t>
            </a:r>
            <a:r>
              <a:rPr lang="en-US" sz="800" b="1" dirty="0" smtClean="0">
                <a:solidFill>
                  <a:schemeClr val="tx2"/>
                </a:solidFill>
              </a:rPr>
              <a:t>through root</a:t>
            </a:r>
            <a:r>
              <a:rPr lang="fr-FR" sz="800" b="1" dirty="0" smtClean="0">
                <a:solidFill>
                  <a:schemeClr val="tx2"/>
                </a:solidFill>
              </a:rPr>
              <a:t> cause identification </a:t>
            </a:r>
            <a:r>
              <a:rPr lang="fr-FR" sz="800" dirty="0" smtClean="0"/>
              <a:t>via 3D simulation/ digital </a:t>
            </a:r>
            <a:r>
              <a:rPr lang="fr-FR" sz="800" dirty="0" err="1" smtClean="0"/>
              <a:t>twin</a:t>
            </a:r>
            <a:endParaRPr lang="en-GB" sz="800" dirty="0"/>
          </a:p>
        </p:txBody>
      </p:sp>
      <p:sp>
        <p:nvSpPr>
          <p:cNvPr id="369" name="Rectangle 368"/>
          <p:cNvSpPr>
            <a:spLocks/>
          </p:cNvSpPr>
          <p:nvPr/>
        </p:nvSpPr>
        <p:spPr bwMode="auto">
          <a:xfrm>
            <a:off x="1046600" y="3904541"/>
            <a:ext cx="5268476" cy="555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>
              <a:latin typeface="+mn-lt"/>
            </a:endParaRPr>
          </a:p>
        </p:txBody>
      </p:sp>
      <p:sp>
        <p:nvSpPr>
          <p:cNvPr id="253" name="Freeform 99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3736985" y="3936126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54" name="Freeform 103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4546500" y="3936126"/>
            <a:ext cx="164592" cy="146304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55" name="TextBox 254"/>
          <p:cNvSpPr txBox="1">
            <a:spLocks/>
          </p:cNvSpPr>
          <p:nvPr/>
        </p:nvSpPr>
        <p:spPr>
          <a:xfrm>
            <a:off x="5071868" y="3936126"/>
            <a:ext cx="130722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Condition monitoring (connected or as</a:t>
            </a:r>
            <a:br>
              <a:rPr lang="en-US" sz="800" dirty="0" smtClean="0">
                <a:latin typeface="+mn-lt"/>
              </a:rPr>
            </a:br>
            <a:r>
              <a:rPr lang="en-US" sz="800" dirty="0" smtClean="0">
                <a:latin typeface="+mn-lt"/>
              </a:rPr>
              <a:t>“flight recorder)”</a:t>
            </a:r>
            <a:endParaRPr lang="en-US" sz="800" dirty="0">
              <a:latin typeface="+mn-lt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092995" y="3936126"/>
            <a:ext cx="2357603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Reduce warranty costs </a:t>
            </a:r>
            <a:r>
              <a:rPr lang="en-US" sz="800" dirty="0" smtClean="0"/>
              <a:t>(e.g., condition monitoring allows tracking usage vs. design; prediction of outages). Pot. also available via unconnected “flight recorder”</a:t>
            </a:r>
            <a:endParaRPr lang="en-GB" sz="800" dirty="0"/>
          </a:p>
        </p:txBody>
      </p:sp>
      <p:sp>
        <p:nvSpPr>
          <p:cNvPr id="136" name="Rectangle 135"/>
          <p:cNvSpPr>
            <a:spLocks/>
          </p:cNvSpPr>
          <p:nvPr/>
        </p:nvSpPr>
        <p:spPr bwMode="auto">
          <a:xfrm>
            <a:off x="1046600" y="2718122"/>
            <a:ext cx="5268476" cy="638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>
              <a:latin typeface="+mn-lt"/>
            </a:endParaRPr>
          </a:p>
        </p:txBody>
      </p:sp>
      <p:sp>
        <p:nvSpPr>
          <p:cNvPr id="178" name="Freeform 99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3736985" y="2749707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179" name="TextBox 178"/>
          <p:cNvSpPr txBox="1">
            <a:spLocks/>
          </p:cNvSpPr>
          <p:nvPr/>
        </p:nvSpPr>
        <p:spPr>
          <a:xfrm>
            <a:off x="4289867" y="2749707"/>
            <a:ext cx="67785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sz="800" dirty="0" smtClean="0"/>
              <a:t>N/A</a:t>
            </a:r>
            <a:endParaRPr lang="en-US" sz="800" dirty="0"/>
          </a:p>
        </p:txBody>
      </p:sp>
      <p:sp>
        <p:nvSpPr>
          <p:cNvPr id="180" name="TextBox 179"/>
          <p:cNvSpPr txBox="1">
            <a:spLocks/>
          </p:cNvSpPr>
          <p:nvPr/>
        </p:nvSpPr>
        <p:spPr>
          <a:xfrm>
            <a:off x="5071868" y="2749707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Condition monitoring, smart sensor, Apps</a:t>
            </a:r>
            <a:endParaRPr lang="en-US" sz="800" dirty="0">
              <a:latin typeface="+mn-lt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92995" y="2749707"/>
            <a:ext cx="2357603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Speed up commissioning and identify malfunctions and root causes </a:t>
            </a:r>
            <a:r>
              <a:rPr lang="en-US" sz="800" dirty="0" smtClean="0"/>
              <a:t>(e.g., via real-time condition monitoring; could include monitoring of tuning parameters). Pot. also available via unconnected “flight recorder”</a:t>
            </a:r>
            <a:endParaRPr lang="en-GB" sz="800" dirty="0"/>
          </a:p>
        </p:txBody>
      </p:sp>
      <p:sp>
        <p:nvSpPr>
          <p:cNvPr id="260" name="Freeform 103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736985" y="3454937"/>
            <a:ext cx="164592" cy="146304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261" name="TextBox 260"/>
          <p:cNvSpPr txBox="1">
            <a:spLocks/>
          </p:cNvSpPr>
          <p:nvPr/>
        </p:nvSpPr>
        <p:spPr>
          <a:xfrm>
            <a:off x="4289867" y="3454937"/>
            <a:ext cx="67785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sz="800" dirty="0" smtClean="0"/>
              <a:t>N/A</a:t>
            </a:r>
            <a:endParaRPr lang="en-US" sz="800" dirty="0"/>
          </a:p>
        </p:txBody>
      </p:sp>
      <p:sp>
        <p:nvSpPr>
          <p:cNvPr id="262" name="TextBox 261"/>
          <p:cNvSpPr txBox="1">
            <a:spLocks/>
          </p:cNvSpPr>
          <p:nvPr/>
        </p:nvSpPr>
        <p:spPr>
          <a:xfrm>
            <a:off x="5071868" y="3454937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Simulation offering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Digital twin</a:t>
            </a: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092995" y="3454937"/>
            <a:ext cx="235760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GB" sz="800" b="1" dirty="0" smtClean="0">
                <a:solidFill>
                  <a:schemeClr val="tx2"/>
                </a:solidFill>
              </a:rPr>
              <a:t>Expedite process through virtual commissioning </a:t>
            </a:r>
            <a:r>
              <a:rPr lang="en-GB" sz="800" dirty="0" smtClean="0"/>
              <a:t>via ABB simulation suite (pot. incl. SW maintenance contract)</a:t>
            </a:r>
            <a:endParaRPr lang="en-GB" sz="800" dirty="0"/>
          </a:p>
        </p:txBody>
      </p:sp>
      <p:cxnSp>
        <p:nvCxnSpPr>
          <p:cNvPr id="266" name="Straight Connector 265"/>
          <p:cNvCxnSpPr>
            <a:cxnSpLocks/>
          </p:cNvCxnSpPr>
          <p:nvPr/>
        </p:nvCxnSpPr>
        <p:spPr>
          <a:xfrm flipV="1">
            <a:off x="1092996" y="2119813"/>
            <a:ext cx="10823700" cy="85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reeform 99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4547620" y="1710345"/>
            <a:ext cx="162352" cy="14781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/>
            <a:endParaRPr lang="en-US" sz="800" dirty="0">
              <a:latin typeface="+mn-lt"/>
            </a:endParaRPr>
          </a:p>
        </p:txBody>
      </p:sp>
      <p:sp>
        <p:nvSpPr>
          <p:cNvPr id="287" name="TextBox 286"/>
          <p:cNvSpPr txBox="1">
            <a:spLocks/>
          </p:cNvSpPr>
          <p:nvPr/>
        </p:nvSpPr>
        <p:spPr>
          <a:xfrm>
            <a:off x="5071868" y="1710345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Digital twin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>
                <a:latin typeface="+mn-lt"/>
              </a:rPr>
              <a:t>Condition monitoring</a:t>
            </a:r>
          </a:p>
        </p:txBody>
      </p:sp>
      <p:sp>
        <p:nvSpPr>
          <p:cNvPr id="288" name="TextBox 287"/>
          <p:cNvSpPr txBox="1">
            <a:spLocks/>
          </p:cNvSpPr>
          <p:nvPr/>
        </p:nvSpPr>
        <p:spPr>
          <a:xfrm>
            <a:off x="6483234" y="1710345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Lower net working capital (esp. spares)</a:t>
            </a:r>
            <a:endParaRPr lang="en-US" sz="800" dirty="0">
              <a:latin typeface="+mn-lt"/>
            </a:endParaRPr>
          </a:p>
        </p:txBody>
      </p:sp>
      <p:sp>
        <p:nvSpPr>
          <p:cNvPr id="361" name="TextBox 360"/>
          <p:cNvSpPr txBox="1">
            <a:spLocks/>
          </p:cNvSpPr>
          <p:nvPr/>
        </p:nvSpPr>
        <p:spPr>
          <a:xfrm>
            <a:off x="7894600" y="1710345"/>
            <a:ext cx="208749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Lock-in effect (larger HW sales)</a:t>
            </a:r>
          </a:p>
        </p:txBody>
      </p:sp>
      <p:grpSp>
        <p:nvGrpSpPr>
          <p:cNvPr id="362" name="Moon"/>
          <p:cNvGrpSpPr>
            <a:grpSpLocks noChangeAspect="1"/>
          </p:cNvGrpSpPr>
          <p:nvPr>
            <p:custDataLst>
              <p:tags r:id="rId20"/>
            </p:custDataLst>
          </p:nvPr>
        </p:nvGrpSpPr>
        <p:grpSpPr>
          <a:xfrm>
            <a:off x="10174414" y="1710345"/>
            <a:ext cx="166256" cy="166255"/>
            <a:chOff x="761999" y="1270000"/>
            <a:chExt cx="254001" cy="254000"/>
          </a:xfrm>
        </p:grpSpPr>
        <p:sp>
          <p:nvSpPr>
            <p:cNvPr id="370" name="Oval 369"/>
            <p:cNvSpPr/>
            <p:nvPr>
              <p:custDataLst>
                <p:tags r:id="rId60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71" name="Arc 370"/>
            <p:cNvSpPr/>
            <p:nvPr>
              <p:custDataLst>
                <p:tags r:id="rId61"/>
              </p:custDataLst>
            </p:nvPr>
          </p:nvSpPr>
          <p:spPr bwMode="gray">
            <a:xfrm>
              <a:off x="761999" y="1270000"/>
              <a:ext cx="254001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72" name="Moon"/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>
            <a:off x="10621165" y="1710345"/>
            <a:ext cx="166257" cy="166255"/>
            <a:chOff x="762000" y="1270000"/>
            <a:chExt cx="254006" cy="254000"/>
          </a:xfrm>
        </p:grpSpPr>
        <p:sp>
          <p:nvSpPr>
            <p:cNvPr id="373" name="Oval 372"/>
            <p:cNvSpPr/>
            <p:nvPr>
              <p:custDataLst>
                <p:tags r:id="rId58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74" name="Arc 373"/>
            <p:cNvSpPr/>
            <p:nvPr>
              <p:custDataLst>
                <p:tags r:id="rId59"/>
              </p:custDataLst>
            </p:nvPr>
          </p:nvSpPr>
          <p:spPr bwMode="gray">
            <a:xfrm>
              <a:off x="762003" y="1270000"/>
              <a:ext cx="254003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75" name="Moon"/>
          <p:cNvGrpSpPr>
            <a:grpSpLocks/>
          </p:cNvGrpSpPr>
          <p:nvPr>
            <p:custDataLst>
              <p:tags r:id="rId22"/>
            </p:custDataLst>
          </p:nvPr>
        </p:nvGrpSpPr>
        <p:grpSpPr>
          <a:xfrm>
            <a:off x="11067923" y="1710345"/>
            <a:ext cx="166255" cy="166255"/>
            <a:chOff x="762000" y="1270000"/>
            <a:chExt cx="254000" cy="254000"/>
          </a:xfrm>
        </p:grpSpPr>
        <p:sp>
          <p:nvSpPr>
            <p:cNvPr id="376" name="Oval 375"/>
            <p:cNvSpPr/>
            <p:nvPr>
              <p:custDataLst>
                <p:tags r:id="rId56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77" name="Arc 376"/>
            <p:cNvSpPr/>
            <p:nvPr>
              <p:custDataLst>
                <p:tags r:id="rId57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78" name="Moon"/>
          <p:cNvGrpSpPr>
            <a:grpSpLocks/>
          </p:cNvGrpSpPr>
          <p:nvPr>
            <p:custDataLst>
              <p:tags r:id="rId23"/>
            </p:custDataLst>
          </p:nvPr>
        </p:nvGrpSpPr>
        <p:grpSpPr>
          <a:xfrm>
            <a:off x="11588470" y="1710345"/>
            <a:ext cx="166255" cy="166255"/>
            <a:chOff x="762000" y="1270000"/>
            <a:chExt cx="254000" cy="254000"/>
          </a:xfrm>
        </p:grpSpPr>
        <p:sp>
          <p:nvSpPr>
            <p:cNvPr id="379" name="Oval 378"/>
            <p:cNvSpPr/>
            <p:nvPr>
              <p:custDataLst>
                <p:tags r:id="rId54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80" name="Arc 379"/>
            <p:cNvSpPr/>
            <p:nvPr>
              <p:custDataLst>
                <p:tags r:id="rId55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381" name="Freeform 99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3736985" y="1710345"/>
            <a:ext cx="162352" cy="14781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382" name="TextBox 381"/>
          <p:cNvSpPr txBox="1">
            <a:spLocks/>
          </p:cNvSpPr>
          <p:nvPr/>
        </p:nvSpPr>
        <p:spPr>
          <a:xfrm>
            <a:off x="1092995" y="1710345"/>
            <a:ext cx="235760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Reduce working capital by improved demand forecasting </a:t>
            </a:r>
            <a:r>
              <a:rPr lang="en-US" sz="800" dirty="0" smtClean="0"/>
              <a:t>based on historical lifetime data (and pot. live tracking)</a:t>
            </a:r>
            <a:endParaRPr lang="en-GB" sz="800" dirty="0"/>
          </a:p>
        </p:txBody>
      </p:sp>
      <p:sp>
        <p:nvSpPr>
          <p:cNvPr id="383" name="TextBox 382"/>
          <p:cNvSpPr txBox="1">
            <a:spLocks/>
          </p:cNvSpPr>
          <p:nvPr/>
        </p:nvSpPr>
        <p:spPr>
          <a:xfrm>
            <a:off x="4289867" y="2160802"/>
            <a:ext cx="67785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sz="800" dirty="0" smtClean="0"/>
              <a:t>N/A</a:t>
            </a:r>
            <a:endParaRPr lang="en-US" sz="800" dirty="0"/>
          </a:p>
        </p:txBody>
      </p:sp>
      <p:sp>
        <p:nvSpPr>
          <p:cNvPr id="384" name="TextBox 383"/>
          <p:cNvSpPr txBox="1">
            <a:spLocks/>
          </p:cNvSpPr>
          <p:nvPr/>
        </p:nvSpPr>
        <p:spPr>
          <a:xfrm>
            <a:off x="5071868" y="2160802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Fleet insights (e.g., average lifecycle)</a:t>
            </a:r>
            <a:endParaRPr lang="en-US" sz="800" dirty="0">
              <a:latin typeface="+mn-lt"/>
            </a:endParaRPr>
          </a:p>
        </p:txBody>
      </p:sp>
      <p:sp>
        <p:nvSpPr>
          <p:cNvPr id="385" name="TextBox 384"/>
          <p:cNvSpPr txBox="1">
            <a:spLocks/>
          </p:cNvSpPr>
          <p:nvPr/>
        </p:nvSpPr>
        <p:spPr>
          <a:xfrm>
            <a:off x="6483234" y="2160802"/>
            <a:ext cx="130722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Increased </a:t>
            </a:r>
            <a:r>
              <a:rPr lang="en-US" sz="800" dirty="0" err="1" smtClean="0">
                <a:latin typeface="+mn-lt"/>
              </a:rPr>
              <a:t>HW</a:t>
            </a:r>
            <a:r>
              <a:rPr lang="en-US" sz="800" dirty="0" smtClean="0">
                <a:latin typeface="+mn-lt"/>
              </a:rPr>
              <a:t> sales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Increased services revenue</a:t>
            </a:r>
            <a:endParaRPr lang="en-US" sz="800" dirty="0">
              <a:latin typeface="+mn-lt"/>
            </a:endParaRPr>
          </a:p>
        </p:txBody>
      </p:sp>
      <p:sp>
        <p:nvSpPr>
          <p:cNvPr id="386" name="TextBox 385"/>
          <p:cNvSpPr txBox="1">
            <a:spLocks/>
          </p:cNvSpPr>
          <p:nvPr/>
        </p:nvSpPr>
        <p:spPr>
          <a:xfrm>
            <a:off x="7894600" y="2160802"/>
            <a:ext cx="208749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Monetization of fleet inisghts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>
                <a:latin typeface="+mn-lt"/>
              </a:rPr>
              <a:t>Lock-in effect for OEM/</a:t>
            </a:r>
            <a:r>
              <a:rPr lang="en-US" sz="800" dirty="0" err="1">
                <a:latin typeface="+mn-lt"/>
              </a:rPr>
              <a:t>dist</a:t>
            </a:r>
            <a:r>
              <a:rPr lang="en-US" sz="800" dirty="0">
                <a:latin typeface="+mn-lt"/>
              </a:rPr>
              <a:t> (larger </a:t>
            </a:r>
            <a:r>
              <a:rPr lang="en-US" sz="800" dirty="0" err="1">
                <a:latin typeface="+mn-lt"/>
              </a:rPr>
              <a:t>HW</a:t>
            </a:r>
            <a:r>
              <a:rPr lang="en-US" sz="800" dirty="0">
                <a:latin typeface="+mn-lt"/>
              </a:rPr>
              <a:t> sales)</a:t>
            </a:r>
          </a:p>
        </p:txBody>
      </p:sp>
      <p:grpSp>
        <p:nvGrpSpPr>
          <p:cNvPr id="387" name="Moon"/>
          <p:cNvGrpSpPr>
            <a:grpSpLocks/>
          </p:cNvGrpSpPr>
          <p:nvPr>
            <p:custDataLst>
              <p:tags r:id="rId25"/>
            </p:custDataLst>
          </p:nvPr>
        </p:nvGrpSpPr>
        <p:grpSpPr>
          <a:xfrm>
            <a:off x="10174413" y="2160802"/>
            <a:ext cx="166255" cy="166255"/>
            <a:chOff x="762000" y="1270000"/>
            <a:chExt cx="254000" cy="254000"/>
          </a:xfrm>
        </p:grpSpPr>
        <p:sp>
          <p:nvSpPr>
            <p:cNvPr id="388" name="Oval 387"/>
            <p:cNvSpPr/>
            <p:nvPr>
              <p:custDataLst>
                <p:tags r:id="rId52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89" name="Arc 388"/>
            <p:cNvSpPr/>
            <p:nvPr>
              <p:custDataLst>
                <p:tags r:id="rId53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90" name="Moon"/>
          <p:cNvGrpSpPr>
            <a:grpSpLocks/>
          </p:cNvGrpSpPr>
          <p:nvPr>
            <p:custDataLst>
              <p:tags r:id="rId26"/>
            </p:custDataLst>
          </p:nvPr>
        </p:nvGrpSpPr>
        <p:grpSpPr>
          <a:xfrm>
            <a:off x="10621168" y="2160802"/>
            <a:ext cx="166255" cy="166255"/>
            <a:chOff x="762000" y="1270000"/>
            <a:chExt cx="254001" cy="254000"/>
          </a:xfrm>
        </p:grpSpPr>
        <p:sp>
          <p:nvSpPr>
            <p:cNvPr id="391" name="Oval 390"/>
            <p:cNvSpPr/>
            <p:nvPr>
              <p:custDataLst>
                <p:tags r:id="rId50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92" name="Arc 391"/>
            <p:cNvSpPr/>
            <p:nvPr>
              <p:custDataLst>
                <p:tags r:id="rId51"/>
              </p:custDataLst>
            </p:nvPr>
          </p:nvSpPr>
          <p:spPr bwMode="gray">
            <a:xfrm>
              <a:off x="762001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93" name="Moon"/>
          <p:cNvGrpSpPr>
            <a:grpSpLocks/>
          </p:cNvGrpSpPr>
          <p:nvPr>
            <p:custDataLst>
              <p:tags r:id="rId27"/>
            </p:custDataLst>
          </p:nvPr>
        </p:nvGrpSpPr>
        <p:grpSpPr>
          <a:xfrm>
            <a:off x="11067923" y="2160802"/>
            <a:ext cx="166255" cy="166255"/>
            <a:chOff x="762000" y="1270000"/>
            <a:chExt cx="254000" cy="254000"/>
          </a:xfrm>
        </p:grpSpPr>
        <p:sp>
          <p:nvSpPr>
            <p:cNvPr id="394" name="Oval 393"/>
            <p:cNvSpPr/>
            <p:nvPr>
              <p:custDataLst>
                <p:tags r:id="rId48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95" name="Arc 394"/>
            <p:cNvSpPr/>
            <p:nvPr>
              <p:custDataLst>
                <p:tags r:id="rId49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396" name="Moon"/>
          <p:cNvGrpSpPr>
            <a:grpSpLocks/>
          </p:cNvGrpSpPr>
          <p:nvPr>
            <p:custDataLst>
              <p:tags r:id="rId28"/>
            </p:custDataLst>
          </p:nvPr>
        </p:nvGrpSpPr>
        <p:grpSpPr>
          <a:xfrm>
            <a:off x="11588470" y="2160802"/>
            <a:ext cx="166255" cy="166255"/>
            <a:chOff x="762000" y="1270000"/>
            <a:chExt cx="254000" cy="254000"/>
          </a:xfrm>
        </p:grpSpPr>
        <p:sp>
          <p:nvSpPr>
            <p:cNvPr id="397" name="Oval 396"/>
            <p:cNvSpPr/>
            <p:nvPr>
              <p:custDataLst>
                <p:tags r:id="rId46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398" name="Arc 397"/>
            <p:cNvSpPr/>
            <p:nvPr>
              <p:custDataLst>
                <p:tags r:id="rId47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399" name="Freeform 99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3736985" y="2160802"/>
            <a:ext cx="162352" cy="14781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400" name="TextBox 399"/>
          <p:cNvSpPr txBox="1">
            <a:spLocks/>
          </p:cNvSpPr>
          <p:nvPr/>
        </p:nvSpPr>
        <p:spPr>
          <a:xfrm>
            <a:off x="1092995" y="2160802"/>
            <a:ext cx="2357603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Margin increase through </a:t>
            </a:r>
            <a:r>
              <a:rPr lang="en-US" sz="800" b="1" dirty="0">
                <a:solidFill>
                  <a:schemeClr val="tx2"/>
                </a:solidFill>
              </a:rPr>
              <a:t>Improved </a:t>
            </a:r>
            <a:r>
              <a:rPr lang="en-US" sz="800" b="1" dirty="0" smtClean="0">
                <a:solidFill>
                  <a:schemeClr val="tx2"/>
                </a:solidFill>
              </a:rPr>
              <a:t>pricing/commercial/service strategy </a:t>
            </a:r>
            <a:r>
              <a:rPr lang="en-US" sz="800" dirty="0" smtClean="0"/>
              <a:t>based on better understanding of lifecycle cost/</a:t>
            </a:r>
            <a:r>
              <a:rPr lang="en-US" sz="800" dirty="0" err="1" smtClean="0"/>
              <a:t>TCO</a:t>
            </a:r>
            <a:r>
              <a:rPr lang="en-US" sz="800" dirty="0" smtClean="0"/>
              <a:t> of Motors/Drives (i.e., quantification of risks)</a:t>
            </a:r>
            <a:endParaRPr lang="en-GB" sz="800" dirty="0"/>
          </a:p>
        </p:txBody>
      </p:sp>
      <p:sp>
        <p:nvSpPr>
          <p:cNvPr id="420" name="TextBox 419"/>
          <p:cNvSpPr txBox="1">
            <a:spLocks/>
          </p:cNvSpPr>
          <p:nvPr/>
        </p:nvSpPr>
        <p:spPr>
          <a:xfrm>
            <a:off x="273716" y="1710345"/>
            <a:ext cx="731520" cy="942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800" b="1" dirty="0" smtClean="0">
                <a:solidFill>
                  <a:schemeClr val="bg1"/>
                </a:solidFill>
              </a:rPr>
              <a:t>Go to market support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>
            <a:spLocks/>
          </p:cNvSpPr>
          <p:nvPr/>
        </p:nvSpPr>
        <p:spPr>
          <a:xfrm>
            <a:off x="6316797" y="2718122"/>
            <a:ext cx="102421" cy="100521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423" name="Right Brace 422"/>
          <p:cNvSpPr>
            <a:spLocks/>
          </p:cNvSpPr>
          <p:nvPr/>
        </p:nvSpPr>
        <p:spPr>
          <a:xfrm>
            <a:off x="6316797" y="3904541"/>
            <a:ext cx="102421" cy="160113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de-CH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0" y="1637478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9591752" y="407200"/>
            <a:ext cx="1922070" cy="601408"/>
            <a:chOff x="9707244" y="407200"/>
            <a:chExt cx="1922070" cy="601408"/>
          </a:xfrm>
        </p:grpSpPr>
        <p:grpSp>
          <p:nvGrpSpPr>
            <p:cNvPr id="135" name="Group 134"/>
            <p:cNvGrpSpPr/>
            <p:nvPr/>
          </p:nvGrpSpPr>
          <p:grpSpPr>
            <a:xfrm>
              <a:off x="9707244" y="407200"/>
              <a:ext cx="1002680" cy="104365"/>
              <a:chOff x="9674660" y="-129920"/>
              <a:chExt cx="1002680" cy="104365"/>
            </a:xfrm>
          </p:grpSpPr>
          <p:sp>
            <p:nvSpPr>
              <p:cNvPr id="147" name="Freeform 103"/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9674660" y="-129920"/>
                <a:ext cx="115292" cy="104365"/>
              </a:xfrm>
              <a:custGeom>
                <a:avLst/>
                <a:gdLst>
                  <a:gd name="T0" fmla="*/ 1326 w 2880"/>
                  <a:gd name="T1" fmla="*/ 2079 h 2674"/>
                  <a:gd name="T2" fmla="*/ 1118 w 2880"/>
                  <a:gd name="T3" fmla="*/ 2354 h 2674"/>
                  <a:gd name="T4" fmla="*/ 929 w 2880"/>
                  <a:gd name="T5" fmla="*/ 2544 h 2674"/>
                  <a:gd name="T6" fmla="*/ 780 w 2880"/>
                  <a:gd name="T7" fmla="*/ 2642 h 2674"/>
                  <a:gd name="T8" fmla="*/ 702 w 2880"/>
                  <a:gd name="T9" fmla="*/ 2669 h 2674"/>
                  <a:gd name="T10" fmla="*/ 648 w 2880"/>
                  <a:gd name="T11" fmla="*/ 2674 h 2674"/>
                  <a:gd name="T12" fmla="*/ 484 w 2880"/>
                  <a:gd name="T13" fmla="*/ 2641 h 2674"/>
                  <a:gd name="T14" fmla="*/ 320 w 2880"/>
                  <a:gd name="T15" fmla="*/ 2540 h 2674"/>
                  <a:gd name="T16" fmla="*/ 160 w 2880"/>
                  <a:gd name="T17" fmla="*/ 2371 h 2674"/>
                  <a:gd name="T18" fmla="*/ 0 w 2880"/>
                  <a:gd name="T19" fmla="*/ 2136 h 2674"/>
                  <a:gd name="T20" fmla="*/ 86 w 2880"/>
                  <a:gd name="T21" fmla="*/ 2139 h 2674"/>
                  <a:gd name="T22" fmla="*/ 206 w 2880"/>
                  <a:gd name="T23" fmla="*/ 2120 h 2674"/>
                  <a:gd name="T24" fmla="*/ 408 w 2880"/>
                  <a:gd name="T25" fmla="*/ 2030 h 2674"/>
                  <a:gd name="T26" fmla="*/ 620 w 2880"/>
                  <a:gd name="T27" fmla="*/ 1868 h 2674"/>
                  <a:gd name="T28" fmla="*/ 843 w 2880"/>
                  <a:gd name="T29" fmla="*/ 1638 h 2674"/>
                  <a:gd name="T30" fmla="*/ 877 w 2880"/>
                  <a:gd name="T31" fmla="*/ 1362 h 2674"/>
                  <a:gd name="T32" fmla="*/ 694 w 2880"/>
                  <a:gd name="T33" fmla="*/ 1147 h 2674"/>
                  <a:gd name="T34" fmla="*/ 563 w 2880"/>
                  <a:gd name="T35" fmla="*/ 948 h 2674"/>
                  <a:gd name="T36" fmla="*/ 484 w 2880"/>
                  <a:gd name="T37" fmla="*/ 767 h 2674"/>
                  <a:gd name="T38" fmla="*/ 458 w 2880"/>
                  <a:gd name="T39" fmla="*/ 602 h 2674"/>
                  <a:gd name="T40" fmla="*/ 474 w 2880"/>
                  <a:gd name="T41" fmla="*/ 503 h 2674"/>
                  <a:gd name="T42" fmla="*/ 546 w 2880"/>
                  <a:gd name="T43" fmla="*/ 361 h 2674"/>
                  <a:gd name="T44" fmla="*/ 674 w 2880"/>
                  <a:gd name="T45" fmla="*/ 208 h 2674"/>
                  <a:gd name="T46" fmla="*/ 861 w 2880"/>
                  <a:gd name="T47" fmla="*/ 42 h 2674"/>
                  <a:gd name="T48" fmla="*/ 938 w 2880"/>
                  <a:gd name="T49" fmla="*/ 111 h 2674"/>
                  <a:gd name="T50" fmla="*/ 1003 w 2880"/>
                  <a:gd name="T51" fmla="*/ 331 h 2674"/>
                  <a:gd name="T52" fmla="*/ 1102 w 2880"/>
                  <a:gd name="T53" fmla="*/ 547 h 2674"/>
                  <a:gd name="T54" fmla="*/ 1232 w 2880"/>
                  <a:gd name="T55" fmla="*/ 760 h 2674"/>
                  <a:gd name="T56" fmla="*/ 1465 w 2880"/>
                  <a:gd name="T57" fmla="*/ 887 h 2674"/>
                  <a:gd name="T58" fmla="*/ 1641 w 2880"/>
                  <a:gd name="T59" fmla="*/ 679 h 2674"/>
                  <a:gd name="T60" fmla="*/ 1866 w 2880"/>
                  <a:gd name="T61" fmla="*/ 468 h 2674"/>
                  <a:gd name="T62" fmla="*/ 2081 w 2880"/>
                  <a:gd name="T63" fmla="*/ 334 h 2674"/>
                  <a:gd name="T64" fmla="*/ 2209 w 2880"/>
                  <a:gd name="T65" fmla="*/ 289 h 2674"/>
                  <a:gd name="T66" fmla="*/ 2308 w 2880"/>
                  <a:gd name="T67" fmla="*/ 274 h 2674"/>
                  <a:gd name="T68" fmla="*/ 2406 w 2880"/>
                  <a:gd name="T69" fmla="*/ 281 h 2674"/>
                  <a:gd name="T70" fmla="*/ 2540 w 2880"/>
                  <a:gd name="T71" fmla="*/ 340 h 2674"/>
                  <a:gd name="T72" fmla="*/ 2655 w 2880"/>
                  <a:gd name="T73" fmla="*/ 456 h 2674"/>
                  <a:gd name="T74" fmla="*/ 2751 w 2880"/>
                  <a:gd name="T75" fmla="*/ 630 h 2674"/>
                  <a:gd name="T76" fmla="*/ 2755 w 2880"/>
                  <a:gd name="T77" fmla="*/ 734 h 2674"/>
                  <a:gd name="T78" fmla="*/ 2692 w 2880"/>
                  <a:gd name="T79" fmla="*/ 735 h 2674"/>
                  <a:gd name="T80" fmla="*/ 2609 w 2880"/>
                  <a:gd name="T81" fmla="*/ 758 h 2674"/>
                  <a:gd name="T82" fmla="*/ 2401 w 2880"/>
                  <a:gd name="T83" fmla="*/ 873 h 2674"/>
                  <a:gd name="T84" fmla="*/ 2222 w 2880"/>
                  <a:gd name="T85" fmla="*/ 1012 h 2674"/>
                  <a:gd name="T86" fmla="*/ 2010 w 2880"/>
                  <a:gd name="T87" fmla="*/ 1221 h 2674"/>
                  <a:gd name="T88" fmla="*/ 1917 w 2880"/>
                  <a:gd name="T89" fmla="*/ 1531 h 2674"/>
                  <a:gd name="T90" fmla="*/ 2091 w 2880"/>
                  <a:gd name="T91" fmla="*/ 1682 h 2674"/>
                  <a:gd name="T92" fmla="*/ 2329 w 2880"/>
                  <a:gd name="T93" fmla="*/ 1837 h 2674"/>
                  <a:gd name="T94" fmla="*/ 2570 w 2880"/>
                  <a:gd name="T95" fmla="*/ 1933 h 2674"/>
                  <a:gd name="T96" fmla="*/ 2817 w 2880"/>
                  <a:gd name="T97" fmla="*/ 1976 h 2674"/>
                  <a:gd name="T98" fmla="*/ 2813 w 2880"/>
                  <a:gd name="T99" fmla="*/ 2104 h 2674"/>
                  <a:gd name="T100" fmla="*/ 2674 w 2880"/>
                  <a:gd name="T101" fmla="*/ 2308 h 2674"/>
                  <a:gd name="T102" fmla="*/ 2535 w 2880"/>
                  <a:gd name="T103" fmla="*/ 2444 h 2674"/>
                  <a:gd name="T104" fmla="*/ 2391 w 2880"/>
                  <a:gd name="T105" fmla="*/ 2510 h 2674"/>
                  <a:gd name="T106" fmla="*/ 2318 w 2880"/>
                  <a:gd name="T107" fmla="*/ 2519 h 2674"/>
                  <a:gd name="T108" fmla="*/ 2172 w 2880"/>
                  <a:gd name="T109" fmla="*/ 2491 h 2674"/>
                  <a:gd name="T110" fmla="*/ 1996 w 2880"/>
                  <a:gd name="T111" fmla="*/ 2403 h 2674"/>
                  <a:gd name="T112" fmla="*/ 1790 w 2880"/>
                  <a:gd name="T113" fmla="*/ 2259 h 2674"/>
                  <a:gd name="T114" fmla="*/ 1556 w 2880"/>
                  <a:gd name="T115" fmla="*/ 2057 h 2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0" h="2674">
                    <a:moveTo>
                      <a:pt x="1424" y="1937"/>
                    </a:moveTo>
                    <a:lnTo>
                      <a:pt x="1382" y="1997"/>
                    </a:lnTo>
                    <a:lnTo>
                      <a:pt x="1382" y="1997"/>
                    </a:lnTo>
                    <a:lnTo>
                      <a:pt x="1326" y="2079"/>
                    </a:lnTo>
                    <a:lnTo>
                      <a:pt x="1273" y="2157"/>
                    </a:lnTo>
                    <a:lnTo>
                      <a:pt x="1220" y="2227"/>
                    </a:lnTo>
                    <a:lnTo>
                      <a:pt x="1167" y="2294"/>
                    </a:lnTo>
                    <a:lnTo>
                      <a:pt x="1118" y="2354"/>
                    </a:lnTo>
                    <a:lnTo>
                      <a:pt x="1069" y="2410"/>
                    </a:lnTo>
                    <a:lnTo>
                      <a:pt x="1021" y="2459"/>
                    </a:lnTo>
                    <a:lnTo>
                      <a:pt x="973" y="2505"/>
                    </a:lnTo>
                    <a:lnTo>
                      <a:pt x="929" y="2544"/>
                    </a:lnTo>
                    <a:lnTo>
                      <a:pt x="885" y="2579"/>
                    </a:lnTo>
                    <a:lnTo>
                      <a:pt x="843" y="2607"/>
                    </a:lnTo>
                    <a:lnTo>
                      <a:pt x="801" y="2632"/>
                    </a:lnTo>
                    <a:lnTo>
                      <a:pt x="780" y="2642"/>
                    </a:lnTo>
                    <a:lnTo>
                      <a:pt x="760" y="2649"/>
                    </a:lnTo>
                    <a:lnTo>
                      <a:pt x="741" y="2658"/>
                    </a:lnTo>
                    <a:lnTo>
                      <a:pt x="722" y="2663"/>
                    </a:lnTo>
                    <a:lnTo>
                      <a:pt x="702" y="2669"/>
                    </a:lnTo>
                    <a:lnTo>
                      <a:pt x="685" y="2670"/>
                    </a:lnTo>
                    <a:lnTo>
                      <a:pt x="665" y="2674"/>
                    </a:lnTo>
                    <a:lnTo>
                      <a:pt x="648" y="2674"/>
                    </a:lnTo>
                    <a:lnTo>
                      <a:pt x="648" y="2674"/>
                    </a:lnTo>
                    <a:lnTo>
                      <a:pt x="606" y="2672"/>
                    </a:lnTo>
                    <a:lnTo>
                      <a:pt x="565" y="2665"/>
                    </a:lnTo>
                    <a:lnTo>
                      <a:pt x="525" y="2655"/>
                    </a:lnTo>
                    <a:lnTo>
                      <a:pt x="484" y="2641"/>
                    </a:lnTo>
                    <a:lnTo>
                      <a:pt x="444" y="2621"/>
                    </a:lnTo>
                    <a:lnTo>
                      <a:pt x="401" y="2598"/>
                    </a:lnTo>
                    <a:lnTo>
                      <a:pt x="361" y="2572"/>
                    </a:lnTo>
                    <a:lnTo>
                      <a:pt x="320" y="2540"/>
                    </a:lnTo>
                    <a:lnTo>
                      <a:pt x="280" y="2503"/>
                    </a:lnTo>
                    <a:lnTo>
                      <a:pt x="239" y="2465"/>
                    </a:lnTo>
                    <a:lnTo>
                      <a:pt x="201" y="2421"/>
                    </a:lnTo>
                    <a:lnTo>
                      <a:pt x="160" y="2371"/>
                    </a:lnTo>
                    <a:lnTo>
                      <a:pt x="120" y="2319"/>
                    </a:lnTo>
                    <a:lnTo>
                      <a:pt x="79" y="2262"/>
                    </a:lnTo>
                    <a:lnTo>
                      <a:pt x="40" y="2201"/>
                    </a:lnTo>
                    <a:lnTo>
                      <a:pt x="0" y="2136"/>
                    </a:lnTo>
                    <a:lnTo>
                      <a:pt x="0" y="2136"/>
                    </a:lnTo>
                    <a:lnTo>
                      <a:pt x="63" y="2139"/>
                    </a:lnTo>
                    <a:lnTo>
                      <a:pt x="63" y="2139"/>
                    </a:lnTo>
                    <a:lnTo>
                      <a:pt x="86" y="2139"/>
                    </a:lnTo>
                    <a:lnTo>
                      <a:pt x="111" y="2137"/>
                    </a:lnTo>
                    <a:lnTo>
                      <a:pt x="134" y="2134"/>
                    </a:lnTo>
                    <a:lnTo>
                      <a:pt x="158" y="2130"/>
                    </a:lnTo>
                    <a:lnTo>
                      <a:pt x="206" y="2120"/>
                    </a:lnTo>
                    <a:lnTo>
                      <a:pt x="255" y="2104"/>
                    </a:lnTo>
                    <a:lnTo>
                      <a:pt x="306" y="2083"/>
                    </a:lnTo>
                    <a:lnTo>
                      <a:pt x="357" y="2058"/>
                    </a:lnTo>
                    <a:lnTo>
                      <a:pt x="408" y="2030"/>
                    </a:lnTo>
                    <a:lnTo>
                      <a:pt x="459" y="1997"/>
                    </a:lnTo>
                    <a:lnTo>
                      <a:pt x="512" y="1958"/>
                    </a:lnTo>
                    <a:lnTo>
                      <a:pt x="565" y="1916"/>
                    </a:lnTo>
                    <a:lnTo>
                      <a:pt x="620" y="1868"/>
                    </a:lnTo>
                    <a:lnTo>
                      <a:pt x="674" y="1817"/>
                    </a:lnTo>
                    <a:lnTo>
                      <a:pt x="731" y="1763"/>
                    </a:lnTo>
                    <a:lnTo>
                      <a:pt x="785" y="1701"/>
                    </a:lnTo>
                    <a:lnTo>
                      <a:pt x="843" y="1638"/>
                    </a:lnTo>
                    <a:lnTo>
                      <a:pt x="900" y="1567"/>
                    </a:lnTo>
                    <a:lnTo>
                      <a:pt x="977" y="1471"/>
                    </a:lnTo>
                    <a:lnTo>
                      <a:pt x="877" y="1362"/>
                    </a:lnTo>
                    <a:lnTo>
                      <a:pt x="877" y="1362"/>
                    </a:lnTo>
                    <a:lnTo>
                      <a:pt x="827" y="1307"/>
                    </a:lnTo>
                    <a:lnTo>
                      <a:pt x="778" y="1253"/>
                    </a:lnTo>
                    <a:lnTo>
                      <a:pt x="734" y="1198"/>
                    </a:lnTo>
                    <a:lnTo>
                      <a:pt x="694" y="1147"/>
                    </a:lnTo>
                    <a:lnTo>
                      <a:pt x="657" y="1096"/>
                    </a:lnTo>
                    <a:lnTo>
                      <a:pt x="621" y="1045"/>
                    </a:lnTo>
                    <a:lnTo>
                      <a:pt x="590" y="996"/>
                    </a:lnTo>
                    <a:lnTo>
                      <a:pt x="563" y="948"/>
                    </a:lnTo>
                    <a:lnTo>
                      <a:pt x="539" y="901"/>
                    </a:lnTo>
                    <a:lnTo>
                      <a:pt x="518" y="855"/>
                    </a:lnTo>
                    <a:lnTo>
                      <a:pt x="498" y="811"/>
                    </a:lnTo>
                    <a:lnTo>
                      <a:pt x="484" y="767"/>
                    </a:lnTo>
                    <a:lnTo>
                      <a:pt x="472" y="723"/>
                    </a:lnTo>
                    <a:lnTo>
                      <a:pt x="465" y="683"/>
                    </a:lnTo>
                    <a:lnTo>
                      <a:pt x="459" y="642"/>
                    </a:lnTo>
                    <a:lnTo>
                      <a:pt x="458" y="602"/>
                    </a:lnTo>
                    <a:lnTo>
                      <a:pt x="458" y="602"/>
                    </a:lnTo>
                    <a:lnTo>
                      <a:pt x="459" y="570"/>
                    </a:lnTo>
                    <a:lnTo>
                      <a:pt x="465" y="537"/>
                    </a:lnTo>
                    <a:lnTo>
                      <a:pt x="474" y="503"/>
                    </a:lnTo>
                    <a:lnTo>
                      <a:pt x="486" y="468"/>
                    </a:lnTo>
                    <a:lnTo>
                      <a:pt x="502" y="433"/>
                    </a:lnTo>
                    <a:lnTo>
                      <a:pt x="523" y="398"/>
                    </a:lnTo>
                    <a:lnTo>
                      <a:pt x="546" y="361"/>
                    </a:lnTo>
                    <a:lnTo>
                      <a:pt x="572" y="324"/>
                    </a:lnTo>
                    <a:lnTo>
                      <a:pt x="604" y="287"/>
                    </a:lnTo>
                    <a:lnTo>
                      <a:pt x="637" y="248"/>
                    </a:lnTo>
                    <a:lnTo>
                      <a:pt x="674" y="208"/>
                    </a:lnTo>
                    <a:lnTo>
                      <a:pt x="716" y="167"/>
                    </a:lnTo>
                    <a:lnTo>
                      <a:pt x="760" y="127"/>
                    </a:lnTo>
                    <a:lnTo>
                      <a:pt x="810" y="84"/>
                    </a:lnTo>
                    <a:lnTo>
                      <a:pt x="861" y="42"/>
                    </a:lnTo>
                    <a:lnTo>
                      <a:pt x="917" y="0"/>
                    </a:lnTo>
                    <a:lnTo>
                      <a:pt x="917" y="0"/>
                    </a:lnTo>
                    <a:lnTo>
                      <a:pt x="926" y="56"/>
                    </a:lnTo>
                    <a:lnTo>
                      <a:pt x="938" y="111"/>
                    </a:lnTo>
                    <a:lnTo>
                      <a:pt x="951" y="165"/>
                    </a:lnTo>
                    <a:lnTo>
                      <a:pt x="966" y="222"/>
                    </a:lnTo>
                    <a:lnTo>
                      <a:pt x="984" y="276"/>
                    </a:lnTo>
                    <a:lnTo>
                      <a:pt x="1003" y="331"/>
                    </a:lnTo>
                    <a:lnTo>
                      <a:pt x="1025" y="385"/>
                    </a:lnTo>
                    <a:lnTo>
                      <a:pt x="1047" y="438"/>
                    </a:lnTo>
                    <a:lnTo>
                      <a:pt x="1074" y="493"/>
                    </a:lnTo>
                    <a:lnTo>
                      <a:pt x="1102" y="547"/>
                    </a:lnTo>
                    <a:lnTo>
                      <a:pt x="1130" y="600"/>
                    </a:lnTo>
                    <a:lnTo>
                      <a:pt x="1162" y="654"/>
                    </a:lnTo>
                    <a:lnTo>
                      <a:pt x="1197" y="707"/>
                    </a:lnTo>
                    <a:lnTo>
                      <a:pt x="1232" y="760"/>
                    </a:lnTo>
                    <a:lnTo>
                      <a:pt x="1269" y="813"/>
                    </a:lnTo>
                    <a:lnTo>
                      <a:pt x="1310" y="866"/>
                    </a:lnTo>
                    <a:lnTo>
                      <a:pt x="1396" y="975"/>
                    </a:lnTo>
                    <a:lnTo>
                      <a:pt x="1465" y="887"/>
                    </a:lnTo>
                    <a:lnTo>
                      <a:pt x="1465" y="887"/>
                    </a:lnTo>
                    <a:lnTo>
                      <a:pt x="1524" y="813"/>
                    </a:lnTo>
                    <a:lnTo>
                      <a:pt x="1583" y="742"/>
                    </a:lnTo>
                    <a:lnTo>
                      <a:pt x="1641" y="679"/>
                    </a:lnTo>
                    <a:lnTo>
                      <a:pt x="1699" y="619"/>
                    </a:lnTo>
                    <a:lnTo>
                      <a:pt x="1755" y="563"/>
                    </a:lnTo>
                    <a:lnTo>
                      <a:pt x="1811" y="514"/>
                    </a:lnTo>
                    <a:lnTo>
                      <a:pt x="1866" y="468"/>
                    </a:lnTo>
                    <a:lnTo>
                      <a:pt x="1921" y="427"/>
                    </a:lnTo>
                    <a:lnTo>
                      <a:pt x="1975" y="392"/>
                    </a:lnTo>
                    <a:lnTo>
                      <a:pt x="2028" y="361"/>
                    </a:lnTo>
                    <a:lnTo>
                      <a:pt x="2081" y="334"/>
                    </a:lnTo>
                    <a:lnTo>
                      <a:pt x="2132" y="313"/>
                    </a:lnTo>
                    <a:lnTo>
                      <a:pt x="2158" y="304"/>
                    </a:lnTo>
                    <a:lnTo>
                      <a:pt x="2183" y="296"/>
                    </a:lnTo>
                    <a:lnTo>
                      <a:pt x="2209" y="289"/>
                    </a:lnTo>
                    <a:lnTo>
                      <a:pt x="2234" y="283"/>
                    </a:lnTo>
                    <a:lnTo>
                      <a:pt x="2259" y="280"/>
                    </a:lnTo>
                    <a:lnTo>
                      <a:pt x="2283" y="276"/>
                    </a:lnTo>
                    <a:lnTo>
                      <a:pt x="2308" y="274"/>
                    </a:lnTo>
                    <a:lnTo>
                      <a:pt x="2333" y="274"/>
                    </a:lnTo>
                    <a:lnTo>
                      <a:pt x="2333" y="274"/>
                    </a:lnTo>
                    <a:lnTo>
                      <a:pt x="2369" y="276"/>
                    </a:lnTo>
                    <a:lnTo>
                      <a:pt x="2406" y="281"/>
                    </a:lnTo>
                    <a:lnTo>
                      <a:pt x="2442" y="290"/>
                    </a:lnTo>
                    <a:lnTo>
                      <a:pt x="2475" y="303"/>
                    </a:lnTo>
                    <a:lnTo>
                      <a:pt x="2509" y="320"/>
                    </a:lnTo>
                    <a:lnTo>
                      <a:pt x="2540" y="340"/>
                    </a:lnTo>
                    <a:lnTo>
                      <a:pt x="2570" y="362"/>
                    </a:lnTo>
                    <a:lnTo>
                      <a:pt x="2600" y="391"/>
                    </a:lnTo>
                    <a:lnTo>
                      <a:pt x="2628" y="420"/>
                    </a:lnTo>
                    <a:lnTo>
                      <a:pt x="2655" y="456"/>
                    </a:lnTo>
                    <a:lnTo>
                      <a:pt x="2681" y="493"/>
                    </a:lnTo>
                    <a:lnTo>
                      <a:pt x="2706" y="535"/>
                    </a:lnTo>
                    <a:lnTo>
                      <a:pt x="2730" y="581"/>
                    </a:lnTo>
                    <a:lnTo>
                      <a:pt x="2751" y="630"/>
                    </a:lnTo>
                    <a:lnTo>
                      <a:pt x="2774" y="681"/>
                    </a:lnTo>
                    <a:lnTo>
                      <a:pt x="2794" y="737"/>
                    </a:lnTo>
                    <a:lnTo>
                      <a:pt x="2794" y="737"/>
                    </a:lnTo>
                    <a:lnTo>
                      <a:pt x="2755" y="734"/>
                    </a:lnTo>
                    <a:lnTo>
                      <a:pt x="2729" y="732"/>
                    </a:lnTo>
                    <a:lnTo>
                      <a:pt x="2729" y="732"/>
                    </a:lnTo>
                    <a:lnTo>
                      <a:pt x="2711" y="732"/>
                    </a:lnTo>
                    <a:lnTo>
                      <a:pt x="2692" y="735"/>
                    </a:lnTo>
                    <a:lnTo>
                      <a:pt x="2672" y="739"/>
                    </a:lnTo>
                    <a:lnTo>
                      <a:pt x="2653" y="744"/>
                    </a:lnTo>
                    <a:lnTo>
                      <a:pt x="2632" y="749"/>
                    </a:lnTo>
                    <a:lnTo>
                      <a:pt x="2609" y="758"/>
                    </a:lnTo>
                    <a:lnTo>
                      <a:pt x="2563" y="778"/>
                    </a:lnTo>
                    <a:lnTo>
                      <a:pt x="2512" y="804"/>
                    </a:lnTo>
                    <a:lnTo>
                      <a:pt x="2459" y="836"/>
                    </a:lnTo>
                    <a:lnTo>
                      <a:pt x="2401" y="873"/>
                    </a:lnTo>
                    <a:lnTo>
                      <a:pt x="2341" y="917"/>
                    </a:lnTo>
                    <a:lnTo>
                      <a:pt x="2341" y="917"/>
                    </a:lnTo>
                    <a:lnTo>
                      <a:pt x="2280" y="964"/>
                    </a:lnTo>
                    <a:lnTo>
                      <a:pt x="2222" y="1012"/>
                    </a:lnTo>
                    <a:lnTo>
                      <a:pt x="2165" y="1063"/>
                    </a:lnTo>
                    <a:lnTo>
                      <a:pt x="2111" y="1114"/>
                    </a:lnTo>
                    <a:lnTo>
                      <a:pt x="2060" y="1166"/>
                    </a:lnTo>
                    <a:lnTo>
                      <a:pt x="2010" y="1221"/>
                    </a:lnTo>
                    <a:lnTo>
                      <a:pt x="1965" y="1275"/>
                    </a:lnTo>
                    <a:lnTo>
                      <a:pt x="1921" y="1333"/>
                    </a:lnTo>
                    <a:lnTo>
                      <a:pt x="1834" y="1450"/>
                    </a:lnTo>
                    <a:lnTo>
                      <a:pt x="1917" y="1531"/>
                    </a:lnTo>
                    <a:lnTo>
                      <a:pt x="1917" y="1531"/>
                    </a:lnTo>
                    <a:lnTo>
                      <a:pt x="1975" y="1585"/>
                    </a:lnTo>
                    <a:lnTo>
                      <a:pt x="2033" y="1636"/>
                    </a:lnTo>
                    <a:lnTo>
                      <a:pt x="2091" y="1682"/>
                    </a:lnTo>
                    <a:lnTo>
                      <a:pt x="2149" y="1726"/>
                    </a:lnTo>
                    <a:lnTo>
                      <a:pt x="2209" y="1766"/>
                    </a:lnTo>
                    <a:lnTo>
                      <a:pt x="2269" y="1803"/>
                    </a:lnTo>
                    <a:lnTo>
                      <a:pt x="2329" y="1837"/>
                    </a:lnTo>
                    <a:lnTo>
                      <a:pt x="2389" y="1867"/>
                    </a:lnTo>
                    <a:lnTo>
                      <a:pt x="2449" y="1891"/>
                    </a:lnTo>
                    <a:lnTo>
                      <a:pt x="2510" y="1914"/>
                    </a:lnTo>
                    <a:lnTo>
                      <a:pt x="2570" y="1933"/>
                    </a:lnTo>
                    <a:lnTo>
                      <a:pt x="2632" y="1949"/>
                    </a:lnTo>
                    <a:lnTo>
                      <a:pt x="2693" y="1962"/>
                    </a:lnTo>
                    <a:lnTo>
                      <a:pt x="2755" y="1970"/>
                    </a:lnTo>
                    <a:lnTo>
                      <a:pt x="2817" y="1976"/>
                    </a:lnTo>
                    <a:lnTo>
                      <a:pt x="2880" y="1977"/>
                    </a:lnTo>
                    <a:lnTo>
                      <a:pt x="2880" y="1977"/>
                    </a:lnTo>
                    <a:lnTo>
                      <a:pt x="2847" y="2042"/>
                    </a:lnTo>
                    <a:lnTo>
                      <a:pt x="2813" y="2104"/>
                    </a:lnTo>
                    <a:lnTo>
                      <a:pt x="2778" y="2162"/>
                    </a:lnTo>
                    <a:lnTo>
                      <a:pt x="2744" y="2215"/>
                    </a:lnTo>
                    <a:lnTo>
                      <a:pt x="2709" y="2262"/>
                    </a:lnTo>
                    <a:lnTo>
                      <a:pt x="2674" y="2308"/>
                    </a:lnTo>
                    <a:lnTo>
                      <a:pt x="2641" y="2349"/>
                    </a:lnTo>
                    <a:lnTo>
                      <a:pt x="2605" y="2384"/>
                    </a:lnTo>
                    <a:lnTo>
                      <a:pt x="2570" y="2415"/>
                    </a:lnTo>
                    <a:lnTo>
                      <a:pt x="2535" y="2444"/>
                    </a:lnTo>
                    <a:lnTo>
                      <a:pt x="2498" y="2466"/>
                    </a:lnTo>
                    <a:lnTo>
                      <a:pt x="2463" y="2486"/>
                    </a:lnTo>
                    <a:lnTo>
                      <a:pt x="2428" y="2500"/>
                    </a:lnTo>
                    <a:lnTo>
                      <a:pt x="2391" y="2510"/>
                    </a:lnTo>
                    <a:lnTo>
                      <a:pt x="2355" y="2517"/>
                    </a:lnTo>
                    <a:lnTo>
                      <a:pt x="2336" y="2519"/>
                    </a:lnTo>
                    <a:lnTo>
                      <a:pt x="2318" y="2519"/>
                    </a:lnTo>
                    <a:lnTo>
                      <a:pt x="2318" y="2519"/>
                    </a:lnTo>
                    <a:lnTo>
                      <a:pt x="2285" y="2517"/>
                    </a:lnTo>
                    <a:lnTo>
                      <a:pt x="2248" y="2512"/>
                    </a:lnTo>
                    <a:lnTo>
                      <a:pt x="2211" y="2503"/>
                    </a:lnTo>
                    <a:lnTo>
                      <a:pt x="2172" y="2491"/>
                    </a:lnTo>
                    <a:lnTo>
                      <a:pt x="2130" y="2473"/>
                    </a:lnTo>
                    <a:lnTo>
                      <a:pt x="2088" y="2454"/>
                    </a:lnTo>
                    <a:lnTo>
                      <a:pt x="2042" y="2431"/>
                    </a:lnTo>
                    <a:lnTo>
                      <a:pt x="1996" y="2403"/>
                    </a:lnTo>
                    <a:lnTo>
                      <a:pt x="1947" y="2373"/>
                    </a:lnTo>
                    <a:lnTo>
                      <a:pt x="1898" y="2338"/>
                    </a:lnTo>
                    <a:lnTo>
                      <a:pt x="1845" y="2301"/>
                    </a:lnTo>
                    <a:lnTo>
                      <a:pt x="1790" y="2259"/>
                    </a:lnTo>
                    <a:lnTo>
                      <a:pt x="1734" y="2215"/>
                    </a:lnTo>
                    <a:lnTo>
                      <a:pt x="1678" y="2166"/>
                    </a:lnTo>
                    <a:lnTo>
                      <a:pt x="1618" y="2113"/>
                    </a:lnTo>
                    <a:lnTo>
                      <a:pt x="1556" y="2057"/>
                    </a:lnTo>
                    <a:lnTo>
                      <a:pt x="1424" y="193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148" name="TextBox 147"/>
              <p:cNvSpPr txBox="1">
                <a:spLocks/>
              </p:cNvSpPr>
              <p:nvPr/>
            </p:nvSpPr>
            <p:spPr>
              <a:xfrm>
                <a:off x="9840572" y="-123905"/>
                <a:ext cx="836768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No necessary/possible</a:t>
                </a:r>
                <a:endParaRPr lang="en-US" sz="600" dirty="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9707244" y="571063"/>
              <a:ext cx="1393812" cy="104365"/>
              <a:chOff x="9674660" y="33383"/>
              <a:chExt cx="1393812" cy="104365"/>
            </a:xfrm>
          </p:grpSpPr>
          <p:sp>
            <p:nvSpPr>
              <p:cNvPr id="145" name="Freeform 99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9674660" y="33383"/>
                <a:ext cx="115292" cy="104365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B050"/>
                </a:solidFill>
                <a:prstDash val="sysDash"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146" name="TextBox 145"/>
              <p:cNvSpPr txBox="1">
                <a:spLocks/>
              </p:cNvSpPr>
              <p:nvPr/>
            </p:nvSpPr>
            <p:spPr>
              <a:xfrm>
                <a:off x="9840572" y="39398"/>
                <a:ext cx="1227900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Possible/Helpful but not required</a:t>
                </a:r>
                <a:endParaRPr lang="en-US" sz="600" dirty="0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9707244" y="734926"/>
              <a:ext cx="842379" cy="104365"/>
              <a:chOff x="9674660" y="196687"/>
              <a:chExt cx="842379" cy="104365"/>
            </a:xfrm>
          </p:grpSpPr>
          <p:sp>
            <p:nvSpPr>
              <p:cNvPr id="143" name="Freeform 99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9674660" y="196687"/>
                <a:ext cx="115292" cy="104365"/>
              </a:xfrm>
              <a:custGeom>
                <a:avLst/>
                <a:gdLst>
                  <a:gd name="T0" fmla="*/ 3040 w 3040"/>
                  <a:gd name="T1" fmla="*/ 109 h 2884"/>
                  <a:gd name="T2" fmla="*/ 2860 w 3040"/>
                  <a:gd name="T3" fmla="*/ 256 h 2884"/>
                  <a:gd name="T4" fmla="*/ 2673 w 3040"/>
                  <a:gd name="T5" fmla="*/ 428 h 2884"/>
                  <a:gd name="T6" fmla="*/ 2479 w 3040"/>
                  <a:gd name="T7" fmla="*/ 627 h 2884"/>
                  <a:gd name="T8" fmla="*/ 2277 w 3040"/>
                  <a:gd name="T9" fmla="*/ 853 h 2884"/>
                  <a:gd name="T10" fmla="*/ 2067 w 3040"/>
                  <a:gd name="T11" fmla="*/ 1106 h 2884"/>
                  <a:gd name="T12" fmla="*/ 1926 w 3040"/>
                  <a:gd name="T13" fmla="*/ 1287 h 2884"/>
                  <a:gd name="T14" fmla="*/ 1727 w 3040"/>
                  <a:gd name="T15" fmla="*/ 1556 h 2884"/>
                  <a:gd name="T16" fmla="*/ 1546 w 3040"/>
                  <a:gd name="T17" fmla="*/ 1819 h 2884"/>
                  <a:gd name="T18" fmla="*/ 1385 w 3040"/>
                  <a:gd name="T19" fmla="*/ 2076 h 2884"/>
                  <a:gd name="T20" fmla="*/ 1243 w 3040"/>
                  <a:gd name="T21" fmla="*/ 2324 h 2884"/>
                  <a:gd name="T22" fmla="*/ 1120 w 3040"/>
                  <a:gd name="T23" fmla="*/ 2567 h 2884"/>
                  <a:gd name="T24" fmla="*/ 865 w 3040"/>
                  <a:gd name="T25" fmla="*/ 2741 h 2884"/>
                  <a:gd name="T26" fmla="*/ 704 w 3040"/>
                  <a:gd name="T27" fmla="*/ 2867 h 2884"/>
                  <a:gd name="T28" fmla="*/ 675 w 3040"/>
                  <a:gd name="T29" fmla="*/ 2856 h 2884"/>
                  <a:gd name="T30" fmla="*/ 603 w 3040"/>
                  <a:gd name="T31" fmla="*/ 2655 h 2884"/>
                  <a:gd name="T32" fmla="*/ 498 w 3040"/>
                  <a:gd name="T33" fmla="*/ 2404 h 2884"/>
                  <a:gd name="T34" fmla="*/ 401 w 3040"/>
                  <a:gd name="T35" fmla="*/ 2197 h 2884"/>
                  <a:gd name="T36" fmla="*/ 311 w 3040"/>
                  <a:gd name="T37" fmla="*/ 2034 h 2884"/>
                  <a:gd name="T38" fmla="*/ 253 w 3040"/>
                  <a:gd name="T39" fmla="*/ 1950 h 2884"/>
                  <a:gd name="T40" fmla="*/ 164 w 3040"/>
                  <a:gd name="T41" fmla="*/ 1855 h 2884"/>
                  <a:gd name="T42" fmla="*/ 69 w 3040"/>
                  <a:gd name="T43" fmla="*/ 1786 h 2884"/>
                  <a:gd name="T44" fmla="*/ 0 w 3040"/>
                  <a:gd name="T45" fmla="*/ 1757 h 2884"/>
                  <a:gd name="T46" fmla="*/ 87 w 3040"/>
                  <a:gd name="T47" fmla="*/ 1672 h 2884"/>
                  <a:gd name="T48" fmla="*/ 172 w 3040"/>
                  <a:gd name="T49" fmla="*/ 1605 h 2884"/>
                  <a:gd name="T50" fmla="*/ 254 w 3040"/>
                  <a:gd name="T51" fmla="*/ 1555 h 2884"/>
                  <a:gd name="T52" fmla="*/ 332 w 3040"/>
                  <a:gd name="T53" fmla="*/ 1523 h 2884"/>
                  <a:gd name="T54" fmla="*/ 409 w 3040"/>
                  <a:gd name="T55" fmla="*/ 1508 h 2884"/>
                  <a:gd name="T56" fmla="*/ 444 w 3040"/>
                  <a:gd name="T57" fmla="*/ 1507 h 2884"/>
                  <a:gd name="T58" fmla="*/ 476 w 3040"/>
                  <a:gd name="T59" fmla="*/ 1513 h 2884"/>
                  <a:gd name="T60" fmla="*/ 543 w 3040"/>
                  <a:gd name="T61" fmla="*/ 1551 h 2884"/>
                  <a:gd name="T62" fmla="*/ 612 w 3040"/>
                  <a:gd name="T63" fmla="*/ 1621 h 2884"/>
                  <a:gd name="T64" fmla="*/ 683 w 3040"/>
                  <a:gd name="T65" fmla="*/ 1723 h 2884"/>
                  <a:gd name="T66" fmla="*/ 757 w 3040"/>
                  <a:gd name="T67" fmla="*/ 1858 h 2884"/>
                  <a:gd name="T68" fmla="*/ 877 w 3040"/>
                  <a:gd name="T69" fmla="*/ 2117 h 2884"/>
                  <a:gd name="T70" fmla="*/ 973 w 3040"/>
                  <a:gd name="T71" fmla="*/ 1963 h 2884"/>
                  <a:gd name="T72" fmla="*/ 1129 w 3040"/>
                  <a:gd name="T73" fmla="*/ 1731 h 2884"/>
                  <a:gd name="T74" fmla="*/ 1299 w 3040"/>
                  <a:gd name="T75" fmla="*/ 1503 h 2884"/>
                  <a:gd name="T76" fmla="*/ 1485 w 3040"/>
                  <a:gd name="T77" fmla="*/ 1277 h 2884"/>
                  <a:gd name="T78" fmla="*/ 1685 w 3040"/>
                  <a:gd name="T79" fmla="*/ 1052 h 2884"/>
                  <a:gd name="T80" fmla="*/ 1828 w 3040"/>
                  <a:gd name="T81" fmla="*/ 904 h 2884"/>
                  <a:gd name="T82" fmla="*/ 2045 w 3040"/>
                  <a:gd name="T83" fmla="*/ 693 h 2884"/>
                  <a:gd name="T84" fmla="*/ 2260 w 3040"/>
                  <a:gd name="T85" fmla="*/ 502 h 2884"/>
                  <a:gd name="T86" fmla="*/ 2474 w 3040"/>
                  <a:gd name="T87" fmla="*/ 328 h 2884"/>
                  <a:gd name="T88" fmla="*/ 2685 w 3040"/>
                  <a:gd name="T89" fmla="*/ 175 h 2884"/>
                  <a:gd name="T90" fmla="*/ 2893 w 3040"/>
                  <a:gd name="T91" fmla="*/ 4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0" h="2884">
                    <a:moveTo>
                      <a:pt x="2963" y="0"/>
                    </a:moveTo>
                    <a:lnTo>
                      <a:pt x="3040" y="109"/>
                    </a:lnTo>
                    <a:lnTo>
                      <a:pt x="3040" y="109"/>
                    </a:lnTo>
                    <a:lnTo>
                      <a:pt x="2981" y="155"/>
                    </a:lnTo>
                    <a:lnTo>
                      <a:pt x="2922" y="203"/>
                    </a:lnTo>
                    <a:lnTo>
                      <a:pt x="2860" y="256"/>
                    </a:lnTo>
                    <a:lnTo>
                      <a:pt x="2799" y="309"/>
                    </a:lnTo>
                    <a:lnTo>
                      <a:pt x="2736" y="367"/>
                    </a:lnTo>
                    <a:lnTo>
                      <a:pt x="2673" y="428"/>
                    </a:lnTo>
                    <a:lnTo>
                      <a:pt x="2610" y="491"/>
                    </a:lnTo>
                    <a:lnTo>
                      <a:pt x="2545" y="557"/>
                    </a:lnTo>
                    <a:lnTo>
                      <a:pt x="2479" y="627"/>
                    </a:lnTo>
                    <a:lnTo>
                      <a:pt x="2413" y="699"/>
                    </a:lnTo>
                    <a:lnTo>
                      <a:pt x="2346" y="775"/>
                    </a:lnTo>
                    <a:lnTo>
                      <a:pt x="2277" y="853"/>
                    </a:lnTo>
                    <a:lnTo>
                      <a:pt x="2209" y="934"/>
                    </a:lnTo>
                    <a:lnTo>
                      <a:pt x="2139" y="1018"/>
                    </a:lnTo>
                    <a:lnTo>
                      <a:pt x="2067" y="1106"/>
                    </a:lnTo>
                    <a:lnTo>
                      <a:pt x="1996" y="1196"/>
                    </a:lnTo>
                    <a:lnTo>
                      <a:pt x="1996" y="1196"/>
                    </a:lnTo>
                    <a:lnTo>
                      <a:pt x="1926" y="1287"/>
                    </a:lnTo>
                    <a:lnTo>
                      <a:pt x="1858" y="1377"/>
                    </a:lnTo>
                    <a:lnTo>
                      <a:pt x="1790" y="1468"/>
                    </a:lnTo>
                    <a:lnTo>
                      <a:pt x="1727" y="1556"/>
                    </a:lnTo>
                    <a:lnTo>
                      <a:pt x="1664" y="1645"/>
                    </a:lnTo>
                    <a:lnTo>
                      <a:pt x="1605" y="1733"/>
                    </a:lnTo>
                    <a:lnTo>
                      <a:pt x="1546" y="1819"/>
                    </a:lnTo>
                    <a:lnTo>
                      <a:pt x="1490" y="1905"/>
                    </a:lnTo>
                    <a:lnTo>
                      <a:pt x="1437" y="1991"/>
                    </a:lnTo>
                    <a:lnTo>
                      <a:pt x="1385" y="2076"/>
                    </a:lnTo>
                    <a:lnTo>
                      <a:pt x="1336" y="2159"/>
                    </a:lnTo>
                    <a:lnTo>
                      <a:pt x="1289" y="2242"/>
                    </a:lnTo>
                    <a:lnTo>
                      <a:pt x="1243" y="2324"/>
                    </a:lnTo>
                    <a:lnTo>
                      <a:pt x="1200" y="2405"/>
                    </a:lnTo>
                    <a:lnTo>
                      <a:pt x="1160" y="2486"/>
                    </a:lnTo>
                    <a:lnTo>
                      <a:pt x="1120" y="2567"/>
                    </a:lnTo>
                    <a:lnTo>
                      <a:pt x="958" y="2676"/>
                    </a:lnTo>
                    <a:lnTo>
                      <a:pt x="958" y="2676"/>
                    </a:lnTo>
                    <a:lnTo>
                      <a:pt x="865" y="2741"/>
                    </a:lnTo>
                    <a:lnTo>
                      <a:pt x="788" y="2798"/>
                    </a:lnTo>
                    <a:lnTo>
                      <a:pt x="728" y="2845"/>
                    </a:lnTo>
                    <a:lnTo>
                      <a:pt x="704" y="2867"/>
                    </a:lnTo>
                    <a:lnTo>
                      <a:pt x="683" y="2884"/>
                    </a:lnTo>
                    <a:lnTo>
                      <a:pt x="683" y="2884"/>
                    </a:lnTo>
                    <a:lnTo>
                      <a:pt x="675" y="2856"/>
                    </a:lnTo>
                    <a:lnTo>
                      <a:pt x="666" y="2825"/>
                    </a:lnTo>
                    <a:lnTo>
                      <a:pt x="639" y="2748"/>
                    </a:lnTo>
                    <a:lnTo>
                      <a:pt x="603" y="2655"/>
                    </a:lnTo>
                    <a:lnTo>
                      <a:pt x="560" y="2546"/>
                    </a:lnTo>
                    <a:lnTo>
                      <a:pt x="498" y="2404"/>
                    </a:lnTo>
                    <a:lnTo>
                      <a:pt x="498" y="2404"/>
                    </a:lnTo>
                    <a:lnTo>
                      <a:pt x="465" y="2330"/>
                    </a:lnTo>
                    <a:lnTo>
                      <a:pt x="433" y="2261"/>
                    </a:lnTo>
                    <a:lnTo>
                      <a:pt x="401" y="2197"/>
                    </a:lnTo>
                    <a:lnTo>
                      <a:pt x="371" y="2137"/>
                    </a:lnTo>
                    <a:lnTo>
                      <a:pt x="340" y="2084"/>
                    </a:lnTo>
                    <a:lnTo>
                      <a:pt x="311" y="2034"/>
                    </a:lnTo>
                    <a:lnTo>
                      <a:pt x="281" y="1991"/>
                    </a:lnTo>
                    <a:lnTo>
                      <a:pt x="253" y="1950"/>
                    </a:lnTo>
                    <a:lnTo>
                      <a:pt x="253" y="1950"/>
                    </a:lnTo>
                    <a:lnTo>
                      <a:pt x="225" y="1915"/>
                    </a:lnTo>
                    <a:lnTo>
                      <a:pt x="195" y="1885"/>
                    </a:lnTo>
                    <a:lnTo>
                      <a:pt x="164" y="1855"/>
                    </a:lnTo>
                    <a:lnTo>
                      <a:pt x="133" y="1829"/>
                    </a:lnTo>
                    <a:lnTo>
                      <a:pt x="101" y="1807"/>
                    </a:lnTo>
                    <a:lnTo>
                      <a:pt x="69" y="1786"/>
                    </a:lnTo>
                    <a:lnTo>
                      <a:pt x="35" y="1770"/>
                    </a:lnTo>
                    <a:lnTo>
                      <a:pt x="0" y="1757"/>
                    </a:lnTo>
                    <a:lnTo>
                      <a:pt x="0" y="1757"/>
                    </a:lnTo>
                    <a:lnTo>
                      <a:pt x="30" y="1726"/>
                    </a:lnTo>
                    <a:lnTo>
                      <a:pt x="59" y="1698"/>
                    </a:lnTo>
                    <a:lnTo>
                      <a:pt x="87" y="1672"/>
                    </a:lnTo>
                    <a:lnTo>
                      <a:pt x="116" y="1646"/>
                    </a:lnTo>
                    <a:lnTo>
                      <a:pt x="144" y="1625"/>
                    </a:lnTo>
                    <a:lnTo>
                      <a:pt x="172" y="1605"/>
                    </a:lnTo>
                    <a:lnTo>
                      <a:pt x="199" y="1586"/>
                    </a:lnTo>
                    <a:lnTo>
                      <a:pt x="227" y="1568"/>
                    </a:lnTo>
                    <a:lnTo>
                      <a:pt x="254" y="1555"/>
                    </a:lnTo>
                    <a:lnTo>
                      <a:pt x="281" y="1542"/>
                    </a:lnTo>
                    <a:lnTo>
                      <a:pt x="307" y="1531"/>
                    </a:lnTo>
                    <a:lnTo>
                      <a:pt x="332" y="1523"/>
                    </a:lnTo>
                    <a:lnTo>
                      <a:pt x="359" y="1516"/>
                    </a:lnTo>
                    <a:lnTo>
                      <a:pt x="385" y="1511"/>
                    </a:lnTo>
                    <a:lnTo>
                      <a:pt x="409" y="1508"/>
                    </a:lnTo>
                    <a:lnTo>
                      <a:pt x="434" y="1507"/>
                    </a:lnTo>
                    <a:lnTo>
                      <a:pt x="434" y="1507"/>
                    </a:lnTo>
                    <a:lnTo>
                      <a:pt x="444" y="1507"/>
                    </a:lnTo>
                    <a:lnTo>
                      <a:pt x="455" y="1508"/>
                    </a:lnTo>
                    <a:lnTo>
                      <a:pt x="465" y="1511"/>
                    </a:lnTo>
                    <a:lnTo>
                      <a:pt x="476" y="1513"/>
                    </a:lnTo>
                    <a:lnTo>
                      <a:pt x="499" y="1523"/>
                    </a:lnTo>
                    <a:lnTo>
                      <a:pt x="521" y="1535"/>
                    </a:lnTo>
                    <a:lnTo>
                      <a:pt x="543" y="1551"/>
                    </a:lnTo>
                    <a:lnTo>
                      <a:pt x="566" y="1571"/>
                    </a:lnTo>
                    <a:lnTo>
                      <a:pt x="589" y="1594"/>
                    </a:lnTo>
                    <a:lnTo>
                      <a:pt x="612" y="1621"/>
                    </a:lnTo>
                    <a:lnTo>
                      <a:pt x="636" y="1652"/>
                    </a:lnTo>
                    <a:lnTo>
                      <a:pt x="659" y="1685"/>
                    </a:lnTo>
                    <a:lnTo>
                      <a:pt x="683" y="1723"/>
                    </a:lnTo>
                    <a:lnTo>
                      <a:pt x="708" y="1763"/>
                    </a:lnTo>
                    <a:lnTo>
                      <a:pt x="733" y="1809"/>
                    </a:lnTo>
                    <a:lnTo>
                      <a:pt x="757" y="1858"/>
                    </a:lnTo>
                    <a:lnTo>
                      <a:pt x="783" y="1909"/>
                    </a:lnTo>
                    <a:lnTo>
                      <a:pt x="808" y="1964"/>
                    </a:lnTo>
                    <a:lnTo>
                      <a:pt x="877" y="2117"/>
                    </a:lnTo>
                    <a:lnTo>
                      <a:pt x="877" y="2117"/>
                    </a:lnTo>
                    <a:lnTo>
                      <a:pt x="924" y="2039"/>
                    </a:lnTo>
                    <a:lnTo>
                      <a:pt x="973" y="1963"/>
                    </a:lnTo>
                    <a:lnTo>
                      <a:pt x="1024" y="1885"/>
                    </a:lnTo>
                    <a:lnTo>
                      <a:pt x="1075" y="1808"/>
                    </a:lnTo>
                    <a:lnTo>
                      <a:pt x="1129" y="1731"/>
                    </a:lnTo>
                    <a:lnTo>
                      <a:pt x="1184" y="1655"/>
                    </a:lnTo>
                    <a:lnTo>
                      <a:pt x="1242" y="1578"/>
                    </a:lnTo>
                    <a:lnTo>
                      <a:pt x="1299" y="1503"/>
                    </a:lnTo>
                    <a:lnTo>
                      <a:pt x="1360" y="1427"/>
                    </a:lnTo>
                    <a:lnTo>
                      <a:pt x="1422" y="1351"/>
                    </a:lnTo>
                    <a:lnTo>
                      <a:pt x="1485" y="1277"/>
                    </a:lnTo>
                    <a:lnTo>
                      <a:pt x="1551" y="1201"/>
                    </a:lnTo>
                    <a:lnTo>
                      <a:pt x="1618" y="1127"/>
                    </a:lnTo>
                    <a:lnTo>
                      <a:pt x="1685" y="1052"/>
                    </a:lnTo>
                    <a:lnTo>
                      <a:pt x="1757" y="978"/>
                    </a:lnTo>
                    <a:lnTo>
                      <a:pt x="1828" y="904"/>
                    </a:lnTo>
                    <a:lnTo>
                      <a:pt x="1828" y="904"/>
                    </a:lnTo>
                    <a:lnTo>
                      <a:pt x="1901" y="831"/>
                    </a:lnTo>
                    <a:lnTo>
                      <a:pt x="1973" y="761"/>
                    </a:lnTo>
                    <a:lnTo>
                      <a:pt x="2045" y="693"/>
                    </a:lnTo>
                    <a:lnTo>
                      <a:pt x="2117" y="627"/>
                    </a:lnTo>
                    <a:lnTo>
                      <a:pt x="2189" y="564"/>
                    </a:lnTo>
                    <a:lnTo>
                      <a:pt x="2260" y="502"/>
                    </a:lnTo>
                    <a:lnTo>
                      <a:pt x="2331" y="441"/>
                    </a:lnTo>
                    <a:lnTo>
                      <a:pt x="2402" y="383"/>
                    </a:lnTo>
                    <a:lnTo>
                      <a:pt x="2474" y="328"/>
                    </a:lnTo>
                    <a:lnTo>
                      <a:pt x="2544" y="274"/>
                    </a:lnTo>
                    <a:lnTo>
                      <a:pt x="2614" y="223"/>
                    </a:lnTo>
                    <a:lnTo>
                      <a:pt x="2685" y="175"/>
                    </a:lnTo>
                    <a:lnTo>
                      <a:pt x="2755" y="128"/>
                    </a:lnTo>
                    <a:lnTo>
                      <a:pt x="2825" y="83"/>
                    </a:lnTo>
                    <a:lnTo>
                      <a:pt x="2893" y="40"/>
                    </a:lnTo>
                    <a:lnTo>
                      <a:pt x="2963" y="0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/>
            </p:spPr>
            <p:txBody>
              <a:bodyPr vert="horz" wrap="square" lIns="93297" tIns="46649" rIns="93297" bIns="46649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600" dirty="0">
                  <a:latin typeface="+mn-lt"/>
                </a:endParaRPr>
              </a:p>
            </p:txBody>
          </p:sp>
          <p:sp>
            <p:nvSpPr>
              <p:cNvPr id="144" name="TextBox 143"/>
              <p:cNvSpPr txBox="1">
                <a:spLocks/>
              </p:cNvSpPr>
              <p:nvPr/>
            </p:nvSpPr>
            <p:spPr>
              <a:xfrm>
                <a:off x="9840572" y="202702"/>
                <a:ext cx="676467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Required/possible</a:t>
                </a:r>
                <a:endParaRPr lang="en-US" sz="600" dirty="0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9707244" y="897111"/>
              <a:ext cx="1922070" cy="111497"/>
              <a:chOff x="9674660" y="359991"/>
              <a:chExt cx="1922070" cy="111497"/>
            </a:xfrm>
          </p:grpSpPr>
          <p:sp>
            <p:nvSpPr>
              <p:cNvPr id="141" name="Rectangle 140"/>
              <p:cNvSpPr/>
              <p:nvPr/>
            </p:nvSpPr>
            <p:spPr bwMode="auto">
              <a:xfrm>
                <a:off x="9674660" y="359991"/>
                <a:ext cx="128320" cy="1114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algn="ctr"/>
                <a:endParaRPr lang="de-CH" sz="600">
                  <a:latin typeface="+mn-lt"/>
                </a:endParaRPr>
              </a:p>
            </p:txBody>
          </p:sp>
          <p:sp>
            <p:nvSpPr>
              <p:cNvPr id="142" name="TextBox 141"/>
              <p:cNvSpPr txBox="1">
                <a:spLocks/>
              </p:cNvSpPr>
              <p:nvPr/>
            </p:nvSpPr>
            <p:spPr>
              <a:xfrm>
                <a:off x="9844647" y="369572"/>
                <a:ext cx="1752083" cy="92333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600" dirty="0" smtClean="0"/>
                  <a:t>Current hypothesis on most promising use-case</a:t>
                </a:r>
                <a:endParaRPr lang="en-US" sz="600" dirty="0"/>
              </a:p>
            </p:txBody>
          </p:sp>
        </p:grpSp>
      </p:grpSp>
      <p:sp>
        <p:nvSpPr>
          <p:cNvPr id="149" name="TextBox 148"/>
          <p:cNvSpPr txBox="1">
            <a:spLocks/>
          </p:cNvSpPr>
          <p:nvPr/>
        </p:nvSpPr>
        <p:spPr>
          <a:xfrm>
            <a:off x="11596821" y="138234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50" name="TextBox 149"/>
          <p:cNvSpPr txBox="1">
            <a:spLocks/>
          </p:cNvSpPr>
          <p:nvPr/>
        </p:nvSpPr>
        <p:spPr>
          <a:xfrm>
            <a:off x="11588470" y="839916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51" name="TextBox 150"/>
          <p:cNvSpPr txBox="1">
            <a:spLocks/>
          </p:cNvSpPr>
          <p:nvPr/>
        </p:nvSpPr>
        <p:spPr>
          <a:xfrm>
            <a:off x="11596821" y="489075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52" name="Right Arrow 151"/>
          <p:cNvSpPr/>
          <p:nvPr/>
        </p:nvSpPr>
        <p:spPr bwMode="auto">
          <a:xfrm rot="16200000">
            <a:off x="11754790" y="77086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53" name="Right Arrow 152"/>
          <p:cNvSpPr/>
          <p:nvPr/>
        </p:nvSpPr>
        <p:spPr bwMode="auto">
          <a:xfrm rot="16200000">
            <a:off x="11754790" y="42879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54" name="ACET"/>
          <p:cNvSpPr>
            <a:spLocks noChangeArrowheads="1"/>
          </p:cNvSpPr>
          <p:nvPr/>
        </p:nvSpPr>
        <p:spPr bwMode="auto">
          <a:xfrm>
            <a:off x="10480916" y="1372790"/>
            <a:ext cx="446755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Sm/Med OEMs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5" name="ACET"/>
          <p:cNvSpPr>
            <a:spLocks noChangeArrowheads="1"/>
          </p:cNvSpPr>
          <p:nvPr/>
        </p:nvSpPr>
        <p:spPr bwMode="auto">
          <a:xfrm>
            <a:off x="10979744" y="1372790"/>
            <a:ext cx="342612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Whole-</a:t>
            </a:r>
            <a:r>
              <a:rPr lang="en-US" sz="800" b="1" dirty="0" err="1" smtClean="0">
                <a:solidFill>
                  <a:schemeClr val="tx2"/>
                </a:solidFill>
                <a:latin typeface="+mn-lt"/>
              </a:rPr>
              <a:t>salers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6" name="ACET"/>
          <p:cNvSpPr>
            <a:spLocks noChangeArrowheads="1"/>
          </p:cNvSpPr>
          <p:nvPr/>
        </p:nvSpPr>
        <p:spPr bwMode="auto">
          <a:xfrm>
            <a:off x="10086234" y="1372790"/>
            <a:ext cx="342612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Global OEMs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7" name="ACET"/>
          <p:cNvSpPr>
            <a:spLocks noChangeArrowheads="1"/>
          </p:cNvSpPr>
          <p:nvPr/>
        </p:nvSpPr>
        <p:spPr bwMode="auto">
          <a:xfrm>
            <a:off x="11426498" y="1372790"/>
            <a:ext cx="490198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Technical distr.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59" name="Straight Connector 158"/>
          <p:cNvCxnSpPr>
            <a:cxnSpLocks/>
          </p:cNvCxnSpPr>
          <p:nvPr/>
        </p:nvCxnSpPr>
        <p:spPr>
          <a:xfrm>
            <a:off x="1092996" y="5629626"/>
            <a:ext cx="10823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reeform 99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4546500" y="5669767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5071868" y="5669767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Fleet insights/</a:t>
            </a:r>
            <a:br>
              <a:rPr lang="en-US" sz="800" dirty="0" smtClean="0">
                <a:latin typeface="+mn-lt"/>
              </a:rPr>
            </a:br>
            <a:r>
              <a:rPr lang="en-US" sz="800" dirty="0" smtClean="0">
                <a:latin typeface="+mn-lt"/>
              </a:rPr>
              <a:t>historical data</a:t>
            </a:r>
            <a:endParaRPr lang="en-US" sz="800" dirty="0">
              <a:latin typeface="+mn-lt"/>
            </a:endParaRPr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1092995" y="5669767"/>
            <a:ext cx="235760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800" b="1" dirty="0" smtClean="0">
                <a:solidFill>
                  <a:schemeClr val="tx2"/>
                </a:solidFill>
              </a:rPr>
              <a:t>Provide more complex </a:t>
            </a:r>
            <a:r>
              <a:rPr lang="en-US" sz="800" b="1" dirty="0">
                <a:solidFill>
                  <a:schemeClr val="tx2"/>
                </a:solidFill>
              </a:rPr>
              <a:t>services </a:t>
            </a:r>
            <a:r>
              <a:rPr lang="en-US" sz="800" dirty="0" smtClean="0"/>
              <a:t>(or by </a:t>
            </a:r>
            <a:r>
              <a:rPr lang="en-US" sz="800" dirty="0"/>
              <a:t>lower-qualified staff) using ABB tools/insights (e.g., </a:t>
            </a:r>
            <a:r>
              <a:rPr lang="en-US" sz="800" dirty="0" smtClean="0"/>
              <a:t>predictive </a:t>
            </a:r>
            <a:r>
              <a:rPr lang="en-US" sz="800" dirty="0" err="1"/>
              <a:t>maint</a:t>
            </a:r>
            <a:r>
              <a:rPr lang="en-US" sz="800" dirty="0"/>
              <a:t>.)</a:t>
            </a:r>
          </a:p>
        </p:txBody>
      </p:sp>
      <p:sp>
        <p:nvSpPr>
          <p:cNvPr id="164" name="Freeform 99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3734745" y="4558802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sp>
        <p:nvSpPr>
          <p:cNvPr id="165" name="Freeform 99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3734745" y="5669767"/>
            <a:ext cx="164592" cy="146304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800" dirty="0">
              <a:latin typeface="+mn-lt"/>
            </a:endParaRPr>
          </a:p>
        </p:txBody>
      </p:sp>
      <p:grpSp>
        <p:nvGrpSpPr>
          <p:cNvPr id="199" name="Moon"/>
          <p:cNvGrpSpPr>
            <a:grpSpLocks noChangeAspect="1"/>
          </p:cNvGrpSpPr>
          <p:nvPr>
            <p:custDataLst>
              <p:tags r:id="rId33"/>
            </p:custDataLst>
          </p:nvPr>
        </p:nvGrpSpPr>
        <p:grpSpPr>
          <a:xfrm>
            <a:off x="10621164" y="5697508"/>
            <a:ext cx="166259" cy="166255"/>
            <a:chOff x="762000" y="1270000"/>
            <a:chExt cx="254009" cy="254000"/>
          </a:xfrm>
        </p:grpSpPr>
        <p:sp>
          <p:nvSpPr>
            <p:cNvPr id="200" name="Oval 199"/>
            <p:cNvSpPr/>
            <p:nvPr>
              <p:custDataLst>
                <p:tags r:id="rId41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201" name="Arc 200"/>
            <p:cNvSpPr/>
            <p:nvPr>
              <p:custDataLst>
                <p:tags r:id="rId42"/>
              </p:custDataLst>
            </p:nvPr>
          </p:nvSpPr>
          <p:spPr bwMode="gray">
            <a:xfrm>
              <a:off x="762003" y="1270000"/>
              <a:ext cx="254006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205" name="Moon"/>
          <p:cNvGrpSpPr>
            <a:grpSpLocks/>
          </p:cNvGrpSpPr>
          <p:nvPr>
            <p:custDataLst>
              <p:tags r:id="rId34"/>
            </p:custDataLst>
          </p:nvPr>
        </p:nvGrpSpPr>
        <p:grpSpPr>
          <a:xfrm>
            <a:off x="11588470" y="5697508"/>
            <a:ext cx="166255" cy="166255"/>
            <a:chOff x="762000" y="1270000"/>
            <a:chExt cx="254000" cy="254000"/>
          </a:xfrm>
        </p:grpSpPr>
        <p:sp>
          <p:nvSpPr>
            <p:cNvPr id="206" name="Oval 205"/>
            <p:cNvSpPr/>
            <p:nvPr>
              <p:custDataLst>
                <p:tags r:id="rId39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207" name="Arc 206"/>
            <p:cNvSpPr/>
            <p:nvPr>
              <p:custDataLst>
                <p:tags r:id="rId40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208" name="Moon"/>
          <p:cNvGrpSpPr>
            <a:grpSpLocks/>
          </p:cNvGrpSpPr>
          <p:nvPr>
            <p:custDataLst>
              <p:tags r:id="rId35"/>
            </p:custDataLst>
          </p:nvPr>
        </p:nvGrpSpPr>
        <p:grpSpPr>
          <a:xfrm>
            <a:off x="10174414" y="5697508"/>
            <a:ext cx="166255" cy="166255"/>
            <a:chOff x="762000" y="1270000"/>
            <a:chExt cx="254000" cy="254000"/>
          </a:xfrm>
        </p:grpSpPr>
        <p:sp>
          <p:nvSpPr>
            <p:cNvPr id="209" name="Oval 208"/>
            <p:cNvSpPr/>
            <p:nvPr>
              <p:custDataLst>
                <p:tags r:id="rId37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210" name="Arc 209" hidden="1"/>
            <p:cNvSpPr/>
            <p:nvPr>
              <p:custDataLst>
                <p:tags r:id="rId38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grpSp>
        <p:nvGrpSpPr>
          <p:cNvPr id="211" name="Moon"/>
          <p:cNvGrpSpPr>
            <a:grpSpLocks/>
          </p:cNvGrpSpPr>
          <p:nvPr>
            <p:custDataLst>
              <p:tags r:id="rId36"/>
            </p:custDataLst>
          </p:nvPr>
        </p:nvGrpSpPr>
        <p:grpSpPr>
          <a:xfrm>
            <a:off x="11067923" y="5697508"/>
            <a:ext cx="166255" cy="166255"/>
            <a:chOff x="762000" y="1270000"/>
            <a:chExt cx="254000" cy="254000"/>
          </a:xfrm>
        </p:grpSpPr>
        <p:sp>
          <p:nvSpPr>
            <p:cNvPr id="212" name="Oval 211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>
              <a:noAutofit/>
            </a:bodyPr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213" name="Arc 212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214" name="TextBox 213"/>
          <p:cNvSpPr txBox="1">
            <a:spLocks/>
          </p:cNvSpPr>
          <p:nvPr/>
        </p:nvSpPr>
        <p:spPr>
          <a:xfrm>
            <a:off x="6483234" y="5674541"/>
            <a:ext cx="130722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Increased service rev.</a:t>
            </a:r>
          </a:p>
          <a:p>
            <a:pPr marL="171450" lvl="1" indent="-171450">
              <a:spcBef>
                <a:spcPts val="0"/>
              </a:spcBef>
            </a:pPr>
            <a:r>
              <a:rPr lang="en-US" sz="800" dirty="0" smtClean="0">
                <a:latin typeface="+mn-lt"/>
              </a:rPr>
              <a:t>R&amp;M </a:t>
            </a:r>
            <a:r>
              <a:rPr lang="en-US" sz="800" dirty="0">
                <a:latin typeface="+mn-lt"/>
              </a:rPr>
              <a:t>cost </a:t>
            </a:r>
            <a:r>
              <a:rPr lang="en-US" sz="800" dirty="0" smtClean="0">
                <a:latin typeface="+mn-lt"/>
              </a:rPr>
              <a:t>reduction</a:t>
            </a:r>
            <a:endParaRPr lang="en-US" sz="800" dirty="0">
              <a:latin typeface="+mn-lt"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7894600" y="5674541"/>
            <a:ext cx="2087491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0"/>
              </a:spcBef>
            </a:pPr>
            <a:r>
              <a:rPr lang="en-US" sz="800" spc="-50" dirty="0">
                <a:latin typeface="+mn-lt"/>
              </a:rPr>
              <a:t>Digital services revenue from fleet insights (shared with OEM/</a:t>
            </a:r>
            <a:r>
              <a:rPr lang="en-US" sz="800" spc="-50" dirty="0" err="1">
                <a:latin typeface="+mn-lt"/>
              </a:rPr>
              <a:t>Dist</a:t>
            </a:r>
            <a:r>
              <a:rPr lang="en-US" sz="800" spc="-5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78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30089" y="1543870"/>
            <a:ext cx="11860324" cy="325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76200" tIns="76200" rIns="76200" bIns="7620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546718" y="1563626"/>
            <a:ext cx="0" cy="27199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457359" y="1530345"/>
            <a:ext cx="3057659" cy="354187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76200" rIns="76200" bIns="7620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bg1"/>
                </a:solidFill>
              </a:rPr>
              <a:t>Historic data on OEM/distributor fleet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645750" y="1530346"/>
            <a:ext cx="2417971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76200" rIns="76200" bIns="76200" rtlCol="0" anchor="t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Live </a:t>
            </a:r>
            <a:r>
              <a:rPr lang="en-US" sz="1200" b="1" dirty="0" smtClean="0">
                <a:solidFill>
                  <a:schemeClr val="bg1"/>
                </a:solidFill>
              </a:rPr>
              <a:t>data/connectivity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3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0382" y="1530346"/>
            <a:ext cx="280757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76200" rIns="76200" bIns="7620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bg1"/>
                </a:solidFill>
              </a:rPr>
              <a:t>Meta product data from ABB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4313356" y="1563626"/>
            <a:ext cx="0" cy="27199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30292" y="1868901"/>
            <a:ext cx="330091" cy="3812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vert270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30291" y="4070152"/>
            <a:ext cx="330091" cy="1760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vert270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Basic software/tools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30291" y="1903139"/>
            <a:ext cx="330091" cy="2067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vert270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Advanced analytics tools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370426" y="3975470"/>
            <a:ext cx="2498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738547" y="3971099"/>
            <a:ext cx="11522052" cy="0"/>
          </a:xfrm>
          <a:prstGeom prst="line">
            <a:avLst/>
          </a:prstGeom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1773589" y="4105360"/>
            <a:ext cx="2539767" cy="12618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1600" baseline="0"/>
            </a:lvl2pPr>
            <a:lvl3pPr marL="268288" lvl="2" indent="-1809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2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marL="171450" lvl="2" indent="-171450">
              <a:spcBef>
                <a:spcPts val="400"/>
              </a:spcBef>
            </a:pPr>
            <a:r>
              <a:rPr lang="en-US" dirty="0" smtClean="0">
                <a:latin typeface="+mn-lt"/>
              </a:rPr>
              <a:t>Online portal to centrally access information on ABB products, (incl. Digital twin). e.g.:</a:t>
            </a:r>
          </a:p>
          <a:p>
            <a:pPr marL="474662" lvl="3">
              <a:spcBef>
                <a:spcPts val="400"/>
              </a:spcBef>
            </a:pPr>
            <a:r>
              <a:rPr lang="en-US" sz="1200" dirty="0" smtClean="0">
                <a:latin typeface="+mn-lt"/>
              </a:rPr>
              <a:t>Spare parts list</a:t>
            </a:r>
          </a:p>
          <a:p>
            <a:pPr marL="474662" lvl="3">
              <a:spcBef>
                <a:spcPts val="400"/>
              </a:spcBef>
            </a:pPr>
            <a:r>
              <a:rPr lang="en-US" sz="1200" dirty="0" smtClean="0">
                <a:latin typeface="+mn-lt"/>
              </a:rPr>
              <a:t>Access to  3D models </a:t>
            </a:r>
          </a:p>
          <a:p>
            <a:pPr marL="474662" lvl="3">
              <a:spcBef>
                <a:spcPts val="400"/>
              </a:spcBef>
            </a:pPr>
            <a:r>
              <a:rPr lang="en-US" sz="1200" dirty="0" smtClean="0">
                <a:latin typeface="+mn-lt"/>
              </a:rPr>
              <a:t>Warranty information</a:t>
            </a:r>
            <a:endParaRPr lang="en-US" sz="1200" dirty="0">
              <a:latin typeface="+mn-lt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738547" y="4068188"/>
            <a:ext cx="936011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 smtClean="0">
                <a:latin typeface="+mn-lt"/>
              </a:rPr>
              <a:t>Product information</a:t>
            </a:r>
            <a:endParaRPr lang="en-US" sz="1200" b="1" dirty="0">
              <a:latin typeface="+mn-lt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5748911" y="1984115"/>
            <a:ext cx="2689438" cy="16825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1600" baseline="0"/>
            </a:lvl2pPr>
            <a:lvl3pPr marL="268288" lvl="2" indent="-1809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2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marL="171450" lvl="2" indent="-171450"/>
            <a:r>
              <a:rPr lang="en-US" dirty="0" smtClean="0">
                <a:latin typeface="+mn-lt"/>
              </a:rPr>
              <a:t>System performance evaluation/ analysis </a:t>
            </a:r>
          </a:p>
          <a:p>
            <a:pPr marL="171450" lvl="2" indent="-171450"/>
            <a:r>
              <a:rPr lang="en-US" dirty="0" smtClean="0">
                <a:latin typeface="+mn-lt"/>
              </a:rPr>
              <a:t>Energy optimization and consumption analysis </a:t>
            </a:r>
          </a:p>
          <a:p>
            <a:pPr marL="171450" lvl="2" indent="-171450"/>
            <a:r>
              <a:rPr lang="en-US" dirty="0" smtClean="0">
                <a:latin typeface="+mn-lt"/>
              </a:rPr>
              <a:t>Lifecycle </a:t>
            </a:r>
            <a:r>
              <a:rPr lang="en-US" dirty="0">
                <a:latin typeface="+mn-lt"/>
              </a:rPr>
              <a:t>stage and cost assessment for maintenance </a:t>
            </a:r>
            <a:r>
              <a:rPr lang="en-US" dirty="0" smtClean="0">
                <a:latin typeface="+mn-lt"/>
              </a:rPr>
              <a:t>prioritization/long-term </a:t>
            </a:r>
            <a:r>
              <a:rPr lang="en-US" dirty="0">
                <a:latin typeface="+mn-lt"/>
              </a:rPr>
              <a:t>replacement </a:t>
            </a:r>
            <a:r>
              <a:rPr lang="en-US" dirty="0" smtClean="0">
                <a:latin typeface="+mn-lt"/>
              </a:rPr>
              <a:t>savings</a:t>
            </a:r>
            <a:endParaRPr lang="en-US" dirty="0">
              <a:latin typeface="+mn-lt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4457359" y="1974828"/>
            <a:ext cx="1125437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 smtClean="0">
                <a:latin typeface="+mn-lt"/>
              </a:rPr>
              <a:t>Fleet insights based on historic data</a:t>
            </a:r>
            <a:endParaRPr lang="en-US" sz="1200" b="1" dirty="0">
              <a:latin typeface="+mn-lt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313356" y="1942187"/>
            <a:ext cx="0" cy="4121452"/>
          </a:xfrm>
          <a:prstGeom prst="line">
            <a:avLst/>
          </a:prstGeom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546718" y="1942187"/>
            <a:ext cx="0" cy="4121452"/>
          </a:xfrm>
          <a:prstGeom prst="line">
            <a:avLst/>
          </a:prstGeom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/>
          </p:cNvSpPr>
          <p:nvPr/>
        </p:nvSpPr>
        <p:spPr>
          <a:xfrm>
            <a:off x="1773589" y="1984115"/>
            <a:ext cx="253976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1600" baseline="0"/>
            </a:lvl2pPr>
            <a:lvl3pPr marL="268288" lvl="2" indent="-1809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2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marL="171450" lvl="2" indent="-171450"/>
            <a:r>
              <a:rPr lang="en-US" dirty="0" smtClean="0">
                <a:latin typeface="+mn-lt"/>
              </a:rPr>
              <a:t>Virtualization applications (e.g., virtual commissioning, drive tuning, virtual automation engineering)</a:t>
            </a: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738547" y="1984115"/>
            <a:ext cx="1013098" cy="18466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>
                <a:latin typeface="+mn-lt"/>
              </a:rPr>
              <a:t>Virtualization</a:t>
            </a: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9631548" y="4105360"/>
            <a:ext cx="253976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2"/>
            <a:r>
              <a:rPr lang="en-US" sz="1200" dirty="0" smtClean="0">
                <a:latin typeface="+mn-lt"/>
              </a:rPr>
              <a:t>Remote </a:t>
            </a:r>
            <a:r>
              <a:rPr lang="en-US" sz="1200" dirty="0">
                <a:latin typeface="+mn-lt"/>
              </a:rPr>
              <a:t>/on-site condition monitoring 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8645750" y="1984115"/>
            <a:ext cx="729367" cy="36933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>
                <a:latin typeface="+mn-lt"/>
              </a:rPr>
              <a:t>Real time </a:t>
            </a:r>
            <a:br>
              <a:rPr lang="en-US" sz="1200" b="1" dirty="0">
                <a:latin typeface="+mn-lt"/>
              </a:rPr>
            </a:br>
            <a:r>
              <a:rPr lang="en-US" sz="1200" b="1" dirty="0">
                <a:latin typeface="+mn-lt"/>
              </a:rPr>
              <a:t>analytics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9631548" y="1984115"/>
            <a:ext cx="2539767" cy="841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2"/>
            <a:r>
              <a:rPr lang="en-US" sz="1200" dirty="0">
                <a:latin typeface="+mn-lt"/>
              </a:rPr>
              <a:t>Intelligent monitoring</a:t>
            </a:r>
            <a:r>
              <a:rPr lang="en-US" sz="1200" dirty="0" smtClean="0">
                <a:latin typeface="+mn-lt"/>
              </a:rPr>
              <a:t>/ diagnostics system and real </a:t>
            </a:r>
            <a:r>
              <a:rPr lang="en-US" sz="1200" dirty="0">
                <a:latin typeface="+mn-lt"/>
              </a:rPr>
              <a:t>time data </a:t>
            </a:r>
            <a:r>
              <a:rPr lang="en-US" sz="1200" dirty="0" smtClean="0">
                <a:latin typeface="+mn-lt"/>
              </a:rPr>
              <a:t>cockpit</a:t>
            </a:r>
          </a:p>
          <a:p>
            <a:pPr marL="171450" lvl="2"/>
            <a:r>
              <a:rPr lang="en-US" sz="1200" dirty="0" smtClean="0">
                <a:latin typeface="+mn-lt"/>
              </a:rPr>
              <a:t>Predictive </a:t>
            </a:r>
            <a:r>
              <a:rPr lang="en-US" sz="1200" dirty="0">
                <a:latin typeface="+mn-lt"/>
              </a:rPr>
              <a:t>maintenance kit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750" y="2436494"/>
            <a:ext cx="692757" cy="7903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7283" y="4614287"/>
            <a:ext cx="806576" cy="6646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65707" y="2615220"/>
            <a:ext cx="1026969" cy="7621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1" y="4588152"/>
            <a:ext cx="645722" cy="645722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690" y="2251827"/>
            <a:ext cx="657604" cy="557826"/>
          </a:xfrm>
          <a:prstGeom prst="rect">
            <a:avLst/>
          </a:prstGeom>
          <a:effectLst>
            <a:outerShdw blurRad="114300" dist="38100" dir="11460000" sy="23000" kx="-1200000" algn="bl" rotWithShape="0">
              <a:prstClr val="black">
                <a:alpha val="1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201">
            <a:off x="9234658" y="2531616"/>
            <a:ext cx="294455" cy="294455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>
          <a:xfrm>
            <a:off x="5748911" y="4105360"/>
            <a:ext cx="2689438" cy="16825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28600" lvl="1" indent="-228600" defTabSz="1193681" fontAlgn="base">
              <a:spcBef>
                <a:spcPts val="4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Online portal to provide information on installed equipment, incl. personalized  dashboard, e.g.,: </a:t>
            </a:r>
          </a:p>
          <a:p>
            <a:pPr marL="695081" lvl="2" indent="-228600" defTabSz="1193681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Product location</a:t>
            </a:r>
          </a:p>
          <a:p>
            <a:pPr marL="695081" lvl="2" indent="-228600" defTabSz="1193681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Warranty/ life cycle status</a:t>
            </a:r>
            <a:endParaRPr lang="en-US" sz="1200" dirty="0">
              <a:latin typeface="+mn-lt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>
          <a:xfrm>
            <a:off x="4709936" y="4377922"/>
            <a:ext cx="657604" cy="557826"/>
            <a:chOff x="1346647" y="2601536"/>
            <a:chExt cx="1778556" cy="1508681"/>
          </a:xfrm>
          <a:effectLst>
            <a:outerShdw blurRad="114300" dist="38100" dir="11460000" sy="23000" kx="-1200000" algn="bl" rotWithShape="0">
              <a:prstClr val="black">
                <a:alpha val="10000"/>
              </a:prstClr>
            </a:outerShdw>
          </a:effectLst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647" y="2601536"/>
              <a:ext cx="1778556" cy="1508681"/>
            </a:xfrm>
            <a:prstGeom prst="rect">
              <a:avLst/>
            </a:prstGeom>
          </p:spPr>
        </p:pic>
        <p:pic>
          <p:nvPicPr>
            <p:cNvPr id="42" name="Picture 2" descr="http://abbimageservice.cloudapp.net/public/images/e189b049-7457-4343-bb46-56be87cdad10/preview.jpg?target=http%3A%2F%2Fabbcloud.blob.core.windows.net%2Fpublic%2Fimages%2Fe189b049-7457-4343-bb46-56be87cdad10%2Fpreview.jpg%3Fcrop%3D0%2C55%2C400%2C344%26width%3D400%26height%3D289&amp;key=f0d0e64bc828ab35de387b4d8c5574d4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435" y="2662189"/>
              <a:ext cx="1663615" cy="1114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/>
          <p:cNvSpPr txBox="1">
            <a:spLocks/>
          </p:cNvSpPr>
          <p:nvPr/>
        </p:nvSpPr>
        <p:spPr>
          <a:xfrm>
            <a:off x="4457359" y="4102961"/>
            <a:ext cx="1291551" cy="18466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 smtClean="0">
                <a:latin typeface="+mn-lt"/>
              </a:rPr>
              <a:t>Fleet data portal</a:t>
            </a:r>
            <a:endParaRPr lang="en-US" sz="1200" b="1" dirty="0">
              <a:latin typeface="+mn-lt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Use-cases are enabled by six types of applications/“building blocks”, with current ABB offering in all of them</a:t>
            </a:r>
            <a:endParaRPr lang="en-US" dirty="0">
              <a:latin typeface="+mn-lt"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11588470" y="839916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11596821" y="138234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52" name="Right Arrow 51"/>
          <p:cNvSpPr/>
          <p:nvPr/>
        </p:nvSpPr>
        <p:spPr bwMode="auto">
          <a:xfrm rot="16200000">
            <a:off x="11754790" y="770869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53" name="Right Arrow 52"/>
          <p:cNvSpPr/>
          <p:nvPr/>
        </p:nvSpPr>
        <p:spPr bwMode="auto">
          <a:xfrm rot="16200000">
            <a:off x="11754790" y="424211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11596821" y="489075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>
            <a:off x="8645750" y="4136745"/>
            <a:ext cx="838371" cy="36933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r>
              <a:rPr lang="en-US" sz="1200" b="1" dirty="0">
                <a:latin typeface="+mn-lt"/>
              </a:rPr>
              <a:t>Real time </a:t>
            </a:r>
            <a:br>
              <a:rPr lang="en-US" sz="1200" b="1" dirty="0">
                <a:latin typeface="+mn-lt"/>
              </a:rPr>
            </a:br>
            <a:r>
              <a:rPr lang="en-US" sz="1200" b="1" dirty="0" smtClean="0">
                <a:latin typeface="+mn-lt"/>
              </a:rPr>
              <a:t>monitoring</a:t>
            </a:r>
            <a:endParaRPr 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7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>
            <a:cxnSpLocks/>
          </p:cNvCxnSpPr>
          <p:nvPr/>
        </p:nvCxnSpPr>
        <p:spPr>
          <a:xfrm flipV="1">
            <a:off x="3285084" y="1376728"/>
            <a:ext cx="0" cy="46317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ight Arrow 109"/>
          <p:cNvSpPr/>
          <p:nvPr/>
        </p:nvSpPr>
        <p:spPr bwMode="auto">
          <a:xfrm rot="16200000">
            <a:off x="2240256" y="4736498"/>
            <a:ext cx="413990" cy="29188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98" name="Right Arrow 97"/>
          <p:cNvSpPr/>
          <p:nvPr/>
        </p:nvSpPr>
        <p:spPr bwMode="auto">
          <a:xfrm rot="16200000" flipH="1">
            <a:off x="4160099" y="2533500"/>
            <a:ext cx="381278" cy="29188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97" name="Right Arrow 96"/>
          <p:cNvSpPr/>
          <p:nvPr/>
        </p:nvSpPr>
        <p:spPr bwMode="auto">
          <a:xfrm rot="16200000">
            <a:off x="7422938" y="2586953"/>
            <a:ext cx="413990" cy="29188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 bwMode="auto">
          <a:xfrm>
            <a:off x="6810300" y="2810988"/>
            <a:ext cx="1932635" cy="2098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 bwMode="auto">
          <a:xfrm>
            <a:off x="3379706" y="1712469"/>
            <a:ext cx="1952716" cy="8978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graphicFrame>
        <p:nvGraphicFramePr>
          <p:cNvPr id="56" name="Object 5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64" name="think-cell Slide" r:id="rId12" imgW="353" imgH="353" progId="TCLayout.ActiveDocument.1">
                  <p:embed/>
                </p:oleObj>
              </mc:Choice>
              <mc:Fallback>
                <p:oleObj name="think-cell Slide" r:id="rId12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76944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 smtClean="0"/>
              <a:t>Potential MVPs will enable offering of applications and use-cases to OEMs/distributors</a:t>
            </a:r>
            <a:endParaRPr lang="en-US" sz="2500" dirty="0"/>
          </a:p>
        </p:txBody>
      </p:sp>
      <p:sp>
        <p:nvSpPr>
          <p:cNvPr id="12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63250" y="3909507"/>
            <a:ext cx="1236600" cy="100047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800" b="1" dirty="0" smtClean="0"/>
              <a:t>Technical distributors</a:t>
            </a:r>
            <a:endParaRPr lang="en-US" sz="800" b="1" dirty="0"/>
          </a:p>
        </p:txBody>
      </p:sp>
      <p:sp>
        <p:nvSpPr>
          <p:cNvPr id="4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63250" y="1712469"/>
            <a:ext cx="1236600" cy="100047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800" b="1" dirty="0" smtClean="0"/>
              <a:t>Global OEMs</a:t>
            </a:r>
          </a:p>
        </p:txBody>
      </p:sp>
      <p:sp>
        <p:nvSpPr>
          <p:cNvPr id="5" name="Freeform 42"/>
          <p:cNvSpPr>
            <a:spLocks noEditPoints="1"/>
          </p:cNvSpPr>
          <p:nvPr/>
        </p:nvSpPr>
        <p:spPr bwMode="auto">
          <a:xfrm>
            <a:off x="665000" y="2168878"/>
            <a:ext cx="633101" cy="375340"/>
          </a:xfrm>
          <a:custGeom>
            <a:avLst/>
            <a:gdLst>
              <a:gd name="T0" fmla="*/ 1066 w 6400"/>
              <a:gd name="T1" fmla="*/ 4266 h 4933"/>
              <a:gd name="T2" fmla="*/ 5333 w 6400"/>
              <a:gd name="T3" fmla="*/ 4666 h 4933"/>
              <a:gd name="T4" fmla="*/ 5600 w 6400"/>
              <a:gd name="T5" fmla="*/ 4266 h 4933"/>
              <a:gd name="T6" fmla="*/ 800 w 6400"/>
              <a:gd name="T7" fmla="*/ 4933 h 4933"/>
              <a:gd name="T8" fmla="*/ 3200 w 6400"/>
              <a:gd name="T9" fmla="*/ 0 h 4933"/>
              <a:gd name="T10" fmla="*/ 3200 w 6400"/>
              <a:gd name="T11" fmla="*/ 4533 h 4933"/>
              <a:gd name="T12" fmla="*/ 3866 w 6400"/>
              <a:gd name="T13" fmla="*/ 3733 h 4933"/>
              <a:gd name="T14" fmla="*/ 2533 w 6400"/>
              <a:gd name="T15" fmla="*/ 4000 h 4933"/>
              <a:gd name="T16" fmla="*/ 3866 w 6400"/>
              <a:gd name="T17" fmla="*/ 3466 h 4933"/>
              <a:gd name="T18" fmla="*/ 2533 w 6400"/>
              <a:gd name="T19" fmla="*/ 3466 h 4933"/>
              <a:gd name="T20" fmla="*/ 3866 w 6400"/>
              <a:gd name="T21" fmla="*/ 3466 h 4933"/>
              <a:gd name="T22" fmla="*/ 2533 w 6400"/>
              <a:gd name="T23" fmla="*/ 2933 h 4933"/>
              <a:gd name="T24" fmla="*/ 3866 w 6400"/>
              <a:gd name="T25" fmla="*/ 3200 h 4933"/>
              <a:gd name="T26" fmla="*/ 3200 w 6400"/>
              <a:gd name="T27" fmla="*/ 2533 h 4933"/>
              <a:gd name="T28" fmla="*/ 3200 w 6400"/>
              <a:gd name="T29" fmla="*/ 2800 h 4933"/>
              <a:gd name="T30" fmla="*/ 3866 w 6400"/>
              <a:gd name="T31" fmla="*/ 2133 h 4933"/>
              <a:gd name="T32" fmla="*/ 2533 w 6400"/>
              <a:gd name="T33" fmla="*/ 2400 h 4933"/>
              <a:gd name="T34" fmla="*/ 3866 w 6400"/>
              <a:gd name="T35" fmla="*/ 1858 h 4933"/>
              <a:gd name="T36" fmla="*/ 2533 w 6400"/>
              <a:gd name="T37" fmla="*/ 1858 h 4933"/>
              <a:gd name="T38" fmla="*/ 3866 w 6400"/>
              <a:gd name="T39" fmla="*/ 1858 h 4933"/>
              <a:gd name="T40" fmla="*/ 3466 w 6400"/>
              <a:gd name="T41" fmla="*/ 400 h 4933"/>
              <a:gd name="T42" fmla="*/ 3866 w 6400"/>
              <a:gd name="T43" fmla="*/ 666 h 4933"/>
              <a:gd name="T44" fmla="*/ 933 w 6400"/>
              <a:gd name="T45" fmla="*/ 400 h 4933"/>
              <a:gd name="T46" fmla="*/ 933 w 6400"/>
              <a:gd name="T47" fmla="*/ 4133 h 4933"/>
              <a:gd name="T48" fmla="*/ 1333 w 6400"/>
              <a:gd name="T49" fmla="*/ 3333 h 4933"/>
              <a:gd name="T50" fmla="*/ 533 w 6400"/>
              <a:gd name="T51" fmla="*/ 3600 h 4933"/>
              <a:gd name="T52" fmla="*/ 1333 w 6400"/>
              <a:gd name="T53" fmla="*/ 3066 h 4933"/>
              <a:gd name="T54" fmla="*/ 533 w 6400"/>
              <a:gd name="T55" fmla="*/ 3066 h 4933"/>
              <a:gd name="T56" fmla="*/ 1333 w 6400"/>
              <a:gd name="T57" fmla="*/ 3066 h 4933"/>
              <a:gd name="T58" fmla="*/ 533 w 6400"/>
              <a:gd name="T59" fmla="*/ 2533 h 4933"/>
              <a:gd name="T60" fmla="*/ 1333 w 6400"/>
              <a:gd name="T61" fmla="*/ 2800 h 4933"/>
              <a:gd name="T62" fmla="*/ 933 w 6400"/>
              <a:gd name="T63" fmla="*/ 2133 h 4933"/>
              <a:gd name="T64" fmla="*/ 933 w 6400"/>
              <a:gd name="T65" fmla="*/ 2400 h 4933"/>
              <a:gd name="T66" fmla="*/ 1333 w 6400"/>
              <a:gd name="T67" fmla="*/ 1733 h 4933"/>
              <a:gd name="T68" fmla="*/ 533 w 6400"/>
              <a:gd name="T69" fmla="*/ 2000 h 4933"/>
              <a:gd name="T70" fmla="*/ 1333 w 6400"/>
              <a:gd name="T71" fmla="*/ 933 h 4933"/>
              <a:gd name="T72" fmla="*/ 1033 w 6400"/>
              <a:gd name="T73" fmla="*/ 933 h 4933"/>
              <a:gd name="T74" fmla="*/ 1333 w 6400"/>
              <a:gd name="T75" fmla="*/ 933 h 4933"/>
              <a:gd name="T76" fmla="*/ 6400 w 6400"/>
              <a:gd name="T77" fmla="*/ 400 h 4933"/>
              <a:gd name="T78" fmla="*/ 4533 w 6400"/>
              <a:gd name="T79" fmla="*/ 4133 h 4933"/>
              <a:gd name="T80" fmla="*/ 5466 w 6400"/>
              <a:gd name="T81" fmla="*/ 3333 h 4933"/>
              <a:gd name="T82" fmla="*/ 5466 w 6400"/>
              <a:gd name="T83" fmla="*/ 3600 h 4933"/>
              <a:gd name="T84" fmla="*/ 5866 w 6400"/>
              <a:gd name="T85" fmla="*/ 2933 h 4933"/>
              <a:gd name="T86" fmla="*/ 5066 w 6400"/>
              <a:gd name="T87" fmla="*/ 3200 h 4933"/>
              <a:gd name="T88" fmla="*/ 5866 w 6400"/>
              <a:gd name="T89" fmla="*/ 2666 h 4933"/>
              <a:gd name="T90" fmla="*/ 5066 w 6400"/>
              <a:gd name="T91" fmla="*/ 2666 h 4933"/>
              <a:gd name="T92" fmla="*/ 5866 w 6400"/>
              <a:gd name="T93" fmla="*/ 2666 h 4933"/>
              <a:gd name="T94" fmla="*/ 5066 w 6400"/>
              <a:gd name="T95" fmla="*/ 2133 h 4933"/>
              <a:gd name="T96" fmla="*/ 5866 w 6400"/>
              <a:gd name="T97" fmla="*/ 2400 h 4933"/>
              <a:gd name="T98" fmla="*/ 5466 w 6400"/>
              <a:gd name="T99" fmla="*/ 1733 h 4933"/>
              <a:gd name="T100" fmla="*/ 5466 w 6400"/>
              <a:gd name="T101" fmla="*/ 2000 h 4933"/>
              <a:gd name="T102" fmla="*/ 5866 w 6400"/>
              <a:gd name="T103" fmla="*/ 800 h 4933"/>
              <a:gd name="T104" fmla="*/ 5566 w 6400"/>
              <a:gd name="T105" fmla="*/ 1066 h 4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00" h="4933">
                <a:moveTo>
                  <a:pt x="800" y="4600"/>
                </a:moveTo>
                <a:lnTo>
                  <a:pt x="800" y="4266"/>
                </a:lnTo>
                <a:lnTo>
                  <a:pt x="933" y="4266"/>
                </a:lnTo>
                <a:lnTo>
                  <a:pt x="1066" y="4266"/>
                </a:lnTo>
                <a:lnTo>
                  <a:pt x="1066" y="4466"/>
                </a:lnTo>
                <a:lnTo>
                  <a:pt x="1066" y="4666"/>
                </a:lnTo>
                <a:lnTo>
                  <a:pt x="3200" y="4666"/>
                </a:lnTo>
                <a:lnTo>
                  <a:pt x="5333" y="4666"/>
                </a:lnTo>
                <a:lnTo>
                  <a:pt x="5333" y="4466"/>
                </a:lnTo>
                <a:lnTo>
                  <a:pt x="5333" y="4266"/>
                </a:lnTo>
                <a:lnTo>
                  <a:pt x="5466" y="4266"/>
                </a:lnTo>
                <a:lnTo>
                  <a:pt x="5600" y="4266"/>
                </a:lnTo>
                <a:lnTo>
                  <a:pt x="5600" y="4600"/>
                </a:lnTo>
                <a:lnTo>
                  <a:pt x="5600" y="4933"/>
                </a:lnTo>
                <a:lnTo>
                  <a:pt x="3200" y="4933"/>
                </a:lnTo>
                <a:lnTo>
                  <a:pt x="800" y="4933"/>
                </a:lnTo>
                <a:lnTo>
                  <a:pt x="800" y="4600"/>
                </a:lnTo>
                <a:close/>
                <a:moveTo>
                  <a:pt x="2000" y="2266"/>
                </a:moveTo>
                <a:lnTo>
                  <a:pt x="2000" y="0"/>
                </a:lnTo>
                <a:lnTo>
                  <a:pt x="3200" y="0"/>
                </a:lnTo>
                <a:lnTo>
                  <a:pt x="4400" y="0"/>
                </a:lnTo>
                <a:lnTo>
                  <a:pt x="4400" y="2266"/>
                </a:lnTo>
                <a:lnTo>
                  <a:pt x="4400" y="4533"/>
                </a:lnTo>
                <a:lnTo>
                  <a:pt x="3200" y="4533"/>
                </a:lnTo>
                <a:lnTo>
                  <a:pt x="2000" y="4533"/>
                </a:lnTo>
                <a:lnTo>
                  <a:pt x="2000" y="2266"/>
                </a:lnTo>
                <a:close/>
                <a:moveTo>
                  <a:pt x="3866" y="3866"/>
                </a:moveTo>
                <a:lnTo>
                  <a:pt x="3866" y="3733"/>
                </a:lnTo>
                <a:lnTo>
                  <a:pt x="3200" y="3733"/>
                </a:lnTo>
                <a:lnTo>
                  <a:pt x="2533" y="3733"/>
                </a:lnTo>
                <a:lnTo>
                  <a:pt x="2533" y="3866"/>
                </a:lnTo>
                <a:lnTo>
                  <a:pt x="2533" y="4000"/>
                </a:lnTo>
                <a:lnTo>
                  <a:pt x="3200" y="4000"/>
                </a:lnTo>
                <a:lnTo>
                  <a:pt x="3866" y="4000"/>
                </a:lnTo>
                <a:lnTo>
                  <a:pt x="3866" y="3866"/>
                </a:lnTo>
                <a:close/>
                <a:moveTo>
                  <a:pt x="3866" y="3466"/>
                </a:moveTo>
                <a:lnTo>
                  <a:pt x="3866" y="3333"/>
                </a:lnTo>
                <a:lnTo>
                  <a:pt x="3200" y="3333"/>
                </a:lnTo>
                <a:lnTo>
                  <a:pt x="2533" y="3333"/>
                </a:lnTo>
                <a:lnTo>
                  <a:pt x="2533" y="3466"/>
                </a:lnTo>
                <a:lnTo>
                  <a:pt x="2533" y="3600"/>
                </a:lnTo>
                <a:lnTo>
                  <a:pt x="3200" y="3600"/>
                </a:lnTo>
                <a:lnTo>
                  <a:pt x="3866" y="3600"/>
                </a:lnTo>
                <a:lnTo>
                  <a:pt x="3866" y="3466"/>
                </a:lnTo>
                <a:close/>
                <a:moveTo>
                  <a:pt x="3866" y="3066"/>
                </a:moveTo>
                <a:lnTo>
                  <a:pt x="3866" y="2933"/>
                </a:lnTo>
                <a:lnTo>
                  <a:pt x="3200" y="2933"/>
                </a:lnTo>
                <a:lnTo>
                  <a:pt x="2533" y="2933"/>
                </a:lnTo>
                <a:lnTo>
                  <a:pt x="2533" y="3066"/>
                </a:lnTo>
                <a:lnTo>
                  <a:pt x="2533" y="3200"/>
                </a:lnTo>
                <a:lnTo>
                  <a:pt x="3200" y="3200"/>
                </a:lnTo>
                <a:lnTo>
                  <a:pt x="3866" y="3200"/>
                </a:lnTo>
                <a:lnTo>
                  <a:pt x="3866" y="3066"/>
                </a:lnTo>
                <a:close/>
                <a:moveTo>
                  <a:pt x="3866" y="2666"/>
                </a:moveTo>
                <a:lnTo>
                  <a:pt x="3866" y="2533"/>
                </a:lnTo>
                <a:lnTo>
                  <a:pt x="3200" y="2533"/>
                </a:lnTo>
                <a:lnTo>
                  <a:pt x="2533" y="2533"/>
                </a:lnTo>
                <a:lnTo>
                  <a:pt x="2533" y="2666"/>
                </a:lnTo>
                <a:lnTo>
                  <a:pt x="2533" y="2800"/>
                </a:lnTo>
                <a:lnTo>
                  <a:pt x="3200" y="2800"/>
                </a:lnTo>
                <a:lnTo>
                  <a:pt x="3866" y="2800"/>
                </a:lnTo>
                <a:lnTo>
                  <a:pt x="3866" y="2666"/>
                </a:lnTo>
                <a:close/>
                <a:moveTo>
                  <a:pt x="3866" y="2266"/>
                </a:moveTo>
                <a:lnTo>
                  <a:pt x="3866" y="2133"/>
                </a:lnTo>
                <a:lnTo>
                  <a:pt x="3200" y="2133"/>
                </a:lnTo>
                <a:lnTo>
                  <a:pt x="2533" y="2133"/>
                </a:lnTo>
                <a:lnTo>
                  <a:pt x="2533" y="2266"/>
                </a:lnTo>
                <a:lnTo>
                  <a:pt x="2533" y="2400"/>
                </a:lnTo>
                <a:lnTo>
                  <a:pt x="3200" y="2400"/>
                </a:lnTo>
                <a:lnTo>
                  <a:pt x="3866" y="2400"/>
                </a:lnTo>
                <a:lnTo>
                  <a:pt x="3866" y="2266"/>
                </a:lnTo>
                <a:close/>
                <a:moveTo>
                  <a:pt x="3866" y="1858"/>
                </a:moveTo>
                <a:lnTo>
                  <a:pt x="3866" y="1733"/>
                </a:lnTo>
                <a:lnTo>
                  <a:pt x="3200" y="1733"/>
                </a:lnTo>
                <a:lnTo>
                  <a:pt x="2533" y="1733"/>
                </a:lnTo>
                <a:lnTo>
                  <a:pt x="2533" y="1858"/>
                </a:lnTo>
                <a:lnTo>
                  <a:pt x="2533" y="1983"/>
                </a:lnTo>
                <a:lnTo>
                  <a:pt x="3200" y="1983"/>
                </a:lnTo>
                <a:lnTo>
                  <a:pt x="3866" y="1983"/>
                </a:lnTo>
                <a:lnTo>
                  <a:pt x="3866" y="1858"/>
                </a:lnTo>
                <a:close/>
                <a:moveTo>
                  <a:pt x="3866" y="533"/>
                </a:moveTo>
                <a:lnTo>
                  <a:pt x="3866" y="400"/>
                </a:lnTo>
                <a:lnTo>
                  <a:pt x="3666" y="400"/>
                </a:lnTo>
                <a:lnTo>
                  <a:pt x="3466" y="400"/>
                </a:lnTo>
                <a:lnTo>
                  <a:pt x="3466" y="533"/>
                </a:lnTo>
                <a:lnTo>
                  <a:pt x="3466" y="666"/>
                </a:lnTo>
                <a:lnTo>
                  <a:pt x="3666" y="666"/>
                </a:lnTo>
                <a:lnTo>
                  <a:pt x="3866" y="666"/>
                </a:lnTo>
                <a:lnTo>
                  <a:pt x="3866" y="533"/>
                </a:lnTo>
                <a:close/>
                <a:moveTo>
                  <a:pt x="0" y="2266"/>
                </a:moveTo>
                <a:lnTo>
                  <a:pt x="0" y="400"/>
                </a:lnTo>
                <a:lnTo>
                  <a:pt x="933" y="400"/>
                </a:lnTo>
                <a:lnTo>
                  <a:pt x="1866" y="400"/>
                </a:lnTo>
                <a:lnTo>
                  <a:pt x="1866" y="2266"/>
                </a:lnTo>
                <a:lnTo>
                  <a:pt x="1866" y="4133"/>
                </a:lnTo>
                <a:lnTo>
                  <a:pt x="933" y="4133"/>
                </a:lnTo>
                <a:lnTo>
                  <a:pt x="0" y="4133"/>
                </a:lnTo>
                <a:lnTo>
                  <a:pt x="0" y="2266"/>
                </a:lnTo>
                <a:close/>
                <a:moveTo>
                  <a:pt x="1333" y="3466"/>
                </a:moveTo>
                <a:lnTo>
                  <a:pt x="1333" y="3333"/>
                </a:lnTo>
                <a:lnTo>
                  <a:pt x="933" y="3333"/>
                </a:lnTo>
                <a:lnTo>
                  <a:pt x="533" y="3333"/>
                </a:lnTo>
                <a:lnTo>
                  <a:pt x="533" y="3466"/>
                </a:lnTo>
                <a:lnTo>
                  <a:pt x="533" y="3600"/>
                </a:lnTo>
                <a:lnTo>
                  <a:pt x="933" y="3600"/>
                </a:lnTo>
                <a:lnTo>
                  <a:pt x="1333" y="3600"/>
                </a:lnTo>
                <a:lnTo>
                  <a:pt x="1333" y="3466"/>
                </a:lnTo>
                <a:close/>
                <a:moveTo>
                  <a:pt x="1333" y="3066"/>
                </a:moveTo>
                <a:lnTo>
                  <a:pt x="1333" y="2933"/>
                </a:lnTo>
                <a:lnTo>
                  <a:pt x="933" y="2933"/>
                </a:lnTo>
                <a:lnTo>
                  <a:pt x="533" y="2933"/>
                </a:lnTo>
                <a:lnTo>
                  <a:pt x="533" y="3066"/>
                </a:lnTo>
                <a:lnTo>
                  <a:pt x="533" y="3200"/>
                </a:lnTo>
                <a:lnTo>
                  <a:pt x="933" y="3200"/>
                </a:lnTo>
                <a:lnTo>
                  <a:pt x="1333" y="3200"/>
                </a:lnTo>
                <a:lnTo>
                  <a:pt x="1333" y="3066"/>
                </a:lnTo>
                <a:close/>
                <a:moveTo>
                  <a:pt x="1333" y="2666"/>
                </a:moveTo>
                <a:lnTo>
                  <a:pt x="1333" y="2533"/>
                </a:lnTo>
                <a:lnTo>
                  <a:pt x="933" y="2533"/>
                </a:lnTo>
                <a:lnTo>
                  <a:pt x="533" y="2533"/>
                </a:lnTo>
                <a:lnTo>
                  <a:pt x="533" y="2666"/>
                </a:lnTo>
                <a:lnTo>
                  <a:pt x="533" y="2800"/>
                </a:lnTo>
                <a:lnTo>
                  <a:pt x="933" y="2800"/>
                </a:lnTo>
                <a:lnTo>
                  <a:pt x="1333" y="2800"/>
                </a:lnTo>
                <a:lnTo>
                  <a:pt x="1333" y="2666"/>
                </a:lnTo>
                <a:close/>
                <a:moveTo>
                  <a:pt x="1333" y="2266"/>
                </a:moveTo>
                <a:lnTo>
                  <a:pt x="1333" y="2133"/>
                </a:lnTo>
                <a:lnTo>
                  <a:pt x="933" y="2133"/>
                </a:lnTo>
                <a:lnTo>
                  <a:pt x="533" y="2133"/>
                </a:lnTo>
                <a:lnTo>
                  <a:pt x="533" y="2266"/>
                </a:lnTo>
                <a:lnTo>
                  <a:pt x="533" y="2400"/>
                </a:lnTo>
                <a:lnTo>
                  <a:pt x="933" y="2400"/>
                </a:lnTo>
                <a:lnTo>
                  <a:pt x="1333" y="2400"/>
                </a:lnTo>
                <a:lnTo>
                  <a:pt x="1333" y="2266"/>
                </a:lnTo>
                <a:close/>
                <a:moveTo>
                  <a:pt x="1333" y="1866"/>
                </a:moveTo>
                <a:lnTo>
                  <a:pt x="1333" y="1733"/>
                </a:lnTo>
                <a:lnTo>
                  <a:pt x="933" y="1733"/>
                </a:lnTo>
                <a:lnTo>
                  <a:pt x="533" y="1733"/>
                </a:lnTo>
                <a:lnTo>
                  <a:pt x="533" y="1866"/>
                </a:lnTo>
                <a:lnTo>
                  <a:pt x="533" y="2000"/>
                </a:lnTo>
                <a:lnTo>
                  <a:pt x="933" y="2000"/>
                </a:lnTo>
                <a:lnTo>
                  <a:pt x="1333" y="2000"/>
                </a:lnTo>
                <a:lnTo>
                  <a:pt x="1333" y="1866"/>
                </a:lnTo>
                <a:close/>
                <a:moveTo>
                  <a:pt x="1333" y="933"/>
                </a:moveTo>
                <a:lnTo>
                  <a:pt x="1333" y="800"/>
                </a:lnTo>
                <a:lnTo>
                  <a:pt x="1183" y="800"/>
                </a:lnTo>
                <a:lnTo>
                  <a:pt x="1033" y="800"/>
                </a:lnTo>
                <a:lnTo>
                  <a:pt x="1033" y="933"/>
                </a:lnTo>
                <a:lnTo>
                  <a:pt x="1033" y="1066"/>
                </a:lnTo>
                <a:lnTo>
                  <a:pt x="1183" y="1066"/>
                </a:lnTo>
                <a:lnTo>
                  <a:pt x="1333" y="1066"/>
                </a:lnTo>
                <a:lnTo>
                  <a:pt x="1333" y="933"/>
                </a:lnTo>
                <a:close/>
                <a:moveTo>
                  <a:pt x="4533" y="2266"/>
                </a:moveTo>
                <a:lnTo>
                  <a:pt x="4533" y="400"/>
                </a:lnTo>
                <a:lnTo>
                  <a:pt x="5466" y="400"/>
                </a:lnTo>
                <a:lnTo>
                  <a:pt x="6400" y="400"/>
                </a:lnTo>
                <a:lnTo>
                  <a:pt x="6400" y="2266"/>
                </a:lnTo>
                <a:lnTo>
                  <a:pt x="6400" y="4133"/>
                </a:lnTo>
                <a:lnTo>
                  <a:pt x="5466" y="4133"/>
                </a:lnTo>
                <a:lnTo>
                  <a:pt x="4533" y="4133"/>
                </a:lnTo>
                <a:lnTo>
                  <a:pt x="4533" y="2266"/>
                </a:lnTo>
                <a:close/>
                <a:moveTo>
                  <a:pt x="5866" y="3466"/>
                </a:moveTo>
                <a:lnTo>
                  <a:pt x="5866" y="3333"/>
                </a:lnTo>
                <a:lnTo>
                  <a:pt x="5466" y="3333"/>
                </a:lnTo>
                <a:lnTo>
                  <a:pt x="5066" y="3333"/>
                </a:lnTo>
                <a:lnTo>
                  <a:pt x="5066" y="3466"/>
                </a:lnTo>
                <a:lnTo>
                  <a:pt x="5066" y="3600"/>
                </a:lnTo>
                <a:lnTo>
                  <a:pt x="5466" y="3600"/>
                </a:lnTo>
                <a:lnTo>
                  <a:pt x="5866" y="3600"/>
                </a:lnTo>
                <a:lnTo>
                  <a:pt x="5866" y="3466"/>
                </a:lnTo>
                <a:close/>
                <a:moveTo>
                  <a:pt x="5866" y="3066"/>
                </a:moveTo>
                <a:lnTo>
                  <a:pt x="5866" y="2933"/>
                </a:lnTo>
                <a:lnTo>
                  <a:pt x="5466" y="2933"/>
                </a:lnTo>
                <a:lnTo>
                  <a:pt x="5066" y="2933"/>
                </a:lnTo>
                <a:lnTo>
                  <a:pt x="5066" y="3066"/>
                </a:lnTo>
                <a:lnTo>
                  <a:pt x="5066" y="3200"/>
                </a:lnTo>
                <a:lnTo>
                  <a:pt x="5466" y="3200"/>
                </a:lnTo>
                <a:lnTo>
                  <a:pt x="5866" y="3200"/>
                </a:lnTo>
                <a:lnTo>
                  <a:pt x="5866" y="3066"/>
                </a:lnTo>
                <a:close/>
                <a:moveTo>
                  <a:pt x="5866" y="2666"/>
                </a:moveTo>
                <a:lnTo>
                  <a:pt x="5866" y="2533"/>
                </a:lnTo>
                <a:lnTo>
                  <a:pt x="5466" y="2533"/>
                </a:lnTo>
                <a:lnTo>
                  <a:pt x="5066" y="2533"/>
                </a:lnTo>
                <a:lnTo>
                  <a:pt x="5066" y="2666"/>
                </a:lnTo>
                <a:lnTo>
                  <a:pt x="5066" y="2800"/>
                </a:lnTo>
                <a:lnTo>
                  <a:pt x="5466" y="2800"/>
                </a:lnTo>
                <a:lnTo>
                  <a:pt x="5866" y="2800"/>
                </a:lnTo>
                <a:lnTo>
                  <a:pt x="5866" y="2666"/>
                </a:lnTo>
                <a:close/>
                <a:moveTo>
                  <a:pt x="5866" y="2266"/>
                </a:moveTo>
                <a:lnTo>
                  <a:pt x="5866" y="2133"/>
                </a:lnTo>
                <a:lnTo>
                  <a:pt x="5466" y="2133"/>
                </a:lnTo>
                <a:lnTo>
                  <a:pt x="5066" y="2133"/>
                </a:lnTo>
                <a:lnTo>
                  <a:pt x="5066" y="2266"/>
                </a:lnTo>
                <a:lnTo>
                  <a:pt x="5066" y="2400"/>
                </a:lnTo>
                <a:lnTo>
                  <a:pt x="5466" y="2400"/>
                </a:lnTo>
                <a:lnTo>
                  <a:pt x="5866" y="2400"/>
                </a:lnTo>
                <a:lnTo>
                  <a:pt x="5866" y="2266"/>
                </a:lnTo>
                <a:close/>
                <a:moveTo>
                  <a:pt x="5866" y="1866"/>
                </a:moveTo>
                <a:lnTo>
                  <a:pt x="5866" y="1733"/>
                </a:lnTo>
                <a:lnTo>
                  <a:pt x="5466" y="1733"/>
                </a:lnTo>
                <a:lnTo>
                  <a:pt x="5066" y="1733"/>
                </a:lnTo>
                <a:lnTo>
                  <a:pt x="5066" y="1866"/>
                </a:lnTo>
                <a:lnTo>
                  <a:pt x="5066" y="2000"/>
                </a:lnTo>
                <a:lnTo>
                  <a:pt x="5466" y="2000"/>
                </a:lnTo>
                <a:lnTo>
                  <a:pt x="5866" y="2000"/>
                </a:lnTo>
                <a:lnTo>
                  <a:pt x="5866" y="1866"/>
                </a:lnTo>
                <a:close/>
                <a:moveTo>
                  <a:pt x="5866" y="933"/>
                </a:moveTo>
                <a:lnTo>
                  <a:pt x="5866" y="800"/>
                </a:lnTo>
                <a:lnTo>
                  <a:pt x="5716" y="800"/>
                </a:lnTo>
                <a:lnTo>
                  <a:pt x="5566" y="800"/>
                </a:lnTo>
                <a:lnTo>
                  <a:pt x="5566" y="933"/>
                </a:lnTo>
                <a:lnTo>
                  <a:pt x="5566" y="1066"/>
                </a:lnTo>
                <a:lnTo>
                  <a:pt x="5716" y="1066"/>
                </a:lnTo>
                <a:lnTo>
                  <a:pt x="5866" y="1066"/>
                </a:lnTo>
                <a:lnTo>
                  <a:pt x="5866" y="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6" name="Oval 2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63250" y="5008026"/>
            <a:ext cx="1236600" cy="100047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800" b="1" spc="-30" dirty="0" smtClean="0"/>
              <a:t>Logistical distributor/ </a:t>
            </a:r>
            <a:r>
              <a:rPr lang="en-US" sz="800" b="1" dirty="0" smtClean="0"/>
              <a:t>wholesaler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3951" y="5480964"/>
            <a:ext cx="415198" cy="451010"/>
            <a:chOff x="1360195" y="6333989"/>
            <a:chExt cx="511905" cy="723360"/>
          </a:xfrm>
        </p:grpSpPr>
        <p:sp>
          <p:nvSpPr>
            <p:cNvPr id="8" name="Freeform 122"/>
            <p:cNvSpPr>
              <a:spLocks noEditPoints="1"/>
            </p:cNvSpPr>
            <p:nvPr/>
          </p:nvSpPr>
          <p:spPr bwMode="auto">
            <a:xfrm>
              <a:off x="1360195" y="6333989"/>
              <a:ext cx="379257" cy="723360"/>
            </a:xfrm>
            <a:custGeom>
              <a:avLst/>
              <a:gdLst>
                <a:gd name="T0" fmla="*/ 73 w 160"/>
                <a:gd name="T1" fmla="*/ 17 h 256"/>
                <a:gd name="T2" fmla="*/ 56 w 160"/>
                <a:gd name="T3" fmla="*/ 0 h 256"/>
                <a:gd name="T4" fmla="*/ 39 w 160"/>
                <a:gd name="T5" fmla="*/ 17 h 256"/>
                <a:gd name="T6" fmla="*/ 56 w 160"/>
                <a:gd name="T7" fmla="*/ 42 h 256"/>
                <a:gd name="T8" fmla="*/ 73 w 160"/>
                <a:gd name="T9" fmla="*/ 17 h 256"/>
                <a:gd name="T10" fmla="*/ 25 w 160"/>
                <a:gd name="T11" fmla="*/ 154 h 256"/>
                <a:gd name="T12" fmla="*/ 40 w 160"/>
                <a:gd name="T13" fmla="*/ 253 h 256"/>
                <a:gd name="T14" fmla="*/ 70 w 160"/>
                <a:gd name="T15" fmla="*/ 253 h 256"/>
                <a:gd name="T16" fmla="*/ 85 w 160"/>
                <a:gd name="T17" fmla="*/ 133 h 256"/>
                <a:gd name="T18" fmla="*/ 85 w 160"/>
                <a:gd name="T19" fmla="*/ 78 h 256"/>
                <a:gd name="T20" fmla="*/ 99 w 160"/>
                <a:gd name="T21" fmla="*/ 73 h 256"/>
                <a:gd name="T22" fmla="*/ 159 w 160"/>
                <a:gd name="T23" fmla="*/ 50 h 256"/>
                <a:gd name="T24" fmla="*/ 155 w 160"/>
                <a:gd name="T25" fmla="*/ 36 h 256"/>
                <a:gd name="T26" fmla="*/ 119 w 160"/>
                <a:gd name="T27" fmla="*/ 53 h 256"/>
                <a:gd name="T28" fmla="*/ 69 w 160"/>
                <a:gd name="T29" fmla="*/ 41 h 256"/>
                <a:gd name="T30" fmla="*/ 55 w 160"/>
                <a:gd name="T31" fmla="*/ 83 h 256"/>
                <a:gd name="T32" fmla="*/ 41 w 160"/>
                <a:gd name="T33" fmla="*/ 41 h 256"/>
                <a:gd name="T34" fmla="*/ 25 w 160"/>
                <a:gd name="T35" fmla="*/ 154 h 256"/>
                <a:gd name="T36" fmla="*/ 55 w 160"/>
                <a:gd name="T37" fmla="*/ 45 h 256"/>
                <a:gd name="T38" fmla="*/ 52 w 160"/>
                <a:gd name="T39" fmla="*/ 53 h 256"/>
                <a:gd name="T40" fmla="*/ 55 w 160"/>
                <a:gd name="T41" fmla="*/ 76 h 256"/>
                <a:gd name="T42" fmla="*/ 59 w 160"/>
                <a:gd name="T43" fmla="*/ 53 h 256"/>
                <a:gd name="T44" fmla="*/ 55 w 160"/>
                <a:gd name="T45" fmla="*/ 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6">
                  <a:moveTo>
                    <a:pt x="73" y="17"/>
                  </a:moveTo>
                  <a:cubicBezTo>
                    <a:pt x="73" y="7"/>
                    <a:pt x="65" y="0"/>
                    <a:pt x="56" y="0"/>
                  </a:cubicBezTo>
                  <a:cubicBezTo>
                    <a:pt x="46" y="0"/>
                    <a:pt x="39" y="7"/>
                    <a:pt x="39" y="17"/>
                  </a:cubicBezTo>
                  <a:cubicBezTo>
                    <a:pt x="39" y="26"/>
                    <a:pt x="46" y="42"/>
                    <a:pt x="56" y="42"/>
                  </a:cubicBezTo>
                  <a:cubicBezTo>
                    <a:pt x="65" y="42"/>
                    <a:pt x="73" y="26"/>
                    <a:pt x="73" y="17"/>
                  </a:cubicBezTo>
                  <a:close/>
                  <a:moveTo>
                    <a:pt x="25" y="154"/>
                  </a:moveTo>
                  <a:cubicBezTo>
                    <a:pt x="27" y="162"/>
                    <a:pt x="30" y="189"/>
                    <a:pt x="40" y="253"/>
                  </a:cubicBezTo>
                  <a:cubicBezTo>
                    <a:pt x="48" y="256"/>
                    <a:pt x="63" y="256"/>
                    <a:pt x="70" y="253"/>
                  </a:cubicBezTo>
                  <a:cubicBezTo>
                    <a:pt x="78" y="212"/>
                    <a:pt x="83" y="169"/>
                    <a:pt x="85" y="133"/>
                  </a:cubicBezTo>
                  <a:cubicBezTo>
                    <a:pt x="85" y="137"/>
                    <a:pt x="87" y="105"/>
                    <a:pt x="85" y="78"/>
                  </a:cubicBezTo>
                  <a:cubicBezTo>
                    <a:pt x="86" y="72"/>
                    <a:pt x="94" y="73"/>
                    <a:pt x="99" y="73"/>
                  </a:cubicBezTo>
                  <a:cubicBezTo>
                    <a:pt x="130" y="73"/>
                    <a:pt x="148" y="60"/>
                    <a:pt x="159" y="50"/>
                  </a:cubicBezTo>
                  <a:cubicBezTo>
                    <a:pt x="160" y="42"/>
                    <a:pt x="155" y="36"/>
                    <a:pt x="155" y="36"/>
                  </a:cubicBezTo>
                  <a:cubicBezTo>
                    <a:pt x="155" y="36"/>
                    <a:pt x="132" y="51"/>
                    <a:pt x="119" y="53"/>
                  </a:cubicBezTo>
                  <a:cubicBezTo>
                    <a:pt x="106" y="55"/>
                    <a:pt x="89" y="41"/>
                    <a:pt x="69" y="41"/>
                  </a:cubicBezTo>
                  <a:cubicBezTo>
                    <a:pt x="69" y="41"/>
                    <a:pt x="60" y="63"/>
                    <a:pt x="55" y="83"/>
                  </a:cubicBezTo>
                  <a:cubicBezTo>
                    <a:pt x="51" y="63"/>
                    <a:pt x="41" y="41"/>
                    <a:pt x="41" y="41"/>
                  </a:cubicBezTo>
                  <a:cubicBezTo>
                    <a:pt x="6" y="41"/>
                    <a:pt x="0" y="115"/>
                    <a:pt x="25" y="154"/>
                  </a:cubicBezTo>
                  <a:close/>
                  <a:moveTo>
                    <a:pt x="55" y="45"/>
                  </a:moveTo>
                  <a:cubicBezTo>
                    <a:pt x="52" y="45"/>
                    <a:pt x="49" y="48"/>
                    <a:pt x="52" y="53"/>
                  </a:cubicBezTo>
                  <a:cubicBezTo>
                    <a:pt x="53" y="56"/>
                    <a:pt x="54" y="65"/>
                    <a:pt x="55" y="76"/>
                  </a:cubicBezTo>
                  <a:cubicBezTo>
                    <a:pt x="56" y="65"/>
                    <a:pt x="58" y="56"/>
                    <a:pt x="59" y="53"/>
                  </a:cubicBezTo>
                  <a:cubicBezTo>
                    <a:pt x="61" y="48"/>
                    <a:pt x="59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9" name="Freeform 123"/>
            <p:cNvSpPr>
              <a:spLocks/>
            </p:cNvSpPr>
            <p:nvPr/>
          </p:nvSpPr>
          <p:spPr bwMode="auto">
            <a:xfrm>
              <a:off x="1531543" y="6550324"/>
              <a:ext cx="340557" cy="437338"/>
            </a:xfrm>
            <a:custGeom>
              <a:avLst/>
              <a:gdLst>
                <a:gd name="T0" fmla="*/ 144 w 144"/>
                <a:gd name="T1" fmla="*/ 0 h 155"/>
                <a:gd name="T2" fmla="*/ 144 w 144"/>
                <a:gd name="T3" fmla="*/ 132 h 155"/>
                <a:gd name="T4" fmla="*/ 121 w 144"/>
                <a:gd name="T5" fmla="*/ 155 h 155"/>
                <a:gd name="T6" fmla="*/ 0 w 144"/>
                <a:gd name="T7" fmla="*/ 155 h 155"/>
                <a:gd name="T8" fmla="*/ 0 w 144"/>
                <a:gd name="T9" fmla="*/ 142 h 155"/>
                <a:gd name="T10" fmla="*/ 121 w 144"/>
                <a:gd name="T11" fmla="*/ 142 h 155"/>
                <a:gd name="T12" fmla="*/ 131 w 144"/>
                <a:gd name="T13" fmla="*/ 132 h 155"/>
                <a:gd name="T14" fmla="*/ 131 w 144"/>
                <a:gd name="T15" fmla="*/ 0 h 155"/>
                <a:gd name="T16" fmla="*/ 144 w 144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5">
                  <a:moveTo>
                    <a:pt x="144" y="0"/>
                  </a:moveTo>
                  <a:cubicBezTo>
                    <a:pt x="144" y="132"/>
                    <a:pt x="144" y="132"/>
                    <a:pt x="144" y="132"/>
                  </a:cubicBezTo>
                  <a:cubicBezTo>
                    <a:pt x="144" y="145"/>
                    <a:pt x="134" y="155"/>
                    <a:pt x="121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7" y="142"/>
                    <a:pt x="131" y="138"/>
                    <a:pt x="131" y="132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0" name="Freeform 124"/>
            <p:cNvSpPr>
              <a:spLocks/>
            </p:cNvSpPr>
            <p:nvPr/>
          </p:nvSpPr>
          <p:spPr bwMode="auto">
            <a:xfrm>
              <a:off x="1522255" y="6620446"/>
              <a:ext cx="287925" cy="287868"/>
            </a:xfrm>
            <a:custGeom>
              <a:avLst/>
              <a:gdLst>
                <a:gd name="T0" fmla="*/ 35 w 186"/>
                <a:gd name="T1" fmla="*/ 156 h 156"/>
                <a:gd name="T2" fmla="*/ 0 w 186"/>
                <a:gd name="T3" fmla="*/ 123 h 156"/>
                <a:gd name="T4" fmla="*/ 10 w 186"/>
                <a:gd name="T5" fmla="*/ 112 h 156"/>
                <a:gd name="T6" fmla="*/ 33 w 186"/>
                <a:gd name="T7" fmla="*/ 133 h 156"/>
                <a:gd name="T8" fmla="*/ 61 w 186"/>
                <a:gd name="T9" fmla="*/ 92 h 156"/>
                <a:gd name="T10" fmla="*/ 88 w 186"/>
                <a:gd name="T11" fmla="*/ 109 h 156"/>
                <a:gd name="T12" fmla="*/ 119 w 186"/>
                <a:gd name="T13" fmla="*/ 47 h 156"/>
                <a:gd name="T14" fmla="*/ 147 w 186"/>
                <a:gd name="T15" fmla="*/ 66 h 156"/>
                <a:gd name="T16" fmla="*/ 173 w 186"/>
                <a:gd name="T17" fmla="*/ 0 h 156"/>
                <a:gd name="T18" fmla="*/ 186 w 186"/>
                <a:gd name="T19" fmla="*/ 6 h 156"/>
                <a:gd name="T20" fmla="*/ 153 w 186"/>
                <a:gd name="T21" fmla="*/ 89 h 156"/>
                <a:gd name="T22" fmla="*/ 125 w 186"/>
                <a:gd name="T23" fmla="*/ 69 h 156"/>
                <a:gd name="T24" fmla="*/ 94 w 186"/>
                <a:gd name="T25" fmla="*/ 130 h 156"/>
                <a:gd name="T26" fmla="*/ 65 w 186"/>
                <a:gd name="T27" fmla="*/ 112 h 156"/>
                <a:gd name="T28" fmla="*/ 35 w 186"/>
                <a:gd name="T2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56">
                  <a:moveTo>
                    <a:pt x="35" y="156"/>
                  </a:moveTo>
                  <a:lnTo>
                    <a:pt x="0" y="123"/>
                  </a:lnTo>
                  <a:lnTo>
                    <a:pt x="10" y="112"/>
                  </a:lnTo>
                  <a:lnTo>
                    <a:pt x="33" y="133"/>
                  </a:lnTo>
                  <a:lnTo>
                    <a:pt x="61" y="92"/>
                  </a:lnTo>
                  <a:lnTo>
                    <a:pt x="88" y="109"/>
                  </a:lnTo>
                  <a:lnTo>
                    <a:pt x="119" y="47"/>
                  </a:lnTo>
                  <a:lnTo>
                    <a:pt x="147" y="66"/>
                  </a:lnTo>
                  <a:lnTo>
                    <a:pt x="173" y="0"/>
                  </a:lnTo>
                  <a:lnTo>
                    <a:pt x="186" y="6"/>
                  </a:lnTo>
                  <a:lnTo>
                    <a:pt x="153" y="89"/>
                  </a:lnTo>
                  <a:lnTo>
                    <a:pt x="125" y="69"/>
                  </a:lnTo>
                  <a:lnTo>
                    <a:pt x="94" y="130"/>
                  </a:lnTo>
                  <a:lnTo>
                    <a:pt x="65" y="112"/>
                  </a:lnTo>
                  <a:lnTo>
                    <a:pt x="35" y="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1" name="Freeform 125"/>
            <p:cNvSpPr>
              <a:spLocks/>
            </p:cNvSpPr>
            <p:nvPr/>
          </p:nvSpPr>
          <p:spPr bwMode="auto">
            <a:xfrm>
              <a:off x="1754453" y="6552169"/>
              <a:ext cx="71208" cy="121790"/>
            </a:xfrm>
            <a:custGeom>
              <a:avLst/>
              <a:gdLst>
                <a:gd name="T0" fmla="*/ 46 w 46"/>
                <a:gd name="T1" fmla="*/ 0 h 66"/>
                <a:gd name="T2" fmla="*/ 46 w 46"/>
                <a:gd name="T3" fmla="*/ 66 h 66"/>
                <a:gd name="T4" fmla="*/ 29 w 46"/>
                <a:gd name="T5" fmla="*/ 43 h 66"/>
                <a:gd name="T6" fmla="*/ 0 w 46"/>
                <a:gd name="T7" fmla="*/ 48 h 66"/>
                <a:gd name="T8" fmla="*/ 46 w 4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6">
                  <a:moveTo>
                    <a:pt x="46" y="0"/>
                  </a:moveTo>
                  <a:lnTo>
                    <a:pt x="46" y="66"/>
                  </a:lnTo>
                  <a:lnTo>
                    <a:pt x="29" y="43"/>
                  </a:lnTo>
                  <a:lnTo>
                    <a:pt x="0" y="4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7660" y="4378839"/>
            <a:ext cx="507780" cy="413451"/>
            <a:chOff x="1536700" y="5448300"/>
            <a:chExt cx="482601" cy="511175"/>
          </a:xfrm>
          <a:solidFill>
            <a:schemeClr val="bg1"/>
          </a:solidFill>
        </p:grpSpPr>
        <p:sp>
          <p:nvSpPr>
            <p:cNvPr id="14" name="Freeform 69"/>
            <p:cNvSpPr>
              <a:spLocks/>
            </p:cNvSpPr>
            <p:nvPr/>
          </p:nvSpPr>
          <p:spPr bwMode="auto">
            <a:xfrm>
              <a:off x="1771650" y="5548313"/>
              <a:ext cx="25400" cy="11113"/>
            </a:xfrm>
            <a:custGeom>
              <a:avLst/>
              <a:gdLst>
                <a:gd name="T0" fmla="*/ 62 w 176"/>
                <a:gd name="T1" fmla="*/ 0 h 72"/>
                <a:gd name="T2" fmla="*/ 82 w 176"/>
                <a:gd name="T3" fmla="*/ 0 h 72"/>
                <a:gd name="T4" fmla="*/ 100 w 176"/>
                <a:gd name="T5" fmla="*/ 2 h 72"/>
                <a:gd name="T6" fmla="*/ 117 w 176"/>
                <a:gd name="T7" fmla="*/ 5 h 72"/>
                <a:gd name="T8" fmla="*/ 133 w 176"/>
                <a:gd name="T9" fmla="*/ 9 h 72"/>
                <a:gd name="T10" fmla="*/ 147 w 176"/>
                <a:gd name="T11" fmla="*/ 16 h 72"/>
                <a:gd name="T12" fmla="*/ 157 w 176"/>
                <a:gd name="T13" fmla="*/ 25 h 72"/>
                <a:gd name="T14" fmla="*/ 166 w 176"/>
                <a:gd name="T15" fmla="*/ 37 h 72"/>
                <a:gd name="T16" fmla="*/ 172 w 176"/>
                <a:gd name="T17" fmla="*/ 52 h 72"/>
                <a:gd name="T18" fmla="*/ 176 w 176"/>
                <a:gd name="T19" fmla="*/ 72 h 72"/>
                <a:gd name="T20" fmla="*/ 120 w 176"/>
                <a:gd name="T21" fmla="*/ 44 h 72"/>
                <a:gd name="T22" fmla="*/ 61 w 176"/>
                <a:gd name="T23" fmla="*/ 20 h 72"/>
                <a:gd name="T24" fmla="*/ 0 w 176"/>
                <a:gd name="T25" fmla="*/ 2 h 72"/>
                <a:gd name="T26" fmla="*/ 21 w 176"/>
                <a:gd name="T27" fmla="*/ 2 h 72"/>
                <a:gd name="T28" fmla="*/ 42 w 176"/>
                <a:gd name="T29" fmla="*/ 0 h 72"/>
                <a:gd name="T30" fmla="*/ 62 w 176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72">
                  <a:moveTo>
                    <a:pt x="62" y="0"/>
                  </a:moveTo>
                  <a:lnTo>
                    <a:pt x="82" y="0"/>
                  </a:lnTo>
                  <a:lnTo>
                    <a:pt x="100" y="2"/>
                  </a:lnTo>
                  <a:lnTo>
                    <a:pt x="117" y="5"/>
                  </a:lnTo>
                  <a:lnTo>
                    <a:pt x="133" y="9"/>
                  </a:lnTo>
                  <a:lnTo>
                    <a:pt x="147" y="16"/>
                  </a:lnTo>
                  <a:lnTo>
                    <a:pt x="157" y="25"/>
                  </a:lnTo>
                  <a:lnTo>
                    <a:pt x="166" y="37"/>
                  </a:lnTo>
                  <a:lnTo>
                    <a:pt x="172" y="52"/>
                  </a:lnTo>
                  <a:lnTo>
                    <a:pt x="176" y="72"/>
                  </a:lnTo>
                  <a:lnTo>
                    <a:pt x="120" y="44"/>
                  </a:lnTo>
                  <a:lnTo>
                    <a:pt x="61" y="20"/>
                  </a:lnTo>
                  <a:lnTo>
                    <a:pt x="0" y="2"/>
                  </a:lnTo>
                  <a:lnTo>
                    <a:pt x="21" y="2"/>
                  </a:lnTo>
                  <a:lnTo>
                    <a:pt x="42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5" name="Freeform 70"/>
            <p:cNvSpPr>
              <a:spLocks/>
            </p:cNvSpPr>
            <p:nvPr/>
          </p:nvSpPr>
          <p:spPr bwMode="auto">
            <a:xfrm>
              <a:off x="1616075" y="5527675"/>
              <a:ext cx="92075" cy="90488"/>
            </a:xfrm>
            <a:custGeom>
              <a:avLst/>
              <a:gdLst>
                <a:gd name="T0" fmla="*/ 350 w 634"/>
                <a:gd name="T1" fmla="*/ 0 h 623"/>
                <a:gd name="T2" fmla="*/ 393 w 634"/>
                <a:gd name="T3" fmla="*/ 4 h 623"/>
                <a:gd name="T4" fmla="*/ 435 w 634"/>
                <a:gd name="T5" fmla="*/ 11 h 623"/>
                <a:gd name="T6" fmla="*/ 474 w 634"/>
                <a:gd name="T7" fmla="*/ 24 h 623"/>
                <a:gd name="T8" fmla="*/ 512 w 634"/>
                <a:gd name="T9" fmla="*/ 40 h 623"/>
                <a:gd name="T10" fmla="*/ 547 w 634"/>
                <a:gd name="T11" fmla="*/ 62 h 623"/>
                <a:gd name="T12" fmla="*/ 578 w 634"/>
                <a:gd name="T13" fmla="*/ 87 h 623"/>
                <a:gd name="T14" fmla="*/ 608 w 634"/>
                <a:gd name="T15" fmla="*/ 115 h 623"/>
                <a:gd name="T16" fmla="*/ 634 w 634"/>
                <a:gd name="T17" fmla="*/ 147 h 623"/>
                <a:gd name="T18" fmla="*/ 572 w 634"/>
                <a:gd name="T19" fmla="*/ 167 h 623"/>
                <a:gd name="T20" fmla="*/ 513 w 634"/>
                <a:gd name="T21" fmla="*/ 193 h 623"/>
                <a:gd name="T22" fmla="*/ 456 w 634"/>
                <a:gd name="T23" fmla="*/ 224 h 623"/>
                <a:gd name="T24" fmla="*/ 403 w 634"/>
                <a:gd name="T25" fmla="*/ 259 h 623"/>
                <a:gd name="T26" fmla="*/ 353 w 634"/>
                <a:gd name="T27" fmla="*/ 299 h 623"/>
                <a:gd name="T28" fmla="*/ 307 w 634"/>
                <a:gd name="T29" fmla="*/ 343 h 623"/>
                <a:gd name="T30" fmla="*/ 265 w 634"/>
                <a:gd name="T31" fmla="*/ 391 h 623"/>
                <a:gd name="T32" fmla="*/ 226 w 634"/>
                <a:gd name="T33" fmla="*/ 444 h 623"/>
                <a:gd name="T34" fmla="*/ 191 w 634"/>
                <a:gd name="T35" fmla="*/ 500 h 623"/>
                <a:gd name="T36" fmla="*/ 160 w 634"/>
                <a:gd name="T37" fmla="*/ 559 h 623"/>
                <a:gd name="T38" fmla="*/ 134 w 634"/>
                <a:gd name="T39" fmla="*/ 623 h 623"/>
                <a:gd name="T40" fmla="*/ 100 w 634"/>
                <a:gd name="T41" fmla="*/ 591 h 623"/>
                <a:gd name="T42" fmla="*/ 70 w 634"/>
                <a:gd name="T43" fmla="*/ 558 h 623"/>
                <a:gd name="T44" fmla="*/ 46 w 634"/>
                <a:gd name="T45" fmla="*/ 523 h 623"/>
                <a:gd name="T46" fmla="*/ 27 w 634"/>
                <a:gd name="T47" fmla="*/ 486 h 623"/>
                <a:gd name="T48" fmla="*/ 13 w 634"/>
                <a:gd name="T49" fmla="*/ 447 h 623"/>
                <a:gd name="T50" fmla="*/ 5 w 634"/>
                <a:gd name="T51" fmla="*/ 408 h 623"/>
                <a:gd name="T52" fmla="*/ 0 w 634"/>
                <a:gd name="T53" fmla="*/ 369 h 623"/>
                <a:gd name="T54" fmla="*/ 1 w 634"/>
                <a:gd name="T55" fmla="*/ 330 h 623"/>
                <a:gd name="T56" fmla="*/ 6 w 634"/>
                <a:gd name="T57" fmla="*/ 290 h 623"/>
                <a:gd name="T58" fmla="*/ 14 w 634"/>
                <a:gd name="T59" fmla="*/ 252 h 623"/>
                <a:gd name="T60" fmla="*/ 28 w 634"/>
                <a:gd name="T61" fmla="*/ 216 h 623"/>
                <a:gd name="T62" fmla="*/ 45 w 634"/>
                <a:gd name="T63" fmla="*/ 180 h 623"/>
                <a:gd name="T64" fmla="*/ 66 w 634"/>
                <a:gd name="T65" fmla="*/ 147 h 623"/>
                <a:gd name="T66" fmla="*/ 90 w 634"/>
                <a:gd name="T67" fmla="*/ 116 h 623"/>
                <a:gd name="T68" fmla="*/ 118 w 634"/>
                <a:gd name="T69" fmla="*/ 88 h 623"/>
                <a:gd name="T70" fmla="*/ 149 w 634"/>
                <a:gd name="T71" fmla="*/ 63 h 623"/>
                <a:gd name="T72" fmla="*/ 184 w 634"/>
                <a:gd name="T73" fmla="*/ 41 h 623"/>
                <a:gd name="T74" fmla="*/ 221 w 634"/>
                <a:gd name="T75" fmla="*/ 24 h 623"/>
                <a:gd name="T76" fmla="*/ 261 w 634"/>
                <a:gd name="T77" fmla="*/ 11 h 623"/>
                <a:gd name="T78" fmla="*/ 304 w 634"/>
                <a:gd name="T79" fmla="*/ 4 h 623"/>
                <a:gd name="T80" fmla="*/ 350 w 634"/>
                <a:gd name="T8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4" h="623">
                  <a:moveTo>
                    <a:pt x="350" y="0"/>
                  </a:moveTo>
                  <a:lnTo>
                    <a:pt x="393" y="4"/>
                  </a:lnTo>
                  <a:lnTo>
                    <a:pt x="435" y="11"/>
                  </a:lnTo>
                  <a:lnTo>
                    <a:pt x="474" y="24"/>
                  </a:lnTo>
                  <a:lnTo>
                    <a:pt x="512" y="40"/>
                  </a:lnTo>
                  <a:lnTo>
                    <a:pt x="547" y="62"/>
                  </a:lnTo>
                  <a:lnTo>
                    <a:pt x="578" y="87"/>
                  </a:lnTo>
                  <a:lnTo>
                    <a:pt x="608" y="115"/>
                  </a:lnTo>
                  <a:lnTo>
                    <a:pt x="634" y="147"/>
                  </a:lnTo>
                  <a:lnTo>
                    <a:pt x="572" y="167"/>
                  </a:lnTo>
                  <a:lnTo>
                    <a:pt x="513" y="193"/>
                  </a:lnTo>
                  <a:lnTo>
                    <a:pt x="456" y="224"/>
                  </a:lnTo>
                  <a:lnTo>
                    <a:pt x="403" y="259"/>
                  </a:lnTo>
                  <a:lnTo>
                    <a:pt x="353" y="299"/>
                  </a:lnTo>
                  <a:lnTo>
                    <a:pt x="307" y="343"/>
                  </a:lnTo>
                  <a:lnTo>
                    <a:pt x="265" y="391"/>
                  </a:lnTo>
                  <a:lnTo>
                    <a:pt x="226" y="444"/>
                  </a:lnTo>
                  <a:lnTo>
                    <a:pt x="191" y="500"/>
                  </a:lnTo>
                  <a:lnTo>
                    <a:pt x="160" y="559"/>
                  </a:lnTo>
                  <a:lnTo>
                    <a:pt x="134" y="623"/>
                  </a:lnTo>
                  <a:lnTo>
                    <a:pt x="100" y="591"/>
                  </a:lnTo>
                  <a:lnTo>
                    <a:pt x="70" y="558"/>
                  </a:lnTo>
                  <a:lnTo>
                    <a:pt x="46" y="523"/>
                  </a:lnTo>
                  <a:lnTo>
                    <a:pt x="27" y="486"/>
                  </a:lnTo>
                  <a:lnTo>
                    <a:pt x="13" y="447"/>
                  </a:lnTo>
                  <a:lnTo>
                    <a:pt x="5" y="408"/>
                  </a:lnTo>
                  <a:lnTo>
                    <a:pt x="0" y="369"/>
                  </a:lnTo>
                  <a:lnTo>
                    <a:pt x="1" y="330"/>
                  </a:lnTo>
                  <a:lnTo>
                    <a:pt x="6" y="290"/>
                  </a:lnTo>
                  <a:lnTo>
                    <a:pt x="14" y="252"/>
                  </a:lnTo>
                  <a:lnTo>
                    <a:pt x="28" y="216"/>
                  </a:lnTo>
                  <a:lnTo>
                    <a:pt x="45" y="180"/>
                  </a:lnTo>
                  <a:lnTo>
                    <a:pt x="66" y="147"/>
                  </a:lnTo>
                  <a:lnTo>
                    <a:pt x="90" y="116"/>
                  </a:lnTo>
                  <a:lnTo>
                    <a:pt x="118" y="88"/>
                  </a:lnTo>
                  <a:lnTo>
                    <a:pt x="149" y="63"/>
                  </a:lnTo>
                  <a:lnTo>
                    <a:pt x="184" y="41"/>
                  </a:lnTo>
                  <a:lnTo>
                    <a:pt x="221" y="24"/>
                  </a:lnTo>
                  <a:lnTo>
                    <a:pt x="261" y="11"/>
                  </a:lnTo>
                  <a:lnTo>
                    <a:pt x="304" y="4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6" name="Freeform 71"/>
            <p:cNvSpPr>
              <a:spLocks/>
            </p:cNvSpPr>
            <p:nvPr/>
          </p:nvSpPr>
          <p:spPr bwMode="auto">
            <a:xfrm>
              <a:off x="1536700" y="5448300"/>
              <a:ext cx="239713" cy="239713"/>
            </a:xfrm>
            <a:custGeom>
              <a:avLst/>
              <a:gdLst>
                <a:gd name="T0" fmla="*/ 1056 w 1657"/>
                <a:gd name="T1" fmla="*/ 2 h 1655"/>
                <a:gd name="T2" fmla="*/ 1100 w 1657"/>
                <a:gd name="T3" fmla="*/ 37 h 1655"/>
                <a:gd name="T4" fmla="*/ 1110 w 1657"/>
                <a:gd name="T5" fmla="*/ 226 h 1655"/>
                <a:gd name="T6" fmla="*/ 1233 w 1657"/>
                <a:gd name="T7" fmla="*/ 277 h 1655"/>
                <a:gd name="T8" fmla="*/ 1374 w 1657"/>
                <a:gd name="T9" fmla="*/ 150 h 1655"/>
                <a:gd name="T10" fmla="*/ 1430 w 1657"/>
                <a:gd name="T11" fmla="*/ 157 h 1655"/>
                <a:gd name="T12" fmla="*/ 1647 w 1657"/>
                <a:gd name="T13" fmla="*/ 374 h 1655"/>
                <a:gd name="T14" fmla="*/ 1655 w 1657"/>
                <a:gd name="T15" fmla="*/ 430 h 1655"/>
                <a:gd name="T16" fmla="*/ 1527 w 1657"/>
                <a:gd name="T17" fmla="*/ 571 h 1655"/>
                <a:gd name="T18" fmla="*/ 1574 w 1657"/>
                <a:gd name="T19" fmla="*/ 681 h 1655"/>
                <a:gd name="T20" fmla="*/ 1411 w 1657"/>
                <a:gd name="T21" fmla="*/ 666 h 1655"/>
                <a:gd name="T22" fmla="*/ 1283 w 1657"/>
                <a:gd name="T23" fmla="*/ 631 h 1655"/>
                <a:gd name="T24" fmla="*/ 1181 w 1657"/>
                <a:gd name="T25" fmla="*/ 527 h 1655"/>
                <a:gd name="T26" fmla="*/ 1052 w 1657"/>
                <a:gd name="T27" fmla="*/ 458 h 1655"/>
                <a:gd name="T28" fmla="*/ 902 w 1657"/>
                <a:gd name="T29" fmla="*/ 433 h 1655"/>
                <a:gd name="T30" fmla="*/ 744 w 1657"/>
                <a:gd name="T31" fmla="*/ 460 h 1655"/>
                <a:gd name="T32" fmla="*/ 609 w 1657"/>
                <a:gd name="T33" fmla="*/ 536 h 1655"/>
                <a:gd name="T34" fmla="*/ 506 w 1657"/>
                <a:gd name="T35" fmla="*/ 650 h 1655"/>
                <a:gd name="T36" fmla="*/ 446 w 1657"/>
                <a:gd name="T37" fmla="*/ 794 h 1655"/>
                <a:gd name="T38" fmla="*/ 437 w 1657"/>
                <a:gd name="T39" fmla="*/ 955 h 1655"/>
                <a:gd name="T40" fmla="*/ 481 w 1657"/>
                <a:gd name="T41" fmla="*/ 1106 h 1655"/>
                <a:gd name="T42" fmla="*/ 570 w 1657"/>
                <a:gd name="T43" fmla="*/ 1230 h 1655"/>
                <a:gd name="T44" fmla="*/ 638 w 1657"/>
                <a:gd name="T45" fmla="*/ 1354 h 1655"/>
                <a:gd name="T46" fmla="*/ 621 w 1657"/>
                <a:gd name="T47" fmla="*/ 1543 h 1655"/>
                <a:gd name="T48" fmla="*/ 571 w 1657"/>
                <a:gd name="T49" fmla="*/ 1526 h 1655"/>
                <a:gd name="T50" fmla="*/ 430 w 1657"/>
                <a:gd name="T51" fmla="*/ 1652 h 1655"/>
                <a:gd name="T52" fmla="*/ 374 w 1657"/>
                <a:gd name="T53" fmla="*/ 1644 h 1655"/>
                <a:gd name="T54" fmla="*/ 157 w 1657"/>
                <a:gd name="T55" fmla="*/ 1428 h 1655"/>
                <a:gd name="T56" fmla="*/ 150 w 1657"/>
                <a:gd name="T57" fmla="*/ 1373 h 1655"/>
                <a:gd name="T58" fmla="*/ 276 w 1657"/>
                <a:gd name="T59" fmla="*/ 1232 h 1655"/>
                <a:gd name="T60" fmla="*/ 73 w 1657"/>
                <a:gd name="T61" fmla="*/ 1109 h 1655"/>
                <a:gd name="T62" fmla="*/ 22 w 1657"/>
                <a:gd name="T63" fmla="*/ 1088 h 1655"/>
                <a:gd name="T64" fmla="*/ 0 w 1657"/>
                <a:gd name="T65" fmla="*/ 1035 h 1655"/>
                <a:gd name="T66" fmla="*/ 10 w 1657"/>
                <a:gd name="T67" fmla="*/ 730 h 1655"/>
                <a:gd name="T68" fmla="*/ 54 w 1657"/>
                <a:gd name="T69" fmla="*/ 696 h 1655"/>
                <a:gd name="T70" fmla="*/ 241 w 1657"/>
                <a:gd name="T71" fmla="*/ 652 h 1655"/>
                <a:gd name="T72" fmla="*/ 169 w 1657"/>
                <a:gd name="T73" fmla="*/ 463 h 1655"/>
                <a:gd name="T74" fmla="*/ 148 w 1657"/>
                <a:gd name="T75" fmla="*/ 411 h 1655"/>
                <a:gd name="T76" fmla="*/ 169 w 1657"/>
                <a:gd name="T77" fmla="*/ 359 h 1655"/>
                <a:gd name="T78" fmla="*/ 393 w 1657"/>
                <a:gd name="T79" fmla="*/ 150 h 1655"/>
                <a:gd name="T80" fmla="*/ 448 w 1657"/>
                <a:gd name="T81" fmla="*/ 157 h 1655"/>
                <a:gd name="T82" fmla="*/ 611 w 1657"/>
                <a:gd name="T83" fmla="*/ 257 h 1655"/>
                <a:gd name="T84" fmla="*/ 694 w 1657"/>
                <a:gd name="T85" fmla="*/ 74 h 1655"/>
                <a:gd name="T86" fmla="*/ 716 w 1657"/>
                <a:gd name="T87" fmla="*/ 22 h 1655"/>
                <a:gd name="T88" fmla="*/ 768 w 1657"/>
                <a:gd name="T8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7" h="1655">
                  <a:moveTo>
                    <a:pt x="768" y="0"/>
                  </a:moveTo>
                  <a:lnTo>
                    <a:pt x="1037" y="0"/>
                  </a:lnTo>
                  <a:lnTo>
                    <a:pt x="1056" y="2"/>
                  </a:lnTo>
                  <a:lnTo>
                    <a:pt x="1073" y="10"/>
                  </a:lnTo>
                  <a:lnTo>
                    <a:pt x="1088" y="22"/>
                  </a:lnTo>
                  <a:lnTo>
                    <a:pt x="1100" y="37"/>
                  </a:lnTo>
                  <a:lnTo>
                    <a:pt x="1108" y="54"/>
                  </a:lnTo>
                  <a:lnTo>
                    <a:pt x="1110" y="74"/>
                  </a:lnTo>
                  <a:lnTo>
                    <a:pt x="1110" y="226"/>
                  </a:lnTo>
                  <a:lnTo>
                    <a:pt x="1152" y="240"/>
                  </a:lnTo>
                  <a:lnTo>
                    <a:pt x="1193" y="257"/>
                  </a:lnTo>
                  <a:lnTo>
                    <a:pt x="1233" y="277"/>
                  </a:lnTo>
                  <a:lnTo>
                    <a:pt x="1341" y="169"/>
                  </a:lnTo>
                  <a:lnTo>
                    <a:pt x="1357" y="157"/>
                  </a:lnTo>
                  <a:lnTo>
                    <a:pt x="1374" y="150"/>
                  </a:lnTo>
                  <a:lnTo>
                    <a:pt x="1394" y="148"/>
                  </a:lnTo>
                  <a:lnTo>
                    <a:pt x="1412" y="150"/>
                  </a:lnTo>
                  <a:lnTo>
                    <a:pt x="1430" y="157"/>
                  </a:lnTo>
                  <a:lnTo>
                    <a:pt x="1445" y="169"/>
                  </a:lnTo>
                  <a:lnTo>
                    <a:pt x="1635" y="359"/>
                  </a:lnTo>
                  <a:lnTo>
                    <a:pt x="1647" y="374"/>
                  </a:lnTo>
                  <a:lnTo>
                    <a:pt x="1655" y="392"/>
                  </a:lnTo>
                  <a:lnTo>
                    <a:pt x="1657" y="410"/>
                  </a:lnTo>
                  <a:lnTo>
                    <a:pt x="1655" y="430"/>
                  </a:lnTo>
                  <a:lnTo>
                    <a:pt x="1647" y="448"/>
                  </a:lnTo>
                  <a:lnTo>
                    <a:pt x="1635" y="463"/>
                  </a:lnTo>
                  <a:lnTo>
                    <a:pt x="1527" y="571"/>
                  </a:lnTo>
                  <a:lnTo>
                    <a:pt x="1545" y="606"/>
                  </a:lnTo>
                  <a:lnTo>
                    <a:pt x="1560" y="643"/>
                  </a:lnTo>
                  <a:lnTo>
                    <a:pt x="1574" y="681"/>
                  </a:lnTo>
                  <a:lnTo>
                    <a:pt x="1517" y="671"/>
                  </a:lnTo>
                  <a:lnTo>
                    <a:pt x="1463" y="667"/>
                  </a:lnTo>
                  <a:lnTo>
                    <a:pt x="1411" y="666"/>
                  </a:lnTo>
                  <a:lnTo>
                    <a:pt x="1360" y="668"/>
                  </a:lnTo>
                  <a:lnTo>
                    <a:pt x="1308" y="672"/>
                  </a:lnTo>
                  <a:lnTo>
                    <a:pt x="1283" y="631"/>
                  </a:lnTo>
                  <a:lnTo>
                    <a:pt x="1252" y="593"/>
                  </a:lnTo>
                  <a:lnTo>
                    <a:pt x="1219" y="558"/>
                  </a:lnTo>
                  <a:lnTo>
                    <a:pt x="1181" y="527"/>
                  </a:lnTo>
                  <a:lnTo>
                    <a:pt x="1141" y="500"/>
                  </a:lnTo>
                  <a:lnTo>
                    <a:pt x="1098" y="476"/>
                  </a:lnTo>
                  <a:lnTo>
                    <a:pt x="1052" y="458"/>
                  </a:lnTo>
                  <a:lnTo>
                    <a:pt x="1004" y="445"/>
                  </a:lnTo>
                  <a:lnTo>
                    <a:pt x="954" y="436"/>
                  </a:lnTo>
                  <a:lnTo>
                    <a:pt x="902" y="433"/>
                  </a:lnTo>
                  <a:lnTo>
                    <a:pt x="848" y="436"/>
                  </a:lnTo>
                  <a:lnTo>
                    <a:pt x="795" y="446"/>
                  </a:lnTo>
                  <a:lnTo>
                    <a:pt x="744" y="460"/>
                  </a:lnTo>
                  <a:lnTo>
                    <a:pt x="696" y="480"/>
                  </a:lnTo>
                  <a:lnTo>
                    <a:pt x="652" y="506"/>
                  </a:lnTo>
                  <a:lnTo>
                    <a:pt x="609" y="536"/>
                  </a:lnTo>
                  <a:lnTo>
                    <a:pt x="571" y="571"/>
                  </a:lnTo>
                  <a:lnTo>
                    <a:pt x="536" y="608"/>
                  </a:lnTo>
                  <a:lnTo>
                    <a:pt x="506" y="650"/>
                  </a:lnTo>
                  <a:lnTo>
                    <a:pt x="481" y="696"/>
                  </a:lnTo>
                  <a:lnTo>
                    <a:pt x="461" y="743"/>
                  </a:lnTo>
                  <a:lnTo>
                    <a:pt x="446" y="794"/>
                  </a:lnTo>
                  <a:lnTo>
                    <a:pt x="437" y="846"/>
                  </a:lnTo>
                  <a:lnTo>
                    <a:pt x="434" y="901"/>
                  </a:lnTo>
                  <a:lnTo>
                    <a:pt x="437" y="955"/>
                  </a:lnTo>
                  <a:lnTo>
                    <a:pt x="446" y="1008"/>
                  </a:lnTo>
                  <a:lnTo>
                    <a:pt x="461" y="1059"/>
                  </a:lnTo>
                  <a:lnTo>
                    <a:pt x="481" y="1106"/>
                  </a:lnTo>
                  <a:lnTo>
                    <a:pt x="506" y="1150"/>
                  </a:lnTo>
                  <a:lnTo>
                    <a:pt x="536" y="1192"/>
                  </a:lnTo>
                  <a:lnTo>
                    <a:pt x="570" y="1230"/>
                  </a:lnTo>
                  <a:lnTo>
                    <a:pt x="608" y="1264"/>
                  </a:lnTo>
                  <a:lnTo>
                    <a:pt x="649" y="1294"/>
                  </a:lnTo>
                  <a:lnTo>
                    <a:pt x="638" y="1354"/>
                  </a:lnTo>
                  <a:lnTo>
                    <a:pt x="629" y="1415"/>
                  </a:lnTo>
                  <a:lnTo>
                    <a:pt x="623" y="1478"/>
                  </a:lnTo>
                  <a:lnTo>
                    <a:pt x="621" y="1543"/>
                  </a:lnTo>
                  <a:lnTo>
                    <a:pt x="621" y="1546"/>
                  </a:lnTo>
                  <a:lnTo>
                    <a:pt x="597" y="1537"/>
                  </a:lnTo>
                  <a:lnTo>
                    <a:pt x="571" y="1526"/>
                  </a:lnTo>
                  <a:lnTo>
                    <a:pt x="464" y="1633"/>
                  </a:lnTo>
                  <a:lnTo>
                    <a:pt x="448" y="1644"/>
                  </a:lnTo>
                  <a:lnTo>
                    <a:pt x="430" y="1652"/>
                  </a:lnTo>
                  <a:lnTo>
                    <a:pt x="411" y="1655"/>
                  </a:lnTo>
                  <a:lnTo>
                    <a:pt x="392" y="1652"/>
                  </a:lnTo>
                  <a:lnTo>
                    <a:pt x="374" y="1644"/>
                  </a:lnTo>
                  <a:lnTo>
                    <a:pt x="359" y="1633"/>
                  </a:lnTo>
                  <a:lnTo>
                    <a:pt x="169" y="1444"/>
                  </a:lnTo>
                  <a:lnTo>
                    <a:pt x="157" y="1428"/>
                  </a:lnTo>
                  <a:lnTo>
                    <a:pt x="150" y="1410"/>
                  </a:lnTo>
                  <a:lnTo>
                    <a:pt x="148" y="1391"/>
                  </a:lnTo>
                  <a:lnTo>
                    <a:pt x="150" y="1373"/>
                  </a:lnTo>
                  <a:lnTo>
                    <a:pt x="157" y="1355"/>
                  </a:lnTo>
                  <a:lnTo>
                    <a:pt x="169" y="1338"/>
                  </a:lnTo>
                  <a:lnTo>
                    <a:pt x="276" y="1232"/>
                  </a:lnTo>
                  <a:lnTo>
                    <a:pt x="248" y="1172"/>
                  </a:lnTo>
                  <a:lnTo>
                    <a:pt x="225" y="1109"/>
                  </a:lnTo>
                  <a:lnTo>
                    <a:pt x="73" y="1109"/>
                  </a:lnTo>
                  <a:lnTo>
                    <a:pt x="54" y="1106"/>
                  </a:lnTo>
                  <a:lnTo>
                    <a:pt x="37" y="1098"/>
                  </a:lnTo>
                  <a:lnTo>
                    <a:pt x="22" y="1088"/>
                  </a:lnTo>
                  <a:lnTo>
                    <a:pt x="10" y="1073"/>
                  </a:lnTo>
                  <a:lnTo>
                    <a:pt x="2" y="1054"/>
                  </a:lnTo>
                  <a:lnTo>
                    <a:pt x="0" y="1035"/>
                  </a:lnTo>
                  <a:lnTo>
                    <a:pt x="0" y="767"/>
                  </a:lnTo>
                  <a:lnTo>
                    <a:pt x="2" y="747"/>
                  </a:lnTo>
                  <a:lnTo>
                    <a:pt x="10" y="730"/>
                  </a:lnTo>
                  <a:lnTo>
                    <a:pt x="22" y="715"/>
                  </a:lnTo>
                  <a:lnTo>
                    <a:pt x="37" y="703"/>
                  </a:lnTo>
                  <a:lnTo>
                    <a:pt x="54" y="696"/>
                  </a:lnTo>
                  <a:lnTo>
                    <a:pt x="73" y="694"/>
                  </a:lnTo>
                  <a:lnTo>
                    <a:pt x="225" y="694"/>
                  </a:lnTo>
                  <a:lnTo>
                    <a:pt x="241" y="652"/>
                  </a:lnTo>
                  <a:lnTo>
                    <a:pt x="257" y="611"/>
                  </a:lnTo>
                  <a:lnTo>
                    <a:pt x="276" y="571"/>
                  </a:lnTo>
                  <a:lnTo>
                    <a:pt x="169" y="463"/>
                  </a:lnTo>
                  <a:lnTo>
                    <a:pt x="157" y="448"/>
                  </a:lnTo>
                  <a:lnTo>
                    <a:pt x="150" y="430"/>
                  </a:lnTo>
                  <a:lnTo>
                    <a:pt x="148" y="411"/>
                  </a:lnTo>
                  <a:lnTo>
                    <a:pt x="150" y="392"/>
                  </a:lnTo>
                  <a:lnTo>
                    <a:pt x="157" y="374"/>
                  </a:lnTo>
                  <a:lnTo>
                    <a:pt x="169" y="359"/>
                  </a:lnTo>
                  <a:lnTo>
                    <a:pt x="359" y="169"/>
                  </a:lnTo>
                  <a:lnTo>
                    <a:pt x="374" y="157"/>
                  </a:lnTo>
                  <a:lnTo>
                    <a:pt x="393" y="150"/>
                  </a:lnTo>
                  <a:lnTo>
                    <a:pt x="411" y="148"/>
                  </a:lnTo>
                  <a:lnTo>
                    <a:pt x="430" y="150"/>
                  </a:lnTo>
                  <a:lnTo>
                    <a:pt x="448" y="157"/>
                  </a:lnTo>
                  <a:lnTo>
                    <a:pt x="464" y="169"/>
                  </a:lnTo>
                  <a:lnTo>
                    <a:pt x="571" y="277"/>
                  </a:lnTo>
                  <a:lnTo>
                    <a:pt x="611" y="257"/>
                  </a:lnTo>
                  <a:lnTo>
                    <a:pt x="652" y="240"/>
                  </a:lnTo>
                  <a:lnTo>
                    <a:pt x="694" y="226"/>
                  </a:lnTo>
                  <a:lnTo>
                    <a:pt x="694" y="74"/>
                  </a:lnTo>
                  <a:lnTo>
                    <a:pt x="697" y="54"/>
                  </a:lnTo>
                  <a:lnTo>
                    <a:pt x="704" y="37"/>
                  </a:lnTo>
                  <a:lnTo>
                    <a:pt x="716" y="22"/>
                  </a:lnTo>
                  <a:lnTo>
                    <a:pt x="730" y="10"/>
                  </a:lnTo>
                  <a:lnTo>
                    <a:pt x="749" y="2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7" name="Freeform 72"/>
            <p:cNvSpPr>
              <a:spLocks/>
            </p:cNvSpPr>
            <p:nvPr/>
          </p:nvSpPr>
          <p:spPr bwMode="auto">
            <a:xfrm>
              <a:off x="1825625" y="5711825"/>
              <a:ext cx="107950" cy="103188"/>
            </a:xfrm>
            <a:custGeom>
              <a:avLst/>
              <a:gdLst>
                <a:gd name="T0" fmla="*/ 365 w 748"/>
                <a:gd name="T1" fmla="*/ 0 h 715"/>
                <a:gd name="T2" fmla="*/ 412 w 748"/>
                <a:gd name="T3" fmla="*/ 3 h 715"/>
                <a:gd name="T4" fmla="*/ 459 w 748"/>
                <a:gd name="T5" fmla="*/ 12 h 715"/>
                <a:gd name="T6" fmla="*/ 503 w 748"/>
                <a:gd name="T7" fmla="*/ 26 h 715"/>
                <a:gd name="T8" fmla="*/ 545 w 748"/>
                <a:gd name="T9" fmla="*/ 45 h 715"/>
                <a:gd name="T10" fmla="*/ 583 w 748"/>
                <a:gd name="T11" fmla="*/ 69 h 715"/>
                <a:gd name="T12" fmla="*/ 618 w 748"/>
                <a:gd name="T13" fmla="*/ 97 h 715"/>
                <a:gd name="T14" fmla="*/ 651 w 748"/>
                <a:gd name="T15" fmla="*/ 128 h 715"/>
                <a:gd name="T16" fmla="*/ 679 w 748"/>
                <a:gd name="T17" fmla="*/ 164 h 715"/>
                <a:gd name="T18" fmla="*/ 702 w 748"/>
                <a:gd name="T19" fmla="*/ 203 h 715"/>
                <a:gd name="T20" fmla="*/ 722 w 748"/>
                <a:gd name="T21" fmla="*/ 245 h 715"/>
                <a:gd name="T22" fmla="*/ 736 w 748"/>
                <a:gd name="T23" fmla="*/ 289 h 715"/>
                <a:gd name="T24" fmla="*/ 744 w 748"/>
                <a:gd name="T25" fmla="*/ 334 h 715"/>
                <a:gd name="T26" fmla="*/ 748 w 748"/>
                <a:gd name="T27" fmla="*/ 382 h 715"/>
                <a:gd name="T28" fmla="*/ 744 w 748"/>
                <a:gd name="T29" fmla="*/ 430 h 715"/>
                <a:gd name="T30" fmla="*/ 736 w 748"/>
                <a:gd name="T31" fmla="*/ 475 h 715"/>
                <a:gd name="T32" fmla="*/ 722 w 748"/>
                <a:gd name="T33" fmla="*/ 518 h 715"/>
                <a:gd name="T34" fmla="*/ 703 w 748"/>
                <a:gd name="T35" fmla="*/ 559 h 715"/>
                <a:gd name="T36" fmla="*/ 680 w 748"/>
                <a:gd name="T37" fmla="*/ 598 h 715"/>
                <a:gd name="T38" fmla="*/ 652 w 748"/>
                <a:gd name="T39" fmla="*/ 632 h 715"/>
                <a:gd name="T40" fmla="*/ 620 w 748"/>
                <a:gd name="T41" fmla="*/ 663 h 715"/>
                <a:gd name="T42" fmla="*/ 585 w 748"/>
                <a:gd name="T43" fmla="*/ 691 h 715"/>
                <a:gd name="T44" fmla="*/ 547 w 748"/>
                <a:gd name="T45" fmla="*/ 715 h 715"/>
                <a:gd name="T46" fmla="*/ 488 w 748"/>
                <a:gd name="T47" fmla="*/ 667 h 715"/>
                <a:gd name="T48" fmla="*/ 426 w 748"/>
                <a:gd name="T49" fmla="*/ 622 h 715"/>
                <a:gd name="T50" fmla="*/ 360 w 748"/>
                <a:gd name="T51" fmla="*/ 582 h 715"/>
                <a:gd name="T52" fmla="*/ 293 w 748"/>
                <a:gd name="T53" fmla="*/ 546 h 715"/>
                <a:gd name="T54" fmla="*/ 223 w 748"/>
                <a:gd name="T55" fmla="*/ 515 h 715"/>
                <a:gd name="T56" fmla="*/ 151 w 748"/>
                <a:gd name="T57" fmla="*/ 488 h 715"/>
                <a:gd name="T58" fmla="*/ 77 w 748"/>
                <a:gd name="T59" fmla="*/ 465 h 715"/>
                <a:gd name="T60" fmla="*/ 0 w 748"/>
                <a:gd name="T61" fmla="*/ 448 h 715"/>
                <a:gd name="T62" fmla="*/ 41 w 748"/>
                <a:gd name="T63" fmla="*/ 377 h 715"/>
                <a:gd name="T64" fmla="*/ 79 w 748"/>
                <a:gd name="T65" fmla="*/ 302 h 715"/>
                <a:gd name="T66" fmla="*/ 111 w 748"/>
                <a:gd name="T67" fmla="*/ 223 h 715"/>
                <a:gd name="T68" fmla="*/ 139 w 748"/>
                <a:gd name="T69" fmla="*/ 142 h 715"/>
                <a:gd name="T70" fmla="*/ 163 w 748"/>
                <a:gd name="T71" fmla="*/ 59 h 715"/>
                <a:gd name="T72" fmla="*/ 200 w 748"/>
                <a:gd name="T73" fmla="*/ 39 h 715"/>
                <a:gd name="T74" fmla="*/ 238 w 748"/>
                <a:gd name="T75" fmla="*/ 23 h 715"/>
                <a:gd name="T76" fmla="*/ 278 w 748"/>
                <a:gd name="T77" fmla="*/ 11 h 715"/>
                <a:gd name="T78" fmla="*/ 320 w 748"/>
                <a:gd name="T79" fmla="*/ 3 h 715"/>
                <a:gd name="T80" fmla="*/ 365 w 748"/>
                <a:gd name="T81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8" h="715">
                  <a:moveTo>
                    <a:pt x="365" y="0"/>
                  </a:moveTo>
                  <a:lnTo>
                    <a:pt x="412" y="3"/>
                  </a:lnTo>
                  <a:lnTo>
                    <a:pt x="459" y="12"/>
                  </a:lnTo>
                  <a:lnTo>
                    <a:pt x="503" y="26"/>
                  </a:lnTo>
                  <a:lnTo>
                    <a:pt x="545" y="45"/>
                  </a:lnTo>
                  <a:lnTo>
                    <a:pt x="583" y="69"/>
                  </a:lnTo>
                  <a:lnTo>
                    <a:pt x="618" y="97"/>
                  </a:lnTo>
                  <a:lnTo>
                    <a:pt x="651" y="128"/>
                  </a:lnTo>
                  <a:lnTo>
                    <a:pt x="679" y="164"/>
                  </a:lnTo>
                  <a:lnTo>
                    <a:pt x="702" y="203"/>
                  </a:lnTo>
                  <a:lnTo>
                    <a:pt x="722" y="245"/>
                  </a:lnTo>
                  <a:lnTo>
                    <a:pt x="736" y="289"/>
                  </a:lnTo>
                  <a:lnTo>
                    <a:pt x="744" y="334"/>
                  </a:lnTo>
                  <a:lnTo>
                    <a:pt x="748" y="382"/>
                  </a:lnTo>
                  <a:lnTo>
                    <a:pt x="744" y="430"/>
                  </a:lnTo>
                  <a:lnTo>
                    <a:pt x="736" y="475"/>
                  </a:lnTo>
                  <a:lnTo>
                    <a:pt x="722" y="518"/>
                  </a:lnTo>
                  <a:lnTo>
                    <a:pt x="703" y="559"/>
                  </a:lnTo>
                  <a:lnTo>
                    <a:pt x="680" y="598"/>
                  </a:lnTo>
                  <a:lnTo>
                    <a:pt x="652" y="632"/>
                  </a:lnTo>
                  <a:lnTo>
                    <a:pt x="620" y="663"/>
                  </a:lnTo>
                  <a:lnTo>
                    <a:pt x="585" y="691"/>
                  </a:lnTo>
                  <a:lnTo>
                    <a:pt x="547" y="715"/>
                  </a:lnTo>
                  <a:lnTo>
                    <a:pt x="488" y="667"/>
                  </a:lnTo>
                  <a:lnTo>
                    <a:pt x="426" y="622"/>
                  </a:lnTo>
                  <a:lnTo>
                    <a:pt x="360" y="582"/>
                  </a:lnTo>
                  <a:lnTo>
                    <a:pt x="293" y="546"/>
                  </a:lnTo>
                  <a:lnTo>
                    <a:pt x="223" y="515"/>
                  </a:lnTo>
                  <a:lnTo>
                    <a:pt x="151" y="488"/>
                  </a:lnTo>
                  <a:lnTo>
                    <a:pt x="77" y="465"/>
                  </a:lnTo>
                  <a:lnTo>
                    <a:pt x="0" y="448"/>
                  </a:lnTo>
                  <a:lnTo>
                    <a:pt x="41" y="377"/>
                  </a:lnTo>
                  <a:lnTo>
                    <a:pt x="79" y="302"/>
                  </a:lnTo>
                  <a:lnTo>
                    <a:pt x="111" y="223"/>
                  </a:lnTo>
                  <a:lnTo>
                    <a:pt x="139" y="142"/>
                  </a:lnTo>
                  <a:lnTo>
                    <a:pt x="163" y="59"/>
                  </a:lnTo>
                  <a:lnTo>
                    <a:pt x="200" y="39"/>
                  </a:lnTo>
                  <a:lnTo>
                    <a:pt x="238" y="23"/>
                  </a:lnTo>
                  <a:lnTo>
                    <a:pt x="278" y="11"/>
                  </a:lnTo>
                  <a:lnTo>
                    <a:pt x="320" y="3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8" name="Freeform 73"/>
            <p:cNvSpPr>
              <a:spLocks/>
            </p:cNvSpPr>
            <p:nvPr/>
          </p:nvSpPr>
          <p:spPr bwMode="auto">
            <a:xfrm>
              <a:off x="1849438" y="5627688"/>
              <a:ext cx="169863" cy="257175"/>
            </a:xfrm>
            <a:custGeom>
              <a:avLst/>
              <a:gdLst>
                <a:gd name="T0" fmla="*/ 340 w 1170"/>
                <a:gd name="T1" fmla="*/ 0 h 1785"/>
                <a:gd name="T2" fmla="*/ 381 w 1170"/>
                <a:gd name="T3" fmla="*/ 11 h 1785"/>
                <a:gd name="T4" fmla="*/ 409 w 1170"/>
                <a:gd name="T5" fmla="*/ 40 h 1785"/>
                <a:gd name="T6" fmla="*/ 420 w 1170"/>
                <a:gd name="T7" fmla="*/ 80 h 1785"/>
                <a:gd name="T8" fmla="*/ 465 w 1170"/>
                <a:gd name="T9" fmla="*/ 259 h 1785"/>
                <a:gd name="T10" fmla="*/ 553 w 1170"/>
                <a:gd name="T11" fmla="*/ 298 h 1785"/>
                <a:gd name="T12" fmla="*/ 687 w 1170"/>
                <a:gd name="T13" fmla="*/ 169 h 1785"/>
                <a:gd name="T14" fmla="*/ 725 w 1170"/>
                <a:gd name="T15" fmla="*/ 160 h 1785"/>
                <a:gd name="T16" fmla="*/ 765 w 1170"/>
                <a:gd name="T17" fmla="*/ 169 h 1785"/>
                <a:gd name="T18" fmla="*/ 986 w 1170"/>
                <a:gd name="T19" fmla="*/ 387 h 1785"/>
                <a:gd name="T20" fmla="*/ 1008 w 1170"/>
                <a:gd name="T21" fmla="*/ 422 h 1785"/>
                <a:gd name="T22" fmla="*/ 1008 w 1170"/>
                <a:gd name="T23" fmla="*/ 464 h 1785"/>
                <a:gd name="T24" fmla="*/ 986 w 1170"/>
                <a:gd name="T25" fmla="*/ 500 h 1785"/>
                <a:gd name="T26" fmla="*/ 891 w 1170"/>
                <a:gd name="T27" fmla="*/ 658 h 1785"/>
                <a:gd name="T28" fmla="*/ 926 w 1170"/>
                <a:gd name="T29" fmla="*/ 747 h 1785"/>
                <a:gd name="T30" fmla="*/ 1112 w 1170"/>
                <a:gd name="T31" fmla="*/ 751 h 1785"/>
                <a:gd name="T32" fmla="*/ 1146 w 1170"/>
                <a:gd name="T33" fmla="*/ 771 h 1785"/>
                <a:gd name="T34" fmla="*/ 1167 w 1170"/>
                <a:gd name="T35" fmla="*/ 807 h 1785"/>
                <a:gd name="T36" fmla="*/ 1170 w 1170"/>
                <a:gd name="T37" fmla="*/ 1117 h 1785"/>
                <a:gd name="T38" fmla="*/ 1159 w 1170"/>
                <a:gd name="T39" fmla="*/ 1157 h 1785"/>
                <a:gd name="T40" fmla="*/ 1130 w 1170"/>
                <a:gd name="T41" fmla="*/ 1186 h 1785"/>
                <a:gd name="T42" fmla="*/ 1090 w 1170"/>
                <a:gd name="T43" fmla="*/ 1196 h 1785"/>
                <a:gd name="T44" fmla="*/ 910 w 1170"/>
                <a:gd name="T45" fmla="*/ 1242 h 1785"/>
                <a:gd name="T46" fmla="*/ 871 w 1170"/>
                <a:gd name="T47" fmla="*/ 1329 h 1785"/>
                <a:gd name="T48" fmla="*/ 999 w 1170"/>
                <a:gd name="T49" fmla="*/ 1461 h 1785"/>
                <a:gd name="T50" fmla="*/ 1010 w 1170"/>
                <a:gd name="T51" fmla="*/ 1501 h 1785"/>
                <a:gd name="T52" fmla="*/ 999 w 1170"/>
                <a:gd name="T53" fmla="*/ 1541 h 1785"/>
                <a:gd name="T54" fmla="*/ 783 w 1170"/>
                <a:gd name="T55" fmla="*/ 1762 h 1785"/>
                <a:gd name="T56" fmla="*/ 746 w 1170"/>
                <a:gd name="T57" fmla="*/ 1782 h 1785"/>
                <a:gd name="T58" fmla="*/ 712 w 1170"/>
                <a:gd name="T59" fmla="*/ 1783 h 1785"/>
                <a:gd name="T60" fmla="*/ 671 w 1170"/>
                <a:gd name="T61" fmla="*/ 1708 h 1785"/>
                <a:gd name="T62" fmla="*/ 601 w 1170"/>
                <a:gd name="T63" fmla="*/ 1572 h 1785"/>
                <a:gd name="T64" fmla="*/ 515 w 1170"/>
                <a:gd name="T65" fmla="*/ 1449 h 1785"/>
                <a:gd name="T66" fmla="*/ 511 w 1170"/>
                <a:gd name="T67" fmla="*/ 1360 h 1785"/>
                <a:gd name="T68" fmla="*/ 587 w 1170"/>
                <a:gd name="T69" fmla="*/ 1282 h 1785"/>
                <a:gd name="T70" fmla="*/ 647 w 1170"/>
                <a:gd name="T71" fmla="*/ 1191 h 1785"/>
                <a:gd name="T72" fmla="*/ 684 w 1170"/>
                <a:gd name="T73" fmla="*/ 1085 h 1785"/>
                <a:gd name="T74" fmla="*/ 697 w 1170"/>
                <a:gd name="T75" fmla="*/ 972 h 1785"/>
                <a:gd name="T76" fmla="*/ 684 w 1170"/>
                <a:gd name="T77" fmla="*/ 857 h 1785"/>
                <a:gd name="T78" fmla="*/ 647 w 1170"/>
                <a:gd name="T79" fmla="*/ 753 h 1785"/>
                <a:gd name="T80" fmla="*/ 587 w 1170"/>
                <a:gd name="T81" fmla="*/ 659 h 1785"/>
                <a:gd name="T82" fmla="*/ 510 w 1170"/>
                <a:gd name="T83" fmla="*/ 582 h 1785"/>
                <a:gd name="T84" fmla="*/ 416 w 1170"/>
                <a:gd name="T85" fmla="*/ 522 h 1785"/>
                <a:gd name="T86" fmla="*/ 310 w 1170"/>
                <a:gd name="T87" fmla="*/ 485 h 1785"/>
                <a:gd name="T88" fmla="*/ 196 w 1170"/>
                <a:gd name="T89" fmla="*/ 472 h 1785"/>
                <a:gd name="T90" fmla="*/ 107 w 1170"/>
                <a:gd name="T91" fmla="*/ 480 h 1785"/>
                <a:gd name="T92" fmla="*/ 24 w 1170"/>
                <a:gd name="T93" fmla="*/ 504 h 1785"/>
                <a:gd name="T94" fmla="*/ 37 w 1170"/>
                <a:gd name="T95" fmla="*/ 373 h 1785"/>
                <a:gd name="T96" fmla="*/ 36 w 1170"/>
                <a:gd name="T97" fmla="*/ 231 h 1785"/>
                <a:gd name="T98" fmla="*/ 17 w 1170"/>
                <a:gd name="T99" fmla="*/ 87 h 1785"/>
                <a:gd name="T100" fmla="*/ 16 w 1170"/>
                <a:gd name="T101" fmla="*/ 9 h 1785"/>
                <a:gd name="T102" fmla="*/ 51 w 1170"/>
                <a:gd name="T10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0" h="1785">
                  <a:moveTo>
                    <a:pt x="51" y="0"/>
                  </a:moveTo>
                  <a:lnTo>
                    <a:pt x="340" y="0"/>
                  </a:lnTo>
                  <a:lnTo>
                    <a:pt x="362" y="2"/>
                  </a:lnTo>
                  <a:lnTo>
                    <a:pt x="381" y="11"/>
                  </a:lnTo>
                  <a:lnTo>
                    <a:pt x="396" y="24"/>
                  </a:lnTo>
                  <a:lnTo>
                    <a:pt x="409" y="40"/>
                  </a:lnTo>
                  <a:lnTo>
                    <a:pt x="417" y="58"/>
                  </a:lnTo>
                  <a:lnTo>
                    <a:pt x="420" y="80"/>
                  </a:lnTo>
                  <a:lnTo>
                    <a:pt x="420" y="243"/>
                  </a:lnTo>
                  <a:lnTo>
                    <a:pt x="465" y="259"/>
                  </a:lnTo>
                  <a:lnTo>
                    <a:pt x="510" y="278"/>
                  </a:lnTo>
                  <a:lnTo>
                    <a:pt x="553" y="298"/>
                  </a:lnTo>
                  <a:lnTo>
                    <a:pt x="669" y="182"/>
                  </a:lnTo>
                  <a:lnTo>
                    <a:pt x="687" y="169"/>
                  </a:lnTo>
                  <a:lnTo>
                    <a:pt x="706" y="162"/>
                  </a:lnTo>
                  <a:lnTo>
                    <a:pt x="725" y="160"/>
                  </a:lnTo>
                  <a:lnTo>
                    <a:pt x="746" y="162"/>
                  </a:lnTo>
                  <a:lnTo>
                    <a:pt x="765" y="169"/>
                  </a:lnTo>
                  <a:lnTo>
                    <a:pt x="783" y="182"/>
                  </a:lnTo>
                  <a:lnTo>
                    <a:pt x="986" y="387"/>
                  </a:lnTo>
                  <a:lnTo>
                    <a:pt x="999" y="403"/>
                  </a:lnTo>
                  <a:lnTo>
                    <a:pt x="1008" y="422"/>
                  </a:lnTo>
                  <a:lnTo>
                    <a:pt x="1010" y="443"/>
                  </a:lnTo>
                  <a:lnTo>
                    <a:pt x="1008" y="464"/>
                  </a:lnTo>
                  <a:lnTo>
                    <a:pt x="999" y="483"/>
                  </a:lnTo>
                  <a:lnTo>
                    <a:pt x="986" y="500"/>
                  </a:lnTo>
                  <a:lnTo>
                    <a:pt x="871" y="615"/>
                  </a:lnTo>
                  <a:lnTo>
                    <a:pt x="891" y="658"/>
                  </a:lnTo>
                  <a:lnTo>
                    <a:pt x="910" y="702"/>
                  </a:lnTo>
                  <a:lnTo>
                    <a:pt x="926" y="747"/>
                  </a:lnTo>
                  <a:lnTo>
                    <a:pt x="1090" y="747"/>
                  </a:lnTo>
                  <a:lnTo>
                    <a:pt x="1112" y="751"/>
                  </a:lnTo>
                  <a:lnTo>
                    <a:pt x="1130" y="759"/>
                  </a:lnTo>
                  <a:lnTo>
                    <a:pt x="1146" y="771"/>
                  </a:lnTo>
                  <a:lnTo>
                    <a:pt x="1159" y="787"/>
                  </a:lnTo>
                  <a:lnTo>
                    <a:pt x="1167" y="807"/>
                  </a:lnTo>
                  <a:lnTo>
                    <a:pt x="1170" y="828"/>
                  </a:lnTo>
                  <a:lnTo>
                    <a:pt x="1170" y="1117"/>
                  </a:lnTo>
                  <a:lnTo>
                    <a:pt x="1168" y="1137"/>
                  </a:lnTo>
                  <a:lnTo>
                    <a:pt x="1159" y="1157"/>
                  </a:lnTo>
                  <a:lnTo>
                    <a:pt x="1146" y="1173"/>
                  </a:lnTo>
                  <a:lnTo>
                    <a:pt x="1130" y="1186"/>
                  </a:lnTo>
                  <a:lnTo>
                    <a:pt x="1110" y="1193"/>
                  </a:lnTo>
                  <a:lnTo>
                    <a:pt x="1090" y="1196"/>
                  </a:lnTo>
                  <a:lnTo>
                    <a:pt x="926" y="1196"/>
                  </a:lnTo>
                  <a:lnTo>
                    <a:pt x="910" y="1242"/>
                  </a:lnTo>
                  <a:lnTo>
                    <a:pt x="891" y="1286"/>
                  </a:lnTo>
                  <a:lnTo>
                    <a:pt x="871" y="1329"/>
                  </a:lnTo>
                  <a:lnTo>
                    <a:pt x="987" y="1445"/>
                  </a:lnTo>
                  <a:lnTo>
                    <a:pt x="999" y="1461"/>
                  </a:lnTo>
                  <a:lnTo>
                    <a:pt x="1008" y="1481"/>
                  </a:lnTo>
                  <a:lnTo>
                    <a:pt x="1010" y="1501"/>
                  </a:lnTo>
                  <a:lnTo>
                    <a:pt x="1008" y="1521"/>
                  </a:lnTo>
                  <a:lnTo>
                    <a:pt x="999" y="1541"/>
                  </a:lnTo>
                  <a:lnTo>
                    <a:pt x="987" y="1557"/>
                  </a:lnTo>
                  <a:lnTo>
                    <a:pt x="783" y="1762"/>
                  </a:lnTo>
                  <a:lnTo>
                    <a:pt x="765" y="1775"/>
                  </a:lnTo>
                  <a:lnTo>
                    <a:pt x="746" y="1782"/>
                  </a:lnTo>
                  <a:lnTo>
                    <a:pt x="725" y="1785"/>
                  </a:lnTo>
                  <a:lnTo>
                    <a:pt x="712" y="1783"/>
                  </a:lnTo>
                  <a:lnTo>
                    <a:pt x="699" y="1780"/>
                  </a:lnTo>
                  <a:lnTo>
                    <a:pt x="671" y="1708"/>
                  </a:lnTo>
                  <a:lnTo>
                    <a:pt x="638" y="1639"/>
                  </a:lnTo>
                  <a:lnTo>
                    <a:pt x="601" y="1572"/>
                  </a:lnTo>
                  <a:lnTo>
                    <a:pt x="560" y="1509"/>
                  </a:lnTo>
                  <a:lnTo>
                    <a:pt x="515" y="1449"/>
                  </a:lnTo>
                  <a:lnTo>
                    <a:pt x="466" y="1392"/>
                  </a:lnTo>
                  <a:lnTo>
                    <a:pt x="511" y="1360"/>
                  </a:lnTo>
                  <a:lnTo>
                    <a:pt x="552" y="1323"/>
                  </a:lnTo>
                  <a:lnTo>
                    <a:pt x="587" y="1282"/>
                  </a:lnTo>
                  <a:lnTo>
                    <a:pt x="620" y="1238"/>
                  </a:lnTo>
                  <a:lnTo>
                    <a:pt x="647" y="1191"/>
                  </a:lnTo>
                  <a:lnTo>
                    <a:pt x="668" y="1139"/>
                  </a:lnTo>
                  <a:lnTo>
                    <a:pt x="684" y="1085"/>
                  </a:lnTo>
                  <a:lnTo>
                    <a:pt x="694" y="1029"/>
                  </a:lnTo>
                  <a:lnTo>
                    <a:pt x="697" y="972"/>
                  </a:lnTo>
                  <a:lnTo>
                    <a:pt x="694" y="914"/>
                  </a:lnTo>
                  <a:lnTo>
                    <a:pt x="684" y="857"/>
                  </a:lnTo>
                  <a:lnTo>
                    <a:pt x="668" y="803"/>
                  </a:lnTo>
                  <a:lnTo>
                    <a:pt x="647" y="753"/>
                  </a:lnTo>
                  <a:lnTo>
                    <a:pt x="619" y="704"/>
                  </a:lnTo>
                  <a:lnTo>
                    <a:pt x="587" y="659"/>
                  </a:lnTo>
                  <a:lnTo>
                    <a:pt x="551" y="618"/>
                  </a:lnTo>
                  <a:lnTo>
                    <a:pt x="510" y="582"/>
                  </a:lnTo>
                  <a:lnTo>
                    <a:pt x="464" y="549"/>
                  </a:lnTo>
                  <a:lnTo>
                    <a:pt x="416" y="522"/>
                  </a:lnTo>
                  <a:lnTo>
                    <a:pt x="365" y="501"/>
                  </a:lnTo>
                  <a:lnTo>
                    <a:pt x="310" y="485"/>
                  </a:lnTo>
                  <a:lnTo>
                    <a:pt x="254" y="475"/>
                  </a:lnTo>
                  <a:lnTo>
                    <a:pt x="196" y="472"/>
                  </a:lnTo>
                  <a:lnTo>
                    <a:pt x="150" y="474"/>
                  </a:lnTo>
                  <a:lnTo>
                    <a:pt x="107" y="480"/>
                  </a:lnTo>
                  <a:lnTo>
                    <a:pt x="65" y="490"/>
                  </a:lnTo>
                  <a:lnTo>
                    <a:pt x="24" y="504"/>
                  </a:lnTo>
                  <a:lnTo>
                    <a:pt x="32" y="438"/>
                  </a:lnTo>
                  <a:lnTo>
                    <a:pt x="37" y="373"/>
                  </a:lnTo>
                  <a:lnTo>
                    <a:pt x="38" y="307"/>
                  </a:lnTo>
                  <a:lnTo>
                    <a:pt x="36" y="231"/>
                  </a:lnTo>
                  <a:lnTo>
                    <a:pt x="28" y="157"/>
                  </a:lnTo>
                  <a:lnTo>
                    <a:pt x="17" y="87"/>
                  </a:lnTo>
                  <a:lnTo>
                    <a:pt x="0" y="20"/>
                  </a:lnTo>
                  <a:lnTo>
                    <a:pt x="16" y="9"/>
                  </a:lnTo>
                  <a:lnTo>
                    <a:pt x="33" y="2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9" name="Freeform 74"/>
            <p:cNvSpPr>
              <a:spLocks/>
            </p:cNvSpPr>
            <p:nvPr/>
          </p:nvSpPr>
          <p:spPr bwMode="auto">
            <a:xfrm>
              <a:off x="1543050" y="5800725"/>
              <a:ext cx="395288" cy="158750"/>
            </a:xfrm>
            <a:custGeom>
              <a:avLst/>
              <a:gdLst>
                <a:gd name="T0" fmla="*/ 953 w 2741"/>
                <a:gd name="T1" fmla="*/ 43 h 1101"/>
                <a:gd name="T2" fmla="*/ 1046 w 2741"/>
                <a:gd name="T3" fmla="*/ 116 h 1101"/>
                <a:gd name="T4" fmla="*/ 1147 w 2741"/>
                <a:gd name="T5" fmla="*/ 172 h 1101"/>
                <a:gd name="T6" fmla="*/ 1255 w 2741"/>
                <a:gd name="T7" fmla="*/ 207 h 1101"/>
                <a:gd name="T8" fmla="*/ 1370 w 2741"/>
                <a:gd name="T9" fmla="*/ 218 h 1101"/>
                <a:gd name="T10" fmla="*/ 1486 w 2741"/>
                <a:gd name="T11" fmla="*/ 207 h 1101"/>
                <a:gd name="T12" fmla="*/ 1595 w 2741"/>
                <a:gd name="T13" fmla="*/ 172 h 1101"/>
                <a:gd name="T14" fmla="*/ 1695 w 2741"/>
                <a:gd name="T15" fmla="*/ 116 h 1101"/>
                <a:gd name="T16" fmla="*/ 1789 w 2741"/>
                <a:gd name="T17" fmla="*/ 43 h 1101"/>
                <a:gd name="T18" fmla="*/ 1906 w 2741"/>
                <a:gd name="T19" fmla="*/ 9 h 1101"/>
                <a:gd name="T20" fmla="*/ 2052 w 2741"/>
                <a:gd name="T21" fmla="*/ 45 h 1101"/>
                <a:gd name="T22" fmla="*/ 2188 w 2741"/>
                <a:gd name="T23" fmla="*/ 102 h 1101"/>
                <a:gd name="T24" fmla="*/ 2313 w 2741"/>
                <a:gd name="T25" fmla="*/ 179 h 1101"/>
                <a:gd name="T26" fmla="*/ 2425 w 2741"/>
                <a:gd name="T27" fmla="*/ 273 h 1101"/>
                <a:gd name="T28" fmla="*/ 2522 w 2741"/>
                <a:gd name="T29" fmla="*/ 384 h 1101"/>
                <a:gd name="T30" fmla="*/ 2602 w 2741"/>
                <a:gd name="T31" fmla="*/ 509 h 1101"/>
                <a:gd name="T32" fmla="*/ 2663 w 2741"/>
                <a:gd name="T33" fmla="*/ 649 h 1101"/>
                <a:gd name="T34" fmla="*/ 2738 w 2741"/>
                <a:gd name="T35" fmla="*/ 881 h 1101"/>
                <a:gd name="T36" fmla="*/ 2739 w 2741"/>
                <a:gd name="T37" fmla="*/ 940 h 1101"/>
                <a:gd name="T38" fmla="*/ 2721 w 2741"/>
                <a:gd name="T39" fmla="*/ 997 h 1101"/>
                <a:gd name="T40" fmla="*/ 2686 w 2741"/>
                <a:gd name="T41" fmla="*/ 1045 h 1101"/>
                <a:gd name="T42" fmla="*/ 2638 w 2741"/>
                <a:gd name="T43" fmla="*/ 1081 h 1101"/>
                <a:gd name="T44" fmla="*/ 2582 w 2741"/>
                <a:gd name="T45" fmla="*/ 1099 h 1101"/>
                <a:gd name="T46" fmla="*/ 190 w 2741"/>
                <a:gd name="T47" fmla="*/ 1101 h 1101"/>
                <a:gd name="T48" fmla="*/ 131 w 2741"/>
                <a:gd name="T49" fmla="*/ 1093 h 1101"/>
                <a:gd name="T50" fmla="*/ 78 w 2741"/>
                <a:gd name="T51" fmla="*/ 1065 h 1101"/>
                <a:gd name="T52" fmla="*/ 36 w 2741"/>
                <a:gd name="T53" fmla="*/ 1023 h 1101"/>
                <a:gd name="T54" fmla="*/ 9 w 2741"/>
                <a:gd name="T55" fmla="*/ 969 h 1101"/>
                <a:gd name="T56" fmla="*/ 0 w 2741"/>
                <a:gd name="T57" fmla="*/ 910 h 1101"/>
                <a:gd name="T58" fmla="*/ 10 w 2741"/>
                <a:gd name="T59" fmla="*/ 850 h 1101"/>
                <a:gd name="T60" fmla="*/ 106 w 2741"/>
                <a:gd name="T61" fmla="*/ 578 h 1101"/>
                <a:gd name="T62" fmla="*/ 176 w 2741"/>
                <a:gd name="T63" fmla="*/ 444 h 1101"/>
                <a:gd name="T64" fmla="*/ 265 w 2741"/>
                <a:gd name="T65" fmla="*/ 326 h 1101"/>
                <a:gd name="T66" fmla="*/ 370 w 2741"/>
                <a:gd name="T67" fmla="*/ 224 h 1101"/>
                <a:gd name="T68" fmla="*/ 489 w 2741"/>
                <a:gd name="T69" fmla="*/ 139 h 1101"/>
                <a:gd name="T70" fmla="*/ 619 w 2741"/>
                <a:gd name="T71" fmla="*/ 72 h 1101"/>
                <a:gd name="T72" fmla="*/ 761 w 2741"/>
                <a:gd name="T73" fmla="*/ 25 h 1101"/>
                <a:gd name="T74" fmla="*/ 910 w 2741"/>
                <a:gd name="T75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1" h="1101">
                  <a:moveTo>
                    <a:pt x="910" y="0"/>
                  </a:moveTo>
                  <a:lnTo>
                    <a:pt x="953" y="43"/>
                  </a:lnTo>
                  <a:lnTo>
                    <a:pt x="998" y="82"/>
                  </a:lnTo>
                  <a:lnTo>
                    <a:pt x="1046" y="116"/>
                  </a:lnTo>
                  <a:lnTo>
                    <a:pt x="1095" y="146"/>
                  </a:lnTo>
                  <a:lnTo>
                    <a:pt x="1147" y="172"/>
                  </a:lnTo>
                  <a:lnTo>
                    <a:pt x="1200" y="191"/>
                  </a:lnTo>
                  <a:lnTo>
                    <a:pt x="1255" y="207"/>
                  </a:lnTo>
                  <a:lnTo>
                    <a:pt x="1312" y="216"/>
                  </a:lnTo>
                  <a:lnTo>
                    <a:pt x="1370" y="218"/>
                  </a:lnTo>
                  <a:lnTo>
                    <a:pt x="1429" y="216"/>
                  </a:lnTo>
                  <a:lnTo>
                    <a:pt x="1486" y="207"/>
                  </a:lnTo>
                  <a:lnTo>
                    <a:pt x="1541" y="191"/>
                  </a:lnTo>
                  <a:lnTo>
                    <a:pt x="1595" y="172"/>
                  </a:lnTo>
                  <a:lnTo>
                    <a:pt x="1645" y="146"/>
                  </a:lnTo>
                  <a:lnTo>
                    <a:pt x="1695" y="116"/>
                  </a:lnTo>
                  <a:lnTo>
                    <a:pt x="1744" y="82"/>
                  </a:lnTo>
                  <a:lnTo>
                    <a:pt x="1789" y="43"/>
                  </a:lnTo>
                  <a:lnTo>
                    <a:pt x="1832" y="0"/>
                  </a:lnTo>
                  <a:lnTo>
                    <a:pt x="1906" y="9"/>
                  </a:lnTo>
                  <a:lnTo>
                    <a:pt x="1980" y="25"/>
                  </a:lnTo>
                  <a:lnTo>
                    <a:pt x="2052" y="45"/>
                  </a:lnTo>
                  <a:lnTo>
                    <a:pt x="2121" y="72"/>
                  </a:lnTo>
                  <a:lnTo>
                    <a:pt x="2188" y="102"/>
                  </a:lnTo>
                  <a:lnTo>
                    <a:pt x="2252" y="139"/>
                  </a:lnTo>
                  <a:lnTo>
                    <a:pt x="2313" y="179"/>
                  </a:lnTo>
                  <a:lnTo>
                    <a:pt x="2371" y="224"/>
                  </a:lnTo>
                  <a:lnTo>
                    <a:pt x="2425" y="273"/>
                  </a:lnTo>
                  <a:lnTo>
                    <a:pt x="2476" y="326"/>
                  </a:lnTo>
                  <a:lnTo>
                    <a:pt x="2522" y="384"/>
                  </a:lnTo>
                  <a:lnTo>
                    <a:pt x="2564" y="444"/>
                  </a:lnTo>
                  <a:lnTo>
                    <a:pt x="2602" y="509"/>
                  </a:lnTo>
                  <a:lnTo>
                    <a:pt x="2635" y="578"/>
                  </a:lnTo>
                  <a:lnTo>
                    <a:pt x="2663" y="649"/>
                  </a:lnTo>
                  <a:lnTo>
                    <a:pt x="2731" y="850"/>
                  </a:lnTo>
                  <a:lnTo>
                    <a:pt x="2738" y="881"/>
                  </a:lnTo>
                  <a:lnTo>
                    <a:pt x="2741" y="910"/>
                  </a:lnTo>
                  <a:lnTo>
                    <a:pt x="2739" y="940"/>
                  </a:lnTo>
                  <a:lnTo>
                    <a:pt x="2733" y="969"/>
                  </a:lnTo>
                  <a:lnTo>
                    <a:pt x="2721" y="997"/>
                  </a:lnTo>
                  <a:lnTo>
                    <a:pt x="2706" y="1023"/>
                  </a:lnTo>
                  <a:lnTo>
                    <a:pt x="2686" y="1045"/>
                  </a:lnTo>
                  <a:lnTo>
                    <a:pt x="2664" y="1065"/>
                  </a:lnTo>
                  <a:lnTo>
                    <a:pt x="2638" y="1081"/>
                  </a:lnTo>
                  <a:lnTo>
                    <a:pt x="2611" y="1093"/>
                  </a:lnTo>
                  <a:lnTo>
                    <a:pt x="2582" y="1099"/>
                  </a:lnTo>
                  <a:lnTo>
                    <a:pt x="2550" y="1101"/>
                  </a:lnTo>
                  <a:lnTo>
                    <a:pt x="190" y="1101"/>
                  </a:lnTo>
                  <a:lnTo>
                    <a:pt x="160" y="1099"/>
                  </a:lnTo>
                  <a:lnTo>
                    <a:pt x="131" y="1093"/>
                  </a:lnTo>
                  <a:lnTo>
                    <a:pt x="103" y="1081"/>
                  </a:lnTo>
                  <a:lnTo>
                    <a:pt x="78" y="1065"/>
                  </a:lnTo>
                  <a:lnTo>
                    <a:pt x="55" y="1045"/>
                  </a:lnTo>
                  <a:lnTo>
                    <a:pt x="36" y="1023"/>
                  </a:lnTo>
                  <a:lnTo>
                    <a:pt x="20" y="997"/>
                  </a:lnTo>
                  <a:lnTo>
                    <a:pt x="9" y="969"/>
                  </a:lnTo>
                  <a:lnTo>
                    <a:pt x="1" y="940"/>
                  </a:lnTo>
                  <a:lnTo>
                    <a:pt x="0" y="910"/>
                  </a:lnTo>
                  <a:lnTo>
                    <a:pt x="2" y="881"/>
                  </a:lnTo>
                  <a:lnTo>
                    <a:pt x="10" y="850"/>
                  </a:lnTo>
                  <a:lnTo>
                    <a:pt x="78" y="649"/>
                  </a:lnTo>
                  <a:lnTo>
                    <a:pt x="106" y="578"/>
                  </a:lnTo>
                  <a:lnTo>
                    <a:pt x="138" y="510"/>
                  </a:lnTo>
                  <a:lnTo>
                    <a:pt x="176" y="444"/>
                  </a:lnTo>
                  <a:lnTo>
                    <a:pt x="218" y="384"/>
                  </a:lnTo>
                  <a:lnTo>
                    <a:pt x="265" y="326"/>
                  </a:lnTo>
                  <a:lnTo>
                    <a:pt x="315" y="273"/>
                  </a:lnTo>
                  <a:lnTo>
                    <a:pt x="370" y="224"/>
                  </a:lnTo>
                  <a:lnTo>
                    <a:pt x="427" y="179"/>
                  </a:lnTo>
                  <a:lnTo>
                    <a:pt x="489" y="139"/>
                  </a:lnTo>
                  <a:lnTo>
                    <a:pt x="553" y="102"/>
                  </a:lnTo>
                  <a:lnTo>
                    <a:pt x="619" y="72"/>
                  </a:lnTo>
                  <a:lnTo>
                    <a:pt x="690" y="45"/>
                  </a:lnTo>
                  <a:lnTo>
                    <a:pt x="761" y="25"/>
                  </a:lnTo>
                  <a:lnTo>
                    <a:pt x="834" y="9"/>
                  </a:lnTo>
                  <a:lnTo>
                    <a:pt x="9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0" name="Freeform 75"/>
            <p:cNvSpPr>
              <a:spLocks/>
            </p:cNvSpPr>
            <p:nvPr/>
          </p:nvSpPr>
          <p:spPr bwMode="auto">
            <a:xfrm>
              <a:off x="1652588" y="5570538"/>
              <a:ext cx="177800" cy="236538"/>
            </a:xfrm>
            <a:custGeom>
              <a:avLst/>
              <a:gdLst>
                <a:gd name="T0" fmla="*/ 639 w 1231"/>
                <a:gd name="T1" fmla="*/ 0 h 1640"/>
                <a:gd name="T2" fmla="*/ 733 w 1231"/>
                <a:gd name="T3" fmla="*/ 11 h 1640"/>
                <a:gd name="T4" fmla="*/ 825 w 1231"/>
                <a:gd name="T5" fmla="*/ 37 h 1640"/>
                <a:gd name="T6" fmla="*/ 912 w 1231"/>
                <a:gd name="T7" fmla="*/ 77 h 1640"/>
                <a:gd name="T8" fmla="*/ 993 w 1231"/>
                <a:gd name="T9" fmla="*/ 133 h 1640"/>
                <a:gd name="T10" fmla="*/ 1065 w 1231"/>
                <a:gd name="T11" fmla="*/ 203 h 1640"/>
                <a:gd name="T12" fmla="*/ 1127 w 1231"/>
                <a:gd name="T13" fmla="*/ 289 h 1640"/>
                <a:gd name="T14" fmla="*/ 1175 w 1231"/>
                <a:gd name="T15" fmla="*/ 389 h 1640"/>
                <a:gd name="T16" fmla="*/ 1211 w 1231"/>
                <a:gd name="T17" fmla="*/ 503 h 1640"/>
                <a:gd name="T18" fmla="*/ 1229 w 1231"/>
                <a:gd name="T19" fmla="*/ 633 h 1640"/>
                <a:gd name="T20" fmla="*/ 1229 w 1231"/>
                <a:gd name="T21" fmla="*/ 771 h 1640"/>
                <a:gd name="T22" fmla="*/ 1213 w 1231"/>
                <a:gd name="T23" fmla="*/ 907 h 1640"/>
                <a:gd name="T24" fmla="*/ 1183 w 1231"/>
                <a:gd name="T25" fmla="*/ 1040 h 1640"/>
                <a:gd name="T26" fmla="*/ 1138 w 1231"/>
                <a:gd name="T27" fmla="*/ 1167 h 1640"/>
                <a:gd name="T28" fmla="*/ 1083 w 1231"/>
                <a:gd name="T29" fmla="*/ 1285 h 1640"/>
                <a:gd name="T30" fmla="*/ 1017 w 1231"/>
                <a:gd name="T31" fmla="*/ 1392 h 1640"/>
                <a:gd name="T32" fmla="*/ 940 w 1231"/>
                <a:gd name="T33" fmla="*/ 1484 h 1640"/>
                <a:gd name="T34" fmla="*/ 855 w 1231"/>
                <a:gd name="T35" fmla="*/ 1557 h 1640"/>
                <a:gd name="T36" fmla="*/ 763 w 1231"/>
                <a:gd name="T37" fmla="*/ 1608 h 1640"/>
                <a:gd name="T38" fmla="*/ 666 w 1231"/>
                <a:gd name="T39" fmla="*/ 1636 h 1640"/>
                <a:gd name="T40" fmla="*/ 565 w 1231"/>
                <a:gd name="T41" fmla="*/ 1636 h 1640"/>
                <a:gd name="T42" fmla="*/ 467 w 1231"/>
                <a:gd name="T43" fmla="*/ 1608 h 1640"/>
                <a:gd name="T44" fmla="*/ 376 w 1231"/>
                <a:gd name="T45" fmla="*/ 1557 h 1640"/>
                <a:gd name="T46" fmla="*/ 292 w 1231"/>
                <a:gd name="T47" fmla="*/ 1484 h 1640"/>
                <a:gd name="T48" fmla="*/ 215 w 1231"/>
                <a:gd name="T49" fmla="*/ 1392 h 1640"/>
                <a:gd name="T50" fmla="*/ 148 w 1231"/>
                <a:gd name="T51" fmla="*/ 1285 h 1640"/>
                <a:gd name="T52" fmla="*/ 92 w 1231"/>
                <a:gd name="T53" fmla="*/ 1167 h 1640"/>
                <a:gd name="T54" fmla="*/ 48 w 1231"/>
                <a:gd name="T55" fmla="*/ 1040 h 1640"/>
                <a:gd name="T56" fmla="*/ 18 w 1231"/>
                <a:gd name="T57" fmla="*/ 907 h 1640"/>
                <a:gd name="T58" fmla="*/ 1 w 1231"/>
                <a:gd name="T59" fmla="*/ 771 h 1640"/>
                <a:gd name="T60" fmla="*/ 3 w 1231"/>
                <a:gd name="T61" fmla="*/ 632 h 1640"/>
                <a:gd name="T62" fmla="*/ 21 w 1231"/>
                <a:gd name="T63" fmla="*/ 503 h 1640"/>
                <a:gd name="T64" fmla="*/ 55 w 1231"/>
                <a:gd name="T65" fmla="*/ 389 h 1640"/>
                <a:gd name="T66" fmla="*/ 105 w 1231"/>
                <a:gd name="T67" fmla="*/ 289 h 1640"/>
                <a:gd name="T68" fmla="*/ 167 w 1231"/>
                <a:gd name="T69" fmla="*/ 203 h 1640"/>
                <a:gd name="T70" fmla="*/ 239 w 1231"/>
                <a:gd name="T71" fmla="*/ 132 h 1640"/>
                <a:gd name="T72" fmla="*/ 319 w 1231"/>
                <a:gd name="T73" fmla="*/ 77 h 1640"/>
                <a:gd name="T74" fmla="*/ 406 w 1231"/>
                <a:gd name="T75" fmla="*/ 37 h 1640"/>
                <a:gd name="T76" fmla="*/ 498 w 1231"/>
                <a:gd name="T77" fmla="*/ 11 h 1640"/>
                <a:gd name="T78" fmla="*/ 592 w 1231"/>
                <a:gd name="T79" fmla="*/ 0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1" h="1640">
                  <a:moveTo>
                    <a:pt x="592" y="0"/>
                  </a:moveTo>
                  <a:lnTo>
                    <a:pt x="639" y="0"/>
                  </a:lnTo>
                  <a:lnTo>
                    <a:pt x="686" y="3"/>
                  </a:lnTo>
                  <a:lnTo>
                    <a:pt x="733" y="11"/>
                  </a:lnTo>
                  <a:lnTo>
                    <a:pt x="779" y="23"/>
                  </a:lnTo>
                  <a:lnTo>
                    <a:pt x="825" y="37"/>
                  </a:lnTo>
                  <a:lnTo>
                    <a:pt x="869" y="56"/>
                  </a:lnTo>
                  <a:lnTo>
                    <a:pt x="912" y="77"/>
                  </a:lnTo>
                  <a:lnTo>
                    <a:pt x="953" y="103"/>
                  </a:lnTo>
                  <a:lnTo>
                    <a:pt x="993" y="133"/>
                  </a:lnTo>
                  <a:lnTo>
                    <a:pt x="1029" y="167"/>
                  </a:lnTo>
                  <a:lnTo>
                    <a:pt x="1065" y="203"/>
                  </a:lnTo>
                  <a:lnTo>
                    <a:pt x="1097" y="244"/>
                  </a:lnTo>
                  <a:lnTo>
                    <a:pt x="1127" y="289"/>
                  </a:lnTo>
                  <a:lnTo>
                    <a:pt x="1152" y="337"/>
                  </a:lnTo>
                  <a:lnTo>
                    <a:pt x="1175" y="389"/>
                  </a:lnTo>
                  <a:lnTo>
                    <a:pt x="1195" y="444"/>
                  </a:lnTo>
                  <a:lnTo>
                    <a:pt x="1211" y="503"/>
                  </a:lnTo>
                  <a:lnTo>
                    <a:pt x="1222" y="566"/>
                  </a:lnTo>
                  <a:lnTo>
                    <a:pt x="1229" y="633"/>
                  </a:lnTo>
                  <a:lnTo>
                    <a:pt x="1231" y="703"/>
                  </a:lnTo>
                  <a:lnTo>
                    <a:pt x="1229" y="771"/>
                  </a:lnTo>
                  <a:lnTo>
                    <a:pt x="1223" y="839"/>
                  </a:lnTo>
                  <a:lnTo>
                    <a:pt x="1213" y="907"/>
                  </a:lnTo>
                  <a:lnTo>
                    <a:pt x="1200" y="974"/>
                  </a:lnTo>
                  <a:lnTo>
                    <a:pt x="1183" y="1040"/>
                  </a:lnTo>
                  <a:lnTo>
                    <a:pt x="1162" y="1105"/>
                  </a:lnTo>
                  <a:lnTo>
                    <a:pt x="1138" y="1167"/>
                  </a:lnTo>
                  <a:lnTo>
                    <a:pt x="1113" y="1228"/>
                  </a:lnTo>
                  <a:lnTo>
                    <a:pt x="1083" y="1285"/>
                  </a:lnTo>
                  <a:lnTo>
                    <a:pt x="1051" y="1340"/>
                  </a:lnTo>
                  <a:lnTo>
                    <a:pt x="1017" y="1392"/>
                  </a:lnTo>
                  <a:lnTo>
                    <a:pt x="979" y="1441"/>
                  </a:lnTo>
                  <a:lnTo>
                    <a:pt x="940" y="1484"/>
                  </a:lnTo>
                  <a:lnTo>
                    <a:pt x="898" y="1523"/>
                  </a:lnTo>
                  <a:lnTo>
                    <a:pt x="855" y="1557"/>
                  </a:lnTo>
                  <a:lnTo>
                    <a:pt x="811" y="1586"/>
                  </a:lnTo>
                  <a:lnTo>
                    <a:pt x="763" y="1608"/>
                  </a:lnTo>
                  <a:lnTo>
                    <a:pt x="716" y="1626"/>
                  </a:lnTo>
                  <a:lnTo>
                    <a:pt x="666" y="1636"/>
                  </a:lnTo>
                  <a:lnTo>
                    <a:pt x="615" y="1640"/>
                  </a:lnTo>
                  <a:lnTo>
                    <a:pt x="565" y="1636"/>
                  </a:lnTo>
                  <a:lnTo>
                    <a:pt x="516" y="1626"/>
                  </a:lnTo>
                  <a:lnTo>
                    <a:pt x="467" y="1608"/>
                  </a:lnTo>
                  <a:lnTo>
                    <a:pt x="421" y="1586"/>
                  </a:lnTo>
                  <a:lnTo>
                    <a:pt x="376" y="1557"/>
                  </a:lnTo>
                  <a:lnTo>
                    <a:pt x="333" y="1523"/>
                  </a:lnTo>
                  <a:lnTo>
                    <a:pt x="292" y="1484"/>
                  </a:lnTo>
                  <a:lnTo>
                    <a:pt x="252" y="1441"/>
                  </a:lnTo>
                  <a:lnTo>
                    <a:pt x="215" y="1392"/>
                  </a:lnTo>
                  <a:lnTo>
                    <a:pt x="181" y="1340"/>
                  </a:lnTo>
                  <a:lnTo>
                    <a:pt x="148" y="1285"/>
                  </a:lnTo>
                  <a:lnTo>
                    <a:pt x="119" y="1228"/>
                  </a:lnTo>
                  <a:lnTo>
                    <a:pt x="92" y="1167"/>
                  </a:lnTo>
                  <a:lnTo>
                    <a:pt x="68" y="1105"/>
                  </a:lnTo>
                  <a:lnTo>
                    <a:pt x="48" y="1040"/>
                  </a:lnTo>
                  <a:lnTo>
                    <a:pt x="32" y="974"/>
                  </a:lnTo>
                  <a:lnTo>
                    <a:pt x="18" y="907"/>
                  </a:lnTo>
                  <a:lnTo>
                    <a:pt x="8" y="839"/>
                  </a:lnTo>
                  <a:lnTo>
                    <a:pt x="1" y="771"/>
                  </a:lnTo>
                  <a:lnTo>
                    <a:pt x="0" y="703"/>
                  </a:lnTo>
                  <a:lnTo>
                    <a:pt x="3" y="632"/>
                  </a:lnTo>
                  <a:lnTo>
                    <a:pt x="9" y="566"/>
                  </a:lnTo>
                  <a:lnTo>
                    <a:pt x="21" y="503"/>
                  </a:lnTo>
                  <a:lnTo>
                    <a:pt x="36" y="444"/>
                  </a:lnTo>
                  <a:lnTo>
                    <a:pt x="55" y="389"/>
                  </a:lnTo>
                  <a:lnTo>
                    <a:pt x="78" y="336"/>
                  </a:lnTo>
                  <a:lnTo>
                    <a:pt x="105" y="289"/>
                  </a:lnTo>
                  <a:lnTo>
                    <a:pt x="134" y="243"/>
                  </a:lnTo>
                  <a:lnTo>
                    <a:pt x="167" y="203"/>
                  </a:lnTo>
                  <a:lnTo>
                    <a:pt x="201" y="166"/>
                  </a:lnTo>
                  <a:lnTo>
                    <a:pt x="239" y="132"/>
                  </a:lnTo>
                  <a:lnTo>
                    <a:pt x="278" y="103"/>
                  </a:lnTo>
                  <a:lnTo>
                    <a:pt x="319" y="77"/>
                  </a:lnTo>
                  <a:lnTo>
                    <a:pt x="362" y="55"/>
                  </a:lnTo>
                  <a:lnTo>
                    <a:pt x="406" y="37"/>
                  </a:lnTo>
                  <a:lnTo>
                    <a:pt x="451" y="21"/>
                  </a:lnTo>
                  <a:lnTo>
                    <a:pt x="498" y="11"/>
                  </a:lnTo>
                  <a:lnTo>
                    <a:pt x="545" y="3"/>
                  </a:lnTo>
                  <a:lnTo>
                    <a:pt x="5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</p:grpSp>
      <p:sp>
        <p:nvSpPr>
          <p:cNvPr id="21" name="Oval 2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63250" y="2810988"/>
            <a:ext cx="1236600" cy="100047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800" b="1" dirty="0"/>
              <a:t>Small/medium OEMs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9044" y="3268431"/>
            <a:ext cx="745012" cy="372782"/>
            <a:chOff x="10764051" y="3973203"/>
            <a:chExt cx="701179" cy="456409"/>
          </a:xfrm>
          <a:solidFill>
            <a:schemeClr val="bg1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 flipH="1">
              <a:off x="11247642" y="4244820"/>
              <a:ext cx="217588" cy="111878"/>
            </a:xfrm>
            <a:custGeom>
              <a:avLst/>
              <a:gdLst>
                <a:gd name="connsiteX0" fmla="*/ 76683 w 217588"/>
                <a:gd name="connsiteY0" fmla="*/ 0 h 111878"/>
                <a:gd name="connsiteX1" fmla="*/ 75911 w 217588"/>
                <a:gd name="connsiteY1" fmla="*/ 192 h 111878"/>
                <a:gd name="connsiteX2" fmla="*/ 75349 w 217588"/>
                <a:gd name="connsiteY2" fmla="*/ 415 h 111878"/>
                <a:gd name="connsiteX3" fmla="*/ 75419 w 217588"/>
                <a:gd name="connsiteY3" fmla="*/ 0 h 111878"/>
                <a:gd name="connsiteX4" fmla="*/ 74646 w 217588"/>
                <a:gd name="connsiteY4" fmla="*/ 192 h 111878"/>
                <a:gd name="connsiteX5" fmla="*/ 72715 w 217588"/>
                <a:gd name="connsiteY5" fmla="*/ 958 h 111878"/>
                <a:gd name="connsiteX6" fmla="*/ 70204 w 217588"/>
                <a:gd name="connsiteY6" fmla="*/ 1916 h 111878"/>
                <a:gd name="connsiteX7" fmla="*/ 66727 w 217588"/>
                <a:gd name="connsiteY7" fmla="*/ 2874 h 111878"/>
                <a:gd name="connsiteX8" fmla="*/ 62670 w 217588"/>
                <a:gd name="connsiteY8" fmla="*/ 4215 h 111878"/>
                <a:gd name="connsiteX9" fmla="*/ 58421 w 217588"/>
                <a:gd name="connsiteY9" fmla="*/ 5556 h 111878"/>
                <a:gd name="connsiteX10" fmla="*/ 53785 w 217588"/>
                <a:gd name="connsiteY10" fmla="*/ 7089 h 111878"/>
                <a:gd name="connsiteX11" fmla="*/ 49343 w 217588"/>
                <a:gd name="connsiteY11" fmla="*/ 8429 h 111878"/>
                <a:gd name="connsiteX12" fmla="*/ 44707 w 217588"/>
                <a:gd name="connsiteY12" fmla="*/ 10154 h 111878"/>
                <a:gd name="connsiteX13" fmla="*/ 40651 w 217588"/>
                <a:gd name="connsiteY13" fmla="*/ 11495 h 111878"/>
                <a:gd name="connsiteX14" fmla="*/ 36981 w 217588"/>
                <a:gd name="connsiteY14" fmla="*/ 12836 h 111878"/>
                <a:gd name="connsiteX15" fmla="*/ 37075 w 217588"/>
                <a:gd name="connsiteY15" fmla="*/ 13155 h 111878"/>
                <a:gd name="connsiteX16" fmla="*/ 36893 w 217588"/>
                <a:gd name="connsiteY16" fmla="*/ 13219 h 111878"/>
                <a:gd name="connsiteX17" fmla="*/ 34189 w 217588"/>
                <a:gd name="connsiteY17" fmla="*/ 14177 h 111878"/>
                <a:gd name="connsiteX18" fmla="*/ 31678 w 217588"/>
                <a:gd name="connsiteY18" fmla="*/ 15135 h 111878"/>
                <a:gd name="connsiteX19" fmla="*/ 30712 w 217588"/>
                <a:gd name="connsiteY19" fmla="*/ 15518 h 111878"/>
                <a:gd name="connsiteX20" fmla="*/ 24338 w 217588"/>
                <a:gd name="connsiteY20" fmla="*/ 19158 h 111878"/>
                <a:gd name="connsiteX21" fmla="*/ 19316 w 217588"/>
                <a:gd name="connsiteY21" fmla="*/ 22989 h 111878"/>
                <a:gd name="connsiteX22" fmla="*/ 14680 w 217588"/>
                <a:gd name="connsiteY22" fmla="*/ 27204 h 111878"/>
                <a:gd name="connsiteX23" fmla="*/ 10623 w 217588"/>
                <a:gd name="connsiteY23" fmla="*/ 31801 h 111878"/>
                <a:gd name="connsiteX24" fmla="*/ 7340 w 217588"/>
                <a:gd name="connsiteY24" fmla="*/ 36974 h 111878"/>
                <a:gd name="connsiteX25" fmla="*/ 4442 w 217588"/>
                <a:gd name="connsiteY25" fmla="*/ 42338 h 111878"/>
                <a:gd name="connsiteX26" fmla="*/ 2897 w 217588"/>
                <a:gd name="connsiteY26" fmla="*/ 48468 h 111878"/>
                <a:gd name="connsiteX27" fmla="*/ 2511 w 217588"/>
                <a:gd name="connsiteY27" fmla="*/ 49426 h 111878"/>
                <a:gd name="connsiteX28" fmla="*/ 2125 w 217588"/>
                <a:gd name="connsiteY28" fmla="*/ 51150 h 111878"/>
                <a:gd name="connsiteX29" fmla="*/ 1931 w 217588"/>
                <a:gd name="connsiteY29" fmla="*/ 53066 h 111878"/>
                <a:gd name="connsiteX30" fmla="*/ 1545 w 217588"/>
                <a:gd name="connsiteY30" fmla="*/ 54982 h 111878"/>
                <a:gd name="connsiteX31" fmla="*/ 1159 w 217588"/>
                <a:gd name="connsiteY31" fmla="*/ 56322 h 111878"/>
                <a:gd name="connsiteX32" fmla="*/ 1159 w 217588"/>
                <a:gd name="connsiteY32" fmla="*/ 56897 h 111878"/>
                <a:gd name="connsiteX33" fmla="*/ 386 w 217588"/>
                <a:gd name="connsiteY33" fmla="*/ 63411 h 111878"/>
                <a:gd name="connsiteX34" fmla="*/ 386 w 217588"/>
                <a:gd name="connsiteY34" fmla="*/ 64177 h 111878"/>
                <a:gd name="connsiteX35" fmla="*/ 193 w 217588"/>
                <a:gd name="connsiteY35" fmla="*/ 65901 h 111878"/>
                <a:gd name="connsiteX36" fmla="*/ 193 w 217588"/>
                <a:gd name="connsiteY36" fmla="*/ 68200 h 111878"/>
                <a:gd name="connsiteX37" fmla="*/ 193 w 217588"/>
                <a:gd name="connsiteY37" fmla="*/ 70499 h 111878"/>
                <a:gd name="connsiteX38" fmla="*/ 0 w 217588"/>
                <a:gd name="connsiteY38" fmla="*/ 72989 h 111878"/>
                <a:gd name="connsiteX39" fmla="*/ 0 w 217588"/>
                <a:gd name="connsiteY39" fmla="*/ 74714 h 111878"/>
                <a:gd name="connsiteX40" fmla="*/ 0 w 217588"/>
                <a:gd name="connsiteY40" fmla="*/ 75288 h 111878"/>
                <a:gd name="connsiteX41" fmla="*/ 0 w 217588"/>
                <a:gd name="connsiteY41" fmla="*/ 75863 h 111878"/>
                <a:gd name="connsiteX42" fmla="*/ 0 w 217588"/>
                <a:gd name="connsiteY42" fmla="*/ 77204 h 111878"/>
                <a:gd name="connsiteX43" fmla="*/ 0 w 217588"/>
                <a:gd name="connsiteY43" fmla="*/ 79120 h 111878"/>
                <a:gd name="connsiteX44" fmla="*/ 0 w 217588"/>
                <a:gd name="connsiteY44" fmla="*/ 80844 h 111878"/>
                <a:gd name="connsiteX45" fmla="*/ 193 w 217588"/>
                <a:gd name="connsiteY45" fmla="*/ 81993 h 111878"/>
                <a:gd name="connsiteX46" fmla="*/ 580 w 217588"/>
                <a:gd name="connsiteY46" fmla="*/ 87357 h 111878"/>
                <a:gd name="connsiteX47" fmla="*/ 1931 w 217588"/>
                <a:gd name="connsiteY47" fmla="*/ 92338 h 111878"/>
                <a:gd name="connsiteX48" fmla="*/ 4056 w 217588"/>
                <a:gd name="connsiteY48" fmla="*/ 97319 h 111878"/>
                <a:gd name="connsiteX49" fmla="*/ 7340 w 217588"/>
                <a:gd name="connsiteY49" fmla="*/ 101725 h 111878"/>
                <a:gd name="connsiteX50" fmla="*/ 11590 w 217588"/>
                <a:gd name="connsiteY50" fmla="*/ 105365 h 111878"/>
                <a:gd name="connsiteX51" fmla="*/ 16225 w 217588"/>
                <a:gd name="connsiteY51" fmla="*/ 108238 h 111878"/>
                <a:gd name="connsiteX52" fmla="*/ 21247 w 217588"/>
                <a:gd name="connsiteY52" fmla="*/ 110346 h 111878"/>
                <a:gd name="connsiteX53" fmla="*/ 26463 w 217588"/>
                <a:gd name="connsiteY53" fmla="*/ 111304 h 111878"/>
                <a:gd name="connsiteX54" fmla="*/ 31871 w 217588"/>
                <a:gd name="connsiteY54" fmla="*/ 111878 h 111878"/>
                <a:gd name="connsiteX55" fmla="*/ 48377 w 217588"/>
                <a:gd name="connsiteY55" fmla="*/ 111878 h 111878"/>
                <a:gd name="connsiteX56" fmla="*/ 130177 w 217588"/>
                <a:gd name="connsiteY56" fmla="*/ 111878 h 111878"/>
                <a:gd name="connsiteX57" fmla="*/ 132028 w 217588"/>
                <a:gd name="connsiteY57" fmla="*/ 105554 h 111878"/>
                <a:gd name="connsiteX58" fmla="*/ 135021 w 217588"/>
                <a:gd name="connsiteY58" fmla="*/ 94306 h 111878"/>
                <a:gd name="connsiteX59" fmla="*/ 138013 w 217588"/>
                <a:gd name="connsiteY59" fmla="*/ 83740 h 111878"/>
                <a:gd name="connsiteX60" fmla="*/ 139449 w 217588"/>
                <a:gd name="connsiteY60" fmla="*/ 78834 h 111878"/>
                <a:gd name="connsiteX61" fmla="*/ 135877 w 217588"/>
                <a:gd name="connsiteY61" fmla="*/ 82376 h 111878"/>
                <a:gd name="connsiteX62" fmla="*/ 131628 w 217588"/>
                <a:gd name="connsiteY62" fmla="*/ 86208 h 111878"/>
                <a:gd name="connsiteX63" fmla="*/ 128880 w 217588"/>
                <a:gd name="connsiteY63" fmla="*/ 88328 h 111878"/>
                <a:gd name="connsiteX64" fmla="*/ 126131 w 217588"/>
                <a:gd name="connsiteY64" fmla="*/ 86208 h 111878"/>
                <a:gd name="connsiteX65" fmla="*/ 121882 w 217588"/>
                <a:gd name="connsiteY65" fmla="*/ 82376 h 111878"/>
                <a:gd name="connsiteX66" fmla="*/ 117439 w 217588"/>
                <a:gd name="connsiteY66" fmla="*/ 77970 h 111878"/>
                <a:gd name="connsiteX67" fmla="*/ 112996 w 217588"/>
                <a:gd name="connsiteY67" fmla="*/ 72798 h 111878"/>
                <a:gd name="connsiteX68" fmla="*/ 108168 w 217588"/>
                <a:gd name="connsiteY68" fmla="*/ 66859 h 111878"/>
                <a:gd name="connsiteX69" fmla="*/ 103339 w 217588"/>
                <a:gd name="connsiteY69" fmla="*/ 60729 h 111878"/>
                <a:gd name="connsiteX70" fmla="*/ 98510 w 217588"/>
                <a:gd name="connsiteY70" fmla="*/ 54215 h 111878"/>
                <a:gd name="connsiteX71" fmla="*/ 94067 w 217588"/>
                <a:gd name="connsiteY71" fmla="*/ 47510 h 111878"/>
                <a:gd name="connsiteX72" fmla="*/ 89818 w 217588"/>
                <a:gd name="connsiteY72" fmla="*/ 40997 h 111878"/>
                <a:gd name="connsiteX73" fmla="*/ 85955 w 217588"/>
                <a:gd name="connsiteY73" fmla="*/ 34483 h 111878"/>
                <a:gd name="connsiteX74" fmla="*/ 84853 w 217588"/>
                <a:gd name="connsiteY74" fmla="*/ 34756 h 111878"/>
                <a:gd name="connsiteX75" fmla="*/ 84691 w 217588"/>
                <a:gd name="connsiteY75" fmla="*/ 34483 h 111878"/>
                <a:gd name="connsiteX76" fmla="*/ 80827 w 217588"/>
                <a:gd name="connsiteY76" fmla="*/ 35441 h 111878"/>
                <a:gd name="connsiteX77" fmla="*/ 76964 w 217588"/>
                <a:gd name="connsiteY77" fmla="*/ 36974 h 111878"/>
                <a:gd name="connsiteX78" fmla="*/ 73681 w 217588"/>
                <a:gd name="connsiteY78" fmla="*/ 39081 h 111878"/>
                <a:gd name="connsiteX79" fmla="*/ 70397 w 217588"/>
                <a:gd name="connsiteY79" fmla="*/ 41188 h 111878"/>
                <a:gd name="connsiteX80" fmla="*/ 67306 w 217588"/>
                <a:gd name="connsiteY80" fmla="*/ 43487 h 111878"/>
                <a:gd name="connsiteX81" fmla="*/ 64602 w 217588"/>
                <a:gd name="connsiteY81" fmla="*/ 45977 h 111878"/>
                <a:gd name="connsiteX82" fmla="*/ 62478 w 217588"/>
                <a:gd name="connsiteY82" fmla="*/ 48085 h 111878"/>
                <a:gd name="connsiteX83" fmla="*/ 61125 w 217588"/>
                <a:gd name="connsiteY83" fmla="*/ 49809 h 111878"/>
                <a:gd name="connsiteX84" fmla="*/ 60652 w 217588"/>
                <a:gd name="connsiteY84" fmla="*/ 50144 h 111878"/>
                <a:gd name="connsiteX85" fmla="*/ 59492 w 217588"/>
                <a:gd name="connsiteY85" fmla="*/ 44062 h 111878"/>
                <a:gd name="connsiteX86" fmla="*/ 58913 w 217588"/>
                <a:gd name="connsiteY86" fmla="*/ 37357 h 111878"/>
                <a:gd name="connsiteX87" fmla="*/ 59492 w 217588"/>
                <a:gd name="connsiteY87" fmla="*/ 31418 h 111878"/>
                <a:gd name="connsiteX88" fmla="*/ 60651 w 217588"/>
                <a:gd name="connsiteY88" fmla="*/ 26054 h 111878"/>
                <a:gd name="connsiteX89" fmla="*/ 62197 w 217588"/>
                <a:gd name="connsiteY89" fmla="*/ 21265 h 111878"/>
                <a:gd name="connsiteX90" fmla="*/ 64514 w 217588"/>
                <a:gd name="connsiteY90" fmla="*/ 17242 h 111878"/>
                <a:gd name="connsiteX91" fmla="*/ 67025 w 217588"/>
                <a:gd name="connsiteY91" fmla="*/ 13410 h 111878"/>
                <a:gd name="connsiteX92" fmla="*/ 69730 w 217588"/>
                <a:gd name="connsiteY92" fmla="*/ 10537 h 111878"/>
                <a:gd name="connsiteX93" fmla="*/ 72048 w 217588"/>
                <a:gd name="connsiteY93" fmla="*/ 8046 h 111878"/>
                <a:gd name="connsiteX94" fmla="*/ 74173 w 217588"/>
                <a:gd name="connsiteY94" fmla="*/ 6131 h 111878"/>
                <a:gd name="connsiteX95" fmla="*/ 76104 w 217588"/>
                <a:gd name="connsiteY95" fmla="*/ 4598 h 111878"/>
                <a:gd name="connsiteX96" fmla="*/ 182340 w 217588"/>
                <a:gd name="connsiteY96" fmla="*/ 0 h 111878"/>
                <a:gd name="connsiteX97" fmla="*/ 182410 w 217588"/>
                <a:gd name="connsiteY97" fmla="*/ 415 h 111878"/>
                <a:gd name="connsiteX98" fmla="*/ 181848 w 217588"/>
                <a:gd name="connsiteY98" fmla="*/ 192 h 111878"/>
                <a:gd name="connsiteX99" fmla="*/ 181076 w 217588"/>
                <a:gd name="connsiteY99" fmla="*/ 0 h 111878"/>
                <a:gd name="connsiteX100" fmla="*/ 181655 w 217588"/>
                <a:gd name="connsiteY100" fmla="*/ 4598 h 111878"/>
                <a:gd name="connsiteX101" fmla="*/ 183586 w 217588"/>
                <a:gd name="connsiteY101" fmla="*/ 6131 h 111878"/>
                <a:gd name="connsiteX102" fmla="*/ 185711 w 217588"/>
                <a:gd name="connsiteY102" fmla="*/ 8046 h 111878"/>
                <a:gd name="connsiteX103" fmla="*/ 188029 w 217588"/>
                <a:gd name="connsiteY103" fmla="*/ 10537 h 111878"/>
                <a:gd name="connsiteX104" fmla="*/ 190734 w 217588"/>
                <a:gd name="connsiteY104" fmla="*/ 13410 h 111878"/>
                <a:gd name="connsiteX105" fmla="*/ 193245 w 217588"/>
                <a:gd name="connsiteY105" fmla="*/ 17242 h 111878"/>
                <a:gd name="connsiteX106" fmla="*/ 195562 w 217588"/>
                <a:gd name="connsiteY106" fmla="*/ 21265 h 111878"/>
                <a:gd name="connsiteX107" fmla="*/ 195645 w 217588"/>
                <a:gd name="connsiteY107" fmla="*/ 21521 h 111878"/>
                <a:gd name="connsiteX108" fmla="*/ 197565 w 217588"/>
                <a:gd name="connsiteY108" fmla="*/ 20688 h 111878"/>
                <a:gd name="connsiteX109" fmla="*/ 203250 w 217588"/>
                <a:gd name="connsiteY109" fmla="*/ 17961 h 111878"/>
                <a:gd name="connsiteX110" fmla="*/ 208338 w 217588"/>
                <a:gd name="connsiteY110" fmla="*/ 15916 h 111878"/>
                <a:gd name="connsiteX111" fmla="*/ 211929 w 217588"/>
                <a:gd name="connsiteY111" fmla="*/ 13872 h 111878"/>
                <a:gd name="connsiteX112" fmla="*/ 214622 w 217588"/>
                <a:gd name="connsiteY112" fmla="*/ 12849 h 111878"/>
                <a:gd name="connsiteX113" fmla="*/ 215819 w 217588"/>
                <a:gd name="connsiteY113" fmla="*/ 12507 h 111878"/>
                <a:gd name="connsiteX114" fmla="*/ 217588 w 217588"/>
                <a:gd name="connsiteY114" fmla="*/ 11670 h 111878"/>
                <a:gd name="connsiteX115" fmla="*/ 217108 w 217588"/>
                <a:gd name="connsiteY115" fmla="*/ 11495 h 111878"/>
                <a:gd name="connsiteX116" fmla="*/ 213052 w 217588"/>
                <a:gd name="connsiteY116" fmla="*/ 10154 h 111878"/>
                <a:gd name="connsiteX117" fmla="*/ 208416 w 217588"/>
                <a:gd name="connsiteY117" fmla="*/ 8429 h 111878"/>
                <a:gd name="connsiteX118" fmla="*/ 203974 w 217588"/>
                <a:gd name="connsiteY118" fmla="*/ 7089 h 111878"/>
                <a:gd name="connsiteX119" fmla="*/ 199338 w 217588"/>
                <a:gd name="connsiteY119" fmla="*/ 5556 h 111878"/>
                <a:gd name="connsiteX120" fmla="*/ 195089 w 217588"/>
                <a:gd name="connsiteY120" fmla="*/ 4215 h 111878"/>
                <a:gd name="connsiteX121" fmla="*/ 191032 w 217588"/>
                <a:gd name="connsiteY121" fmla="*/ 2874 h 111878"/>
                <a:gd name="connsiteX122" fmla="*/ 187555 w 217588"/>
                <a:gd name="connsiteY122" fmla="*/ 1916 h 111878"/>
                <a:gd name="connsiteX123" fmla="*/ 185044 w 217588"/>
                <a:gd name="connsiteY123" fmla="*/ 958 h 111878"/>
                <a:gd name="connsiteX124" fmla="*/ 183113 w 217588"/>
                <a:gd name="connsiteY124" fmla="*/ 192 h 11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17588" h="111878">
                  <a:moveTo>
                    <a:pt x="76683" y="0"/>
                  </a:moveTo>
                  <a:lnTo>
                    <a:pt x="75911" y="192"/>
                  </a:lnTo>
                  <a:lnTo>
                    <a:pt x="75349" y="415"/>
                  </a:lnTo>
                  <a:lnTo>
                    <a:pt x="75419" y="0"/>
                  </a:lnTo>
                  <a:lnTo>
                    <a:pt x="74646" y="192"/>
                  </a:lnTo>
                  <a:lnTo>
                    <a:pt x="72715" y="958"/>
                  </a:lnTo>
                  <a:lnTo>
                    <a:pt x="70204" y="1916"/>
                  </a:lnTo>
                  <a:lnTo>
                    <a:pt x="66727" y="2874"/>
                  </a:lnTo>
                  <a:lnTo>
                    <a:pt x="62670" y="4215"/>
                  </a:lnTo>
                  <a:lnTo>
                    <a:pt x="58421" y="5556"/>
                  </a:lnTo>
                  <a:lnTo>
                    <a:pt x="53785" y="7089"/>
                  </a:lnTo>
                  <a:lnTo>
                    <a:pt x="49343" y="8429"/>
                  </a:lnTo>
                  <a:lnTo>
                    <a:pt x="44707" y="10154"/>
                  </a:lnTo>
                  <a:lnTo>
                    <a:pt x="40651" y="11495"/>
                  </a:lnTo>
                  <a:lnTo>
                    <a:pt x="36981" y="12836"/>
                  </a:lnTo>
                  <a:lnTo>
                    <a:pt x="37075" y="13155"/>
                  </a:lnTo>
                  <a:lnTo>
                    <a:pt x="36893" y="13219"/>
                  </a:lnTo>
                  <a:lnTo>
                    <a:pt x="34189" y="14177"/>
                  </a:lnTo>
                  <a:lnTo>
                    <a:pt x="31678" y="15135"/>
                  </a:lnTo>
                  <a:lnTo>
                    <a:pt x="30712" y="15518"/>
                  </a:lnTo>
                  <a:lnTo>
                    <a:pt x="24338" y="19158"/>
                  </a:lnTo>
                  <a:lnTo>
                    <a:pt x="19316" y="22989"/>
                  </a:lnTo>
                  <a:lnTo>
                    <a:pt x="14680" y="27204"/>
                  </a:lnTo>
                  <a:lnTo>
                    <a:pt x="10623" y="31801"/>
                  </a:lnTo>
                  <a:lnTo>
                    <a:pt x="7340" y="36974"/>
                  </a:lnTo>
                  <a:lnTo>
                    <a:pt x="4442" y="42338"/>
                  </a:lnTo>
                  <a:lnTo>
                    <a:pt x="2897" y="48468"/>
                  </a:lnTo>
                  <a:lnTo>
                    <a:pt x="2511" y="49426"/>
                  </a:lnTo>
                  <a:lnTo>
                    <a:pt x="2125" y="51150"/>
                  </a:lnTo>
                  <a:lnTo>
                    <a:pt x="1931" y="53066"/>
                  </a:lnTo>
                  <a:lnTo>
                    <a:pt x="1545" y="54982"/>
                  </a:lnTo>
                  <a:lnTo>
                    <a:pt x="1159" y="56322"/>
                  </a:lnTo>
                  <a:lnTo>
                    <a:pt x="1159" y="56897"/>
                  </a:lnTo>
                  <a:lnTo>
                    <a:pt x="386" y="63411"/>
                  </a:lnTo>
                  <a:lnTo>
                    <a:pt x="386" y="64177"/>
                  </a:lnTo>
                  <a:lnTo>
                    <a:pt x="193" y="65901"/>
                  </a:lnTo>
                  <a:lnTo>
                    <a:pt x="193" y="68200"/>
                  </a:lnTo>
                  <a:lnTo>
                    <a:pt x="193" y="70499"/>
                  </a:lnTo>
                  <a:lnTo>
                    <a:pt x="0" y="72989"/>
                  </a:lnTo>
                  <a:lnTo>
                    <a:pt x="0" y="74714"/>
                  </a:lnTo>
                  <a:lnTo>
                    <a:pt x="0" y="75288"/>
                  </a:lnTo>
                  <a:lnTo>
                    <a:pt x="0" y="75863"/>
                  </a:lnTo>
                  <a:lnTo>
                    <a:pt x="0" y="77204"/>
                  </a:lnTo>
                  <a:lnTo>
                    <a:pt x="0" y="79120"/>
                  </a:lnTo>
                  <a:lnTo>
                    <a:pt x="0" y="80844"/>
                  </a:lnTo>
                  <a:lnTo>
                    <a:pt x="193" y="81993"/>
                  </a:lnTo>
                  <a:lnTo>
                    <a:pt x="580" y="87357"/>
                  </a:lnTo>
                  <a:lnTo>
                    <a:pt x="1931" y="92338"/>
                  </a:lnTo>
                  <a:lnTo>
                    <a:pt x="4056" y="97319"/>
                  </a:lnTo>
                  <a:lnTo>
                    <a:pt x="7340" y="101725"/>
                  </a:lnTo>
                  <a:lnTo>
                    <a:pt x="11590" y="105365"/>
                  </a:lnTo>
                  <a:lnTo>
                    <a:pt x="16225" y="108238"/>
                  </a:lnTo>
                  <a:lnTo>
                    <a:pt x="21247" y="110346"/>
                  </a:lnTo>
                  <a:lnTo>
                    <a:pt x="26463" y="111304"/>
                  </a:lnTo>
                  <a:lnTo>
                    <a:pt x="31871" y="111878"/>
                  </a:lnTo>
                  <a:lnTo>
                    <a:pt x="48377" y="111878"/>
                  </a:lnTo>
                  <a:lnTo>
                    <a:pt x="130177" y="111878"/>
                  </a:lnTo>
                  <a:lnTo>
                    <a:pt x="132028" y="105554"/>
                  </a:lnTo>
                  <a:lnTo>
                    <a:pt x="135021" y="94306"/>
                  </a:lnTo>
                  <a:lnTo>
                    <a:pt x="138013" y="83740"/>
                  </a:lnTo>
                  <a:lnTo>
                    <a:pt x="139449" y="78834"/>
                  </a:lnTo>
                  <a:lnTo>
                    <a:pt x="135877" y="82376"/>
                  </a:lnTo>
                  <a:lnTo>
                    <a:pt x="131628" y="86208"/>
                  </a:lnTo>
                  <a:lnTo>
                    <a:pt x="128880" y="88328"/>
                  </a:lnTo>
                  <a:lnTo>
                    <a:pt x="126131" y="86208"/>
                  </a:lnTo>
                  <a:lnTo>
                    <a:pt x="121882" y="82376"/>
                  </a:lnTo>
                  <a:lnTo>
                    <a:pt x="117439" y="77970"/>
                  </a:lnTo>
                  <a:lnTo>
                    <a:pt x="112996" y="72798"/>
                  </a:lnTo>
                  <a:lnTo>
                    <a:pt x="108168" y="66859"/>
                  </a:lnTo>
                  <a:lnTo>
                    <a:pt x="103339" y="60729"/>
                  </a:lnTo>
                  <a:lnTo>
                    <a:pt x="98510" y="54215"/>
                  </a:lnTo>
                  <a:lnTo>
                    <a:pt x="94067" y="47510"/>
                  </a:lnTo>
                  <a:lnTo>
                    <a:pt x="89818" y="40997"/>
                  </a:lnTo>
                  <a:lnTo>
                    <a:pt x="85955" y="34483"/>
                  </a:lnTo>
                  <a:lnTo>
                    <a:pt x="84853" y="34756"/>
                  </a:lnTo>
                  <a:lnTo>
                    <a:pt x="84691" y="34483"/>
                  </a:lnTo>
                  <a:lnTo>
                    <a:pt x="80827" y="35441"/>
                  </a:lnTo>
                  <a:lnTo>
                    <a:pt x="76964" y="36974"/>
                  </a:lnTo>
                  <a:lnTo>
                    <a:pt x="73681" y="39081"/>
                  </a:lnTo>
                  <a:lnTo>
                    <a:pt x="70397" y="41188"/>
                  </a:lnTo>
                  <a:lnTo>
                    <a:pt x="67306" y="43487"/>
                  </a:lnTo>
                  <a:lnTo>
                    <a:pt x="64602" y="45977"/>
                  </a:lnTo>
                  <a:lnTo>
                    <a:pt x="62478" y="48085"/>
                  </a:lnTo>
                  <a:lnTo>
                    <a:pt x="61125" y="49809"/>
                  </a:lnTo>
                  <a:lnTo>
                    <a:pt x="60652" y="50144"/>
                  </a:lnTo>
                  <a:lnTo>
                    <a:pt x="59492" y="44062"/>
                  </a:lnTo>
                  <a:lnTo>
                    <a:pt x="58913" y="37357"/>
                  </a:lnTo>
                  <a:lnTo>
                    <a:pt x="59492" y="31418"/>
                  </a:lnTo>
                  <a:lnTo>
                    <a:pt x="60651" y="26054"/>
                  </a:lnTo>
                  <a:lnTo>
                    <a:pt x="62197" y="21265"/>
                  </a:lnTo>
                  <a:lnTo>
                    <a:pt x="64514" y="17242"/>
                  </a:lnTo>
                  <a:lnTo>
                    <a:pt x="67025" y="13410"/>
                  </a:lnTo>
                  <a:lnTo>
                    <a:pt x="69730" y="10537"/>
                  </a:lnTo>
                  <a:lnTo>
                    <a:pt x="72048" y="8046"/>
                  </a:lnTo>
                  <a:lnTo>
                    <a:pt x="74173" y="6131"/>
                  </a:lnTo>
                  <a:lnTo>
                    <a:pt x="76104" y="4598"/>
                  </a:lnTo>
                  <a:close/>
                  <a:moveTo>
                    <a:pt x="182340" y="0"/>
                  </a:moveTo>
                  <a:lnTo>
                    <a:pt x="182410" y="415"/>
                  </a:lnTo>
                  <a:lnTo>
                    <a:pt x="181848" y="192"/>
                  </a:lnTo>
                  <a:lnTo>
                    <a:pt x="181076" y="0"/>
                  </a:lnTo>
                  <a:lnTo>
                    <a:pt x="181655" y="4598"/>
                  </a:lnTo>
                  <a:lnTo>
                    <a:pt x="183586" y="6131"/>
                  </a:lnTo>
                  <a:lnTo>
                    <a:pt x="185711" y="8046"/>
                  </a:lnTo>
                  <a:lnTo>
                    <a:pt x="188029" y="10537"/>
                  </a:lnTo>
                  <a:lnTo>
                    <a:pt x="190734" y="13410"/>
                  </a:lnTo>
                  <a:lnTo>
                    <a:pt x="193245" y="17242"/>
                  </a:lnTo>
                  <a:lnTo>
                    <a:pt x="195562" y="21265"/>
                  </a:lnTo>
                  <a:lnTo>
                    <a:pt x="195645" y="21521"/>
                  </a:lnTo>
                  <a:lnTo>
                    <a:pt x="197565" y="20688"/>
                  </a:lnTo>
                  <a:lnTo>
                    <a:pt x="203250" y="17961"/>
                  </a:lnTo>
                  <a:lnTo>
                    <a:pt x="208338" y="15916"/>
                  </a:lnTo>
                  <a:lnTo>
                    <a:pt x="211929" y="13872"/>
                  </a:lnTo>
                  <a:lnTo>
                    <a:pt x="214622" y="12849"/>
                  </a:lnTo>
                  <a:lnTo>
                    <a:pt x="215819" y="12507"/>
                  </a:lnTo>
                  <a:lnTo>
                    <a:pt x="217588" y="11670"/>
                  </a:lnTo>
                  <a:lnTo>
                    <a:pt x="217108" y="11495"/>
                  </a:lnTo>
                  <a:lnTo>
                    <a:pt x="213052" y="10154"/>
                  </a:lnTo>
                  <a:lnTo>
                    <a:pt x="208416" y="8429"/>
                  </a:lnTo>
                  <a:lnTo>
                    <a:pt x="203974" y="7089"/>
                  </a:lnTo>
                  <a:lnTo>
                    <a:pt x="199338" y="5556"/>
                  </a:lnTo>
                  <a:lnTo>
                    <a:pt x="195089" y="4215"/>
                  </a:lnTo>
                  <a:lnTo>
                    <a:pt x="191032" y="2874"/>
                  </a:lnTo>
                  <a:lnTo>
                    <a:pt x="187555" y="1916"/>
                  </a:lnTo>
                  <a:lnTo>
                    <a:pt x="185044" y="958"/>
                  </a:lnTo>
                  <a:lnTo>
                    <a:pt x="183113" y="1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247929" y="4045048"/>
              <a:ext cx="174421" cy="258753"/>
            </a:xfrm>
            <a:custGeom>
              <a:avLst/>
              <a:gdLst>
                <a:gd name="T0" fmla="*/ 453 w 905"/>
                <a:gd name="T1" fmla="*/ 0 h 1353"/>
                <a:gd name="T2" fmla="*/ 564 w 905"/>
                <a:gd name="T3" fmla="*/ 16 h 1353"/>
                <a:gd name="T4" fmla="*/ 665 w 905"/>
                <a:gd name="T5" fmla="*/ 56 h 1353"/>
                <a:gd name="T6" fmla="*/ 753 w 905"/>
                <a:gd name="T7" fmla="*/ 120 h 1353"/>
                <a:gd name="T8" fmla="*/ 824 w 905"/>
                <a:gd name="T9" fmla="*/ 201 h 1353"/>
                <a:gd name="T10" fmla="*/ 874 w 905"/>
                <a:gd name="T11" fmla="*/ 298 h 1353"/>
                <a:gd name="T12" fmla="*/ 902 w 905"/>
                <a:gd name="T13" fmla="*/ 407 h 1353"/>
                <a:gd name="T14" fmla="*/ 902 w 905"/>
                <a:gd name="T15" fmla="*/ 514 h 1353"/>
                <a:gd name="T16" fmla="*/ 882 w 905"/>
                <a:gd name="T17" fmla="*/ 611 h 1353"/>
                <a:gd name="T18" fmla="*/ 848 w 905"/>
                <a:gd name="T19" fmla="*/ 709 h 1353"/>
                <a:gd name="T20" fmla="*/ 840 w 905"/>
                <a:gd name="T21" fmla="*/ 763 h 1353"/>
                <a:gd name="T22" fmla="*/ 841 w 905"/>
                <a:gd name="T23" fmla="*/ 779 h 1353"/>
                <a:gd name="T24" fmla="*/ 851 w 905"/>
                <a:gd name="T25" fmla="*/ 800 h 1353"/>
                <a:gd name="T26" fmla="*/ 867 w 905"/>
                <a:gd name="T27" fmla="*/ 829 h 1353"/>
                <a:gd name="T28" fmla="*/ 880 w 905"/>
                <a:gd name="T29" fmla="*/ 851 h 1353"/>
                <a:gd name="T30" fmla="*/ 858 w 905"/>
                <a:gd name="T31" fmla="*/ 882 h 1353"/>
                <a:gd name="T32" fmla="*/ 800 w 905"/>
                <a:gd name="T33" fmla="*/ 916 h 1353"/>
                <a:gd name="T34" fmla="*/ 736 w 905"/>
                <a:gd name="T35" fmla="*/ 938 h 1353"/>
                <a:gd name="T36" fmla="*/ 670 w 905"/>
                <a:gd name="T37" fmla="*/ 952 h 1353"/>
                <a:gd name="T38" fmla="*/ 600 w 905"/>
                <a:gd name="T39" fmla="*/ 964 h 1353"/>
                <a:gd name="T40" fmla="*/ 615 w 905"/>
                <a:gd name="T41" fmla="*/ 1084 h 1353"/>
                <a:gd name="T42" fmla="*/ 615 w 905"/>
                <a:gd name="T43" fmla="*/ 1096 h 1353"/>
                <a:gd name="T44" fmla="*/ 608 w 905"/>
                <a:gd name="T45" fmla="*/ 1131 h 1353"/>
                <a:gd name="T46" fmla="*/ 595 w 905"/>
                <a:gd name="T47" fmla="*/ 1180 h 1353"/>
                <a:gd name="T48" fmla="*/ 568 w 905"/>
                <a:gd name="T49" fmla="*/ 1237 h 1353"/>
                <a:gd name="T50" fmla="*/ 522 w 905"/>
                <a:gd name="T51" fmla="*/ 1298 h 1353"/>
                <a:gd name="T52" fmla="*/ 454 w 905"/>
                <a:gd name="T53" fmla="*/ 1353 h 1353"/>
                <a:gd name="T54" fmla="*/ 416 w 905"/>
                <a:gd name="T55" fmla="*/ 1326 h 1353"/>
                <a:gd name="T56" fmla="*/ 360 w 905"/>
                <a:gd name="T57" fmla="*/ 1268 h 1353"/>
                <a:gd name="T58" fmla="*/ 323 w 905"/>
                <a:gd name="T59" fmla="*/ 1209 h 1353"/>
                <a:gd name="T60" fmla="*/ 303 w 905"/>
                <a:gd name="T61" fmla="*/ 1154 h 1353"/>
                <a:gd name="T62" fmla="*/ 294 w 905"/>
                <a:gd name="T63" fmla="*/ 1111 h 1353"/>
                <a:gd name="T64" fmla="*/ 292 w 905"/>
                <a:gd name="T65" fmla="*/ 1086 h 1353"/>
                <a:gd name="T66" fmla="*/ 332 w 905"/>
                <a:gd name="T67" fmla="*/ 968 h 1353"/>
                <a:gd name="T68" fmla="*/ 236 w 905"/>
                <a:gd name="T69" fmla="*/ 952 h 1353"/>
                <a:gd name="T70" fmla="*/ 171 w 905"/>
                <a:gd name="T71" fmla="*/ 938 h 1353"/>
                <a:gd name="T72" fmla="*/ 107 w 905"/>
                <a:gd name="T73" fmla="*/ 916 h 1353"/>
                <a:gd name="T74" fmla="*/ 48 w 905"/>
                <a:gd name="T75" fmla="*/ 883 h 1353"/>
                <a:gd name="T76" fmla="*/ 26 w 905"/>
                <a:gd name="T77" fmla="*/ 851 h 1353"/>
                <a:gd name="T78" fmla="*/ 40 w 905"/>
                <a:gd name="T79" fmla="*/ 827 h 1353"/>
                <a:gd name="T80" fmla="*/ 56 w 905"/>
                <a:gd name="T81" fmla="*/ 800 h 1353"/>
                <a:gd name="T82" fmla="*/ 66 w 905"/>
                <a:gd name="T83" fmla="*/ 779 h 1353"/>
                <a:gd name="T84" fmla="*/ 67 w 905"/>
                <a:gd name="T85" fmla="*/ 763 h 1353"/>
                <a:gd name="T86" fmla="*/ 58 w 905"/>
                <a:gd name="T87" fmla="*/ 709 h 1353"/>
                <a:gd name="T88" fmla="*/ 41 w 905"/>
                <a:gd name="T89" fmla="*/ 655 h 1353"/>
                <a:gd name="T90" fmla="*/ 10 w 905"/>
                <a:gd name="T91" fmla="*/ 564 h 1353"/>
                <a:gd name="T92" fmla="*/ 0 w 905"/>
                <a:gd name="T93" fmla="*/ 464 h 1353"/>
                <a:gd name="T94" fmla="*/ 14 w 905"/>
                <a:gd name="T95" fmla="*/ 351 h 1353"/>
                <a:gd name="T96" fmla="*/ 52 w 905"/>
                <a:gd name="T97" fmla="*/ 248 h 1353"/>
                <a:gd name="T98" fmla="*/ 114 w 905"/>
                <a:gd name="T99" fmla="*/ 158 h 1353"/>
                <a:gd name="T100" fmla="*/ 193 w 905"/>
                <a:gd name="T101" fmla="*/ 85 h 1353"/>
                <a:gd name="T102" fmla="*/ 288 w 905"/>
                <a:gd name="T103" fmla="*/ 33 h 1353"/>
                <a:gd name="T104" fmla="*/ 395 w 905"/>
                <a:gd name="T105" fmla="*/ 4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1353">
                  <a:moveTo>
                    <a:pt x="451" y="0"/>
                  </a:moveTo>
                  <a:lnTo>
                    <a:pt x="453" y="0"/>
                  </a:lnTo>
                  <a:lnTo>
                    <a:pt x="510" y="4"/>
                  </a:lnTo>
                  <a:lnTo>
                    <a:pt x="564" y="16"/>
                  </a:lnTo>
                  <a:lnTo>
                    <a:pt x="617" y="33"/>
                  </a:lnTo>
                  <a:lnTo>
                    <a:pt x="665" y="56"/>
                  </a:lnTo>
                  <a:lnTo>
                    <a:pt x="711" y="85"/>
                  </a:lnTo>
                  <a:lnTo>
                    <a:pt x="753" y="120"/>
                  </a:lnTo>
                  <a:lnTo>
                    <a:pt x="791" y="158"/>
                  </a:lnTo>
                  <a:lnTo>
                    <a:pt x="824" y="201"/>
                  </a:lnTo>
                  <a:lnTo>
                    <a:pt x="852" y="248"/>
                  </a:lnTo>
                  <a:lnTo>
                    <a:pt x="874" y="298"/>
                  </a:lnTo>
                  <a:lnTo>
                    <a:pt x="892" y="351"/>
                  </a:lnTo>
                  <a:lnTo>
                    <a:pt x="902" y="407"/>
                  </a:lnTo>
                  <a:lnTo>
                    <a:pt x="905" y="464"/>
                  </a:lnTo>
                  <a:lnTo>
                    <a:pt x="902" y="514"/>
                  </a:lnTo>
                  <a:lnTo>
                    <a:pt x="894" y="564"/>
                  </a:lnTo>
                  <a:lnTo>
                    <a:pt x="882" y="611"/>
                  </a:lnTo>
                  <a:lnTo>
                    <a:pt x="864" y="655"/>
                  </a:lnTo>
                  <a:lnTo>
                    <a:pt x="848" y="709"/>
                  </a:lnTo>
                  <a:lnTo>
                    <a:pt x="842" y="736"/>
                  </a:lnTo>
                  <a:lnTo>
                    <a:pt x="840" y="763"/>
                  </a:lnTo>
                  <a:lnTo>
                    <a:pt x="840" y="770"/>
                  </a:lnTo>
                  <a:lnTo>
                    <a:pt x="841" y="779"/>
                  </a:lnTo>
                  <a:lnTo>
                    <a:pt x="845" y="788"/>
                  </a:lnTo>
                  <a:lnTo>
                    <a:pt x="851" y="800"/>
                  </a:lnTo>
                  <a:lnTo>
                    <a:pt x="858" y="814"/>
                  </a:lnTo>
                  <a:lnTo>
                    <a:pt x="867" y="829"/>
                  </a:lnTo>
                  <a:lnTo>
                    <a:pt x="874" y="841"/>
                  </a:lnTo>
                  <a:lnTo>
                    <a:pt x="880" y="851"/>
                  </a:lnTo>
                  <a:lnTo>
                    <a:pt x="885" y="858"/>
                  </a:lnTo>
                  <a:lnTo>
                    <a:pt x="858" y="882"/>
                  </a:lnTo>
                  <a:lnTo>
                    <a:pt x="830" y="902"/>
                  </a:lnTo>
                  <a:lnTo>
                    <a:pt x="800" y="916"/>
                  </a:lnTo>
                  <a:lnTo>
                    <a:pt x="768" y="929"/>
                  </a:lnTo>
                  <a:lnTo>
                    <a:pt x="736" y="938"/>
                  </a:lnTo>
                  <a:lnTo>
                    <a:pt x="704" y="946"/>
                  </a:lnTo>
                  <a:lnTo>
                    <a:pt x="670" y="952"/>
                  </a:lnTo>
                  <a:lnTo>
                    <a:pt x="636" y="959"/>
                  </a:lnTo>
                  <a:lnTo>
                    <a:pt x="600" y="964"/>
                  </a:lnTo>
                  <a:lnTo>
                    <a:pt x="575" y="968"/>
                  </a:lnTo>
                  <a:lnTo>
                    <a:pt x="615" y="1084"/>
                  </a:lnTo>
                  <a:lnTo>
                    <a:pt x="615" y="1086"/>
                  </a:lnTo>
                  <a:lnTo>
                    <a:pt x="615" y="1096"/>
                  </a:lnTo>
                  <a:lnTo>
                    <a:pt x="612" y="1111"/>
                  </a:lnTo>
                  <a:lnTo>
                    <a:pt x="608" y="1131"/>
                  </a:lnTo>
                  <a:lnTo>
                    <a:pt x="604" y="1154"/>
                  </a:lnTo>
                  <a:lnTo>
                    <a:pt x="595" y="1180"/>
                  </a:lnTo>
                  <a:lnTo>
                    <a:pt x="584" y="1209"/>
                  </a:lnTo>
                  <a:lnTo>
                    <a:pt x="568" y="1237"/>
                  </a:lnTo>
                  <a:lnTo>
                    <a:pt x="548" y="1268"/>
                  </a:lnTo>
                  <a:lnTo>
                    <a:pt x="522" y="1298"/>
                  </a:lnTo>
                  <a:lnTo>
                    <a:pt x="491" y="1326"/>
                  </a:lnTo>
                  <a:lnTo>
                    <a:pt x="454" y="1353"/>
                  </a:lnTo>
                  <a:lnTo>
                    <a:pt x="453" y="1353"/>
                  </a:lnTo>
                  <a:lnTo>
                    <a:pt x="416" y="1326"/>
                  </a:lnTo>
                  <a:lnTo>
                    <a:pt x="385" y="1298"/>
                  </a:lnTo>
                  <a:lnTo>
                    <a:pt x="360" y="1268"/>
                  </a:lnTo>
                  <a:lnTo>
                    <a:pt x="339" y="1237"/>
                  </a:lnTo>
                  <a:lnTo>
                    <a:pt x="323" y="1209"/>
                  </a:lnTo>
                  <a:lnTo>
                    <a:pt x="312" y="1180"/>
                  </a:lnTo>
                  <a:lnTo>
                    <a:pt x="303" y="1154"/>
                  </a:lnTo>
                  <a:lnTo>
                    <a:pt x="298" y="1131"/>
                  </a:lnTo>
                  <a:lnTo>
                    <a:pt x="294" y="1111"/>
                  </a:lnTo>
                  <a:lnTo>
                    <a:pt x="293" y="1096"/>
                  </a:lnTo>
                  <a:lnTo>
                    <a:pt x="292" y="1086"/>
                  </a:lnTo>
                  <a:lnTo>
                    <a:pt x="292" y="1084"/>
                  </a:lnTo>
                  <a:lnTo>
                    <a:pt x="332" y="968"/>
                  </a:lnTo>
                  <a:lnTo>
                    <a:pt x="307" y="964"/>
                  </a:lnTo>
                  <a:lnTo>
                    <a:pt x="236" y="952"/>
                  </a:lnTo>
                  <a:lnTo>
                    <a:pt x="203" y="946"/>
                  </a:lnTo>
                  <a:lnTo>
                    <a:pt x="171" y="938"/>
                  </a:lnTo>
                  <a:lnTo>
                    <a:pt x="139" y="929"/>
                  </a:lnTo>
                  <a:lnTo>
                    <a:pt x="107" y="916"/>
                  </a:lnTo>
                  <a:lnTo>
                    <a:pt x="77" y="902"/>
                  </a:lnTo>
                  <a:lnTo>
                    <a:pt x="48" y="883"/>
                  </a:lnTo>
                  <a:lnTo>
                    <a:pt x="22" y="858"/>
                  </a:lnTo>
                  <a:lnTo>
                    <a:pt x="26" y="851"/>
                  </a:lnTo>
                  <a:lnTo>
                    <a:pt x="32" y="841"/>
                  </a:lnTo>
                  <a:lnTo>
                    <a:pt x="40" y="827"/>
                  </a:lnTo>
                  <a:lnTo>
                    <a:pt x="48" y="814"/>
                  </a:lnTo>
                  <a:lnTo>
                    <a:pt x="56" y="800"/>
                  </a:lnTo>
                  <a:lnTo>
                    <a:pt x="62" y="788"/>
                  </a:lnTo>
                  <a:lnTo>
                    <a:pt x="66" y="779"/>
                  </a:lnTo>
                  <a:lnTo>
                    <a:pt x="67" y="770"/>
                  </a:lnTo>
                  <a:lnTo>
                    <a:pt x="67" y="763"/>
                  </a:lnTo>
                  <a:lnTo>
                    <a:pt x="64" y="737"/>
                  </a:lnTo>
                  <a:lnTo>
                    <a:pt x="58" y="709"/>
                  </a:lnTo>
                  <a:lnTo>
                    <a:pt x="51" y="683"/>
                  </a:lnTo>
                  <a:lnTo>
                    <a:pt x="41" y="655"/>
                  </a:lnTo>
                  <a:lnTo>
                    <a:pt x="24" y="611"/>
                  </a:lnTo>
                  <a:lnTo>
                    <a:pt x="10" y="564"/>
                  </a:lnTo>
                  <a:lnTo>
                    <a:pt x="3" y="514"/>
                  </a:lnTo>
                  <a:lnTo>
                    <a:pt x="0" y="464"/>
                  </a:lnTo>
                  <a:lnTo>
                    <a:pt x="4" y="407"/>
                  </a:lnTo>
                  <a:lnTo>
                    <a:pt x="14" y="351"/>
                  </a:lnTo>
                  <a:lnTo>
                    <a:pt x="30" y="298"/>
                  </a:lnTo>
                  <a:lnTo>
                    <a:pt x="52" y="248"/>
                  </a:lnTo>
                  <a:lnTo>
                    <a:pt x="81" y="201"/>
                  </a:lnTo>
                  <a:lnTo>
                    <a:pt x="114" y="158"/>
                  </a:lnTo>
                  <a:lnTo>
                    <a:pt x="151" y="120"/>
                  </a:lnTo>
                  <a:lnTo>
                    <a:pt x="193" y="85"/>
                  </a:lnTo>
                  <a:lnTo>
                    <a:pt x="239" y="56"/>
                  </a:lnTo>
                  <a:lnTo>
                    <a:pt x="288" y="33"/>
                  </a:lnTo>
                  <a:lnTo>
                    <a:pt x="340" y="16"/>
                  </a:lnTo>
                  <a:lnTo>
                    <a:pt x="395" y="4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5" name="Freeform 118"/>
            <p:cNvSpPr>
              <a:spLocks/>
            </p:cNvSpPr>
            <p:nvPr/>
          </p:nvSpPr>
          <p:spPr bwMode="auto">
            <a:xfrm>
              <a:off x="10834746" y="4045474"/>
              <a:ext cx="154718" cy="185889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 flipH="1">
              <a:off x="10764051" y="4242264"/>
              <a:ext cx="226915" cy="122205"/>
            </a:xfrm>
            <a:custGeom>
              <a:avLst/>
              <a:gdLst>
                <a:gd name="connsiteX0" fmla="*/ 32009 w 226915"/>
                <a:gd name="connsiteY0" fmla="*/ 0 h 122205"/>
                <a:gd name="connsiteX1" fmla="*/ 31866 w 226915"/>
                <a:gd name="connsiteY1" fmla="*/ 53 h 122205"/>
                <a:gd name="connsiteX2" fmla="*/ 31854 w 226915"/>
                <a:gd name="connsiteY2" fmla="*/ 0 h 122205"/>
                <a:gd name="connsiteX3" fmla="*/ 16581 w 226915"/>
                <a:gd name="connsiteY3" fmla="*/ 5555 h 122205"/>
                <a:gd name="connsiteX4" fmla="*/ 1502 w 226915"/>
                <a:gd name="connsiteY4" fmla="*/ 11110 h 122205"/>
                <a:gd name="connsiteX5" fmla="*/ 1589 w 226915"/>
                <a:gd name="connsiteY5" fmla="*/ 11356 h 122205"/>
                <a:gd name="connsiteX6" fmla="*/ 0 w 226915"/>
                <a:gd name="connsiteY6" fmla="*/ 12010 h 122205"/>
                <a:gd name="connsiteX7" fmla="*/ 6454 w 226915"/>
                <a:gd name="connsiteY7" fmla="*/ 15063 h 122205"/>
                <a:gd name="connsiteX8" fmla="*/ 7651 w 226915"/>
                <a:gd name="connsiteY8" fmla="*/ 15405 h 122205"/>
                <a:gd name="connsiteX9" fmla="*/ 10344 w 226915"/>
                <a:gd name="connsiteY9" fmla="*/ 16428 h 122205"/>
                <a:gd name="connsiteX10" fmla="*/ 13935 w 226915"/>
                <a:gd name="connsiteY10" fmla="*/ 18472 h 122205"/>
                <a:gd name="connsiteX11" fmla="*/ 19022 w 226915"/>
                <a:gd name="connsiteY11" fmla="*/ 20517 h 122205"/>
                <a:gd name="connsiteX12" fmla="*/ 24708 w 226915"/>
                <a:gd name="connsiteY12" fmla="*/ 23244 h 122205"/>
                <a:gd name="connsiteX13" fmla="*/ 30992 w 226915"/>
                <a:gd name="connsiteY13" fmla="*/ 25970 h 122205"/>
                <a:gd name="connsiteX14" fmla="*/ 37278 w 226915"/>
                <a:gd name="connsiteY14" fmla="*/ 29038 h 122205"/>
                <a:gd name="connsiteX15" fmla="*/ 42092 w 226915"/>
                <a:gd name="connsiteY15" fmla="*/ 31505 h 122205"/>
                <a:gd name="connsiteX16" fmla="*/ 41095 w 226915"/>
                <a:gd name="connsiteY16" fmla="*/ 28541 h 122205"/>
                <a:gd name="connsiteX17" fmla="*/ 38968 w 226915"/>
                <a:gd name="connsiteY17" fmla="*/ 22028 h 122205"/>
                <a:gd name="connsiteX18" fmla="*/ 37036 w 226915"/>
                <a:gd name="connsiteY18" fmla="*/ 15899 h 122205"/>
                <a:gd name="connsiteX19" fmla="*/ 35102 w 226915"/>
                <a:gd name="connsiteY19" fmla="*/ 10727 h 122205"/>
                <a:gd name="connsiteX20" fmla="*/ 33749 w 226915"/>
                <a:gd name="connsiteY20" fmla="*/ 5938 h 122205"/>
                <a:gd name="connsiteX21" fmla="*/ 32783 w 226915"/>
                <a:gd name="connsiteY21" fmla="*/ 2491 h 122205"/>
                <a:gd name="connsiteX22" fmla="*/ 125963 w 226915"/>
                <a:gd name="connsiteY22" fmla="*/ 0 h 122205"/>
                <a:gd name="connsiteX23" fmla="*/ 125951 w 226915"/>
                <a:gd name="connsiteY23" fmla="*/ 53 h 122205"/>
                <a:gd name="connsiteX24" fmla="*/ 125808 w 226915"/>
                <a:gd name="connsiteY24" fmla="*/ 0 h 122205"/>
                <a:gd name="connsiteX25" fmla="*/ 125034 w 226915"/>
                <a:gd name="connsiteY25" fmla="*/ 2491 h 122205"/>
                <a:gd name="connsiteX26" fmla="*/ 124068 w 226915"/>
                <a:gd name="connsiteY26" fmla="*/ 5938 h 122205"/>
                <a:gd name="connsiteX27" fmla="*/ 122715 w 226915"/>
                <a:gd name="connsiteY27" fmla="*/ 10727 h 122205"/>
                <a:gd name="connsiteX28" fmla="*/ 120781 w 226915"/>
                <a:gd name="connsiteY28" fmla="*/ 15899 h 122205"/>
                <a:gd name="connsiteX29" fmla="*/ 118849 w 226915"/>
                <a:gd name="connsiteY29" fmla="*/ 22028 h 122205"/>
                <a:gd name="connsiteX30" fmla="*/ 116722 w 226915"/>
                <a:gd name="connsiteY30" fmla="*/ 28541 h 122205"/>
                <a:gd name="connsiteX31" fmla="*/ 114402 w 226915"/>
                <a:gd name="connsiteY31" fmla="*/ 35436 h 122205"/>
                <a:gd name="connsiteX32" fmla="*/ 111889 w 226915"/>
                <a:gd name="connsiteY32" fmla="*/ 42332 h 122205"/>
                <a:gd name="connsiteX33" fmla="*/ 109569 w 226915"/>
                <a:gd name="connsiteY33" fmla="*/ 49036 h 122205"/>
                <a:gd name="connsiteX34" fmla="*/ 107442 w 226915"/>
                <a:gd name="connsiteY34" fmla="*/ 55931 h 122205"/>
                <a:gd name="connsiteX35" fmla="*/ 104929 w 226915"/>
                <a:gd name="connsiteY35" fmla="*/ 62444 h 122205"/>
                <a:gd name="connsiteX36" fmla="*/ 102803 w 226915"/>
                <a:gd name="connsiteY36" fmla="*/ 68381 h 122205"/>
                <a:gd name="connsiteX37" fmla="*/ 101256 w 226915"/>
                <a:gd name="connsiteY37" fmla="*/ 73553 h 122205"/>
                <a:gd name="connsiteX38" fmla="*/ 99516 w 226915"/>
                <a:gd name="connsiteY38" fmla="*/ 77959 h 122205"/>
                <a:gd name="connsiteX39" fmla="*/ 98356 w 226915"/>
                <a:gd name="connsiteY39" fmla="*/ 81598 h 122205"/>
                <a:gd name="connsiteX40" fmla="*/ 97703 w 226915"/>
                <a:gd name="connsiteY40" fmla="*/ 83022 h 122205"/>
                <a:gd name="connsiteX41" fmla="*/ 94645 w 226915"/>
                <a:gd name="connsiteY41" fmla="*/ 23560 h 122205"/>
                <a:gd name="connsiteX42" fmla="*/ 95998 w 226915"/>
                <a:gd name="connsiteY42" fmla="*/ 21070 h 122205"/>
                <a:gd name="connsiteX43" fmla="*/ 96965 w 226915"/>
                <a:gd name="connsiteY43" fmla="*/ 18772 h 122205"/>
                <a:gd name="connsiteX44" fmla="*/ 106631 w 226915"/>
                <a:gd name="connsiteY44" fmla="*/ 383 h 122205"/>
                <a:gd name="connsiteX45" fmla="*/ 105800 w 226915"/>
                <a:gd name="connsiteY45" fmla="*/ 956 h 122205"/>
                <a:gd name="connsiteX46" fmla="*/ 105896 w 226915"/>
                <a:gd name="connsiteY46" fmla="*/ 766 h 122205"/>
                <a:gd name="connsiteX47" fmla="*/ 101380 w 226915"/>
                <a:gd name="connsiteY47" fmla="*/ 3802 h 122205"/>
                <a:gd name="connsiteX48" fmla="*/ 96965 w 226915"/>
                <a:gd name="connsiteY48" fmla="*/ 5747 h 122205"/>
                <a:gd name="connsiteX49" fmla="*/ 92959 w 226915"/>
                <a:gd name="connsiteY49" fmla="*/ 7164 h 122205"/>
                <a:gd name="connsiteX50" fmla="*/ 88126 w 226915"/>
                <a:gd name="connsiteY50" fmla="*/ 8299 h 122205"/>
                <a:gd name="connsiteX51" fmla="*/ 85985 w 226915"/>
                <a:gd name="connsiteY51" fmla="*/ 8696 h 122205"/>
                <a:gd name="connsiteX52" fmla="*/ 80758 w 226915"/>
                <a:gd name="connsiteY52" fmla="*/ 9214 h 122205"/>
                <a:gd name="connsiteX53" fmla="*/ 78908 w 226915"/>
                <a:gd name="connsiteY53" fmla="*/ 9376 h 122205"/>
                <a:gd name="connsiteX54" fmla="*/ 77059 w 226915"/>
                <a:gd name="connsiteY54" fmla="*/ 9214 h 122205"/>
                <a:gd name="connsiteX55" fmla="*/ 71832 w 226915"/>
                <a:gd name="connsiteY55" fmla="*/ 8696 h 122205"/>
                <a:gd name="connsiteX56" fmla="*/ 69692 w 226915"/>
                <a:gd name="connsiteY56" fmla="*/ 8299 h 122205"/>
                <a:gd name="connsiteX57" fmla="*/ 64858 w 226915"/>
                <a:gd name="connsiteY57" fmla="*/ 7164 h 122205"/>
                <a:gd name="connsiteX58" fmla="*/ 60852 w 226915"/>
                <a:gd name="connsiteY58" fmla="*/ 5747 h 122205"/>
                <a:gd name="connsiteX59" fmla="*/ 56437 w 226915"/>
                <a:gd name="connsiteY59" fmla="*/ 3802 h 122205"/>
                <a:gd name="connsiteX60" fmla="*/ 51921 w 226915"/>
                <a:gd name="connsiteY60" fmla="*/ 766 h 122205"/>
                <a:gd name="connsiteX61" fmla="*/ 52017 w 226915"/>
                <a:gd name="connsiteY61" fmla="*/ 956 h 122205"/>
                <a:gd name="connsiteX62" fmla="*/ 51186 w 226915"/>
                <a:gd name="connsiteY62" fmla="*/ 383 h 122205"/>
                <a:gd name="connsiteX63" fmla="*/ 60852 w 226915"/>
                <a:gd name="connsiteY63" fmla="*/ 18772 h 122205"/>
                <a:gd name="connsiteX64" fmla="*/ 61819 w 226915"/>
                <a:gd name="connsiteY64" fmla="*/ 21070 h 122205"/>
                <a:gd name="connsiteX65" fmla="*/ 63172 w 226915"/>
                <a:gd name="connsiteY65" fmla="*/ 23560 h 122205"/>
                <a:gd name="connsiteX66" fmla="*/ 62236 w 226915"/>
                <a:gd name="connsiteY66" fmla="*/ 41752 h 122205"/>
                <a:gd name="connsiteX67" fmla="*/ 68100 w 226915"/>
                <a:gd name="connsiteY67" fmla="*/ 46761 h 122205"/>
                <a:gd name="connsiteX68" fmla="*/ 72888 w 226915"/>
                <a:gd name="connsiteY68" fmla="*/ 52896 h 122205"/>
                <a:gd name="connsiteX69" fmla="*/ 76778 w 226915"/>
                <a:gd name="connsiteY69" fmla="*/ 60053 h 122205"/>
                <a:gd name="connsiteX70" fmla="*/ 78275 w 226915"/>
                <a:gd name="connsiteY70" fmla="*/ 64825 h 122205"/>
                <a:gd name="connsiteX71" fmla="*/ 79472 w 226915"/>
                <a:gd name="connsiteY71" fmla="*/ 69597 h 122205"/>
                <a:gd name="connsiteX72" fmla="*/ 81567 w 226915"/>
                <a:gd name="connsiteY72" fmla="*/ 77095 h 122205"/>
                <a:gd name="connsiteX73" fmla="*/ 84260 w 226915"/>
                <a:gd name="connsiteY73" fmla="*/ 86296 h 122205"/>
                <a:gd name="connsiteX74" fmla="*/ 87252 w 226915"/>
                <a:gd name="connsiteY74" fmla="*/ 96862 h 122205"/>
                <a:gd name="connsiteX75" fmla="*/ 90245 w 226915"/>
                <a:gd name="connsiteY75" fmla="*/ 108110 h 122205"/>
                <a:gd name="connsiteX76" fmla="*/ 93536 w 226915"/>
                <a:gd name="connsiteY76" fmla="*/ 119357 h 122205"/>
                <a:gd name="connsiteX77" fmla="*/ 94318 w 226915"/>
                <a:gd name="connsiteY77" fmla="*/ 122205 h 122205"/>
                <a:gd name="connsiteX78" fmla="*/ 140462 w 226915"/>
                <a:gd name="connsiteY78" fmla="*/ 122205 h 122205"/>
                <a:gd name="connsiteX79" fmla="*/ 202557 w 226915"/>
                <a:gd name="connsiteY79" fmla="*/ 122205 h 122205"/>
                <a:gd name="connsiteX80" fmla="*/ 208356 w 226915"/>
                <a:gd name="connsiteY80" fmla="*/ 121439 h 122205"/>
                <a:gd name="connsiteX81" fmla="*/ 213383 w 226915"/>
                <a:gd name="connsiteY81" fmla="*/ 119523 h 122205"/>
                <a:gd name="connsiteX82" fmla="*/ 217829 w 226915"/>
                <a:gd name="connsiteY82" fmla="*/ 116651 h 122205"/>
                <a:gd name="connsiteX83" fmla="*/ 221696 w 226915"/>
                <a:gd name="connsiteY83" fmla="*/ 113203 h 122205"/>
                <a:gd name="connsiteX84" fmla="*/ 224595 w 226915"/>
                <a:gd name="connsiteY84" fmla="*/ 108606 h 122205"/>
                <a:gd name="connsiteX85" fmla="*/ 226142 w 226915"/>
                <a:gd name="connsiteY85" fmla="*/ 103434 h 122205"/>
                <a:gd name="connsiteX86" fmla="*/ 226915 w 226915"/>
                <a:gd name="connsiteY86" fmla="*/ 97879 h 122205"/>
                <a:gd name="connsiteX87" fmla="*/ 226915 w 226915"/>
                <a:gd name="connsiteY87" fmla="*/ 95964 h 122205"/>
                <a:gd name="connsiteX88" fmla="*/ 226722 w 226915"/>
                <a:gd name="connsiteY88" fmla="*/ 94432 h 122205"/>
                <a:gd name="connsiteX89" fmla="*/ 225755 w 226915"/>
                <a:gd name="connsiteY89" fmla="*/ 90409 h 122205"/>
                <a:gd name="connsiteX90" fmla="*/ 224209 w 226915"/>
                <a:gd name="connsiteY90" fmla="*/ 85429 h 122205"/>
                <a:gd name="connsiteX91" fmla="*/ 222662 w 226915"/>
                <a:gd name="connsiteY91" fmla="*/ 79491 h 122205"/>
                <a:gd name="connsiteX92" fmla="*/ 220728 w 226915"/>
                <a:gd name="connsiteY92" fmla="*/ 73362 h 122205"/>
                <a:gd name="connsiteX93" fmla="*/ 218602 w 226915"/>
                <a:gd name="connsiteY93" fmla="*/ 67041 h 122205"/>
                <a:gd name="connsiteX94" fmla="*/ 216669 w 226915"/>
                <a:gd name="connsiteY94" fmla="*/ 60720 h 122205"/>
                <a:gd name="connsiteX95" fmla="*/ 214736 w 226915"/>
                <a:gd name="connsiteY95" fmla="*/ 54782 h 122205"/>
                <a:gd name="connsiteX96" fmla="*/ 212996 w 226915"/>
                <a:gd name="connsiteY96" fmla="*/ 49610 h 122205"/>
                <a:gd name="connsiteX97" fmla="*/ 211643 w 226915"/>
                <a:gd name="connsiteY97" fmla="*/ 45397 h 122205"/>
                <a:gd name="connsiteX98" fmla="*/ 210870 w 226915"/>
                <a:gd name="connsiteY98" fmla="*/ 42715 h 122205"/>
                <a:gd name="connsiteX99" fmla="*/ 209903 w 226915"/>
                <a:gd name="connsiteY99" fmla="*/ 40033 h 122205"/>
                <a:gd name="connsiteX100" fmla="*/ 207390 w 226915"/>
                <a:gd name="connsiteY100" fmla="*/ 36011 h 122205"/>
                <a:gd name="connsiteX101" fmla="*/ 204296 w 226915"/>
                <a:gd name="connsiteY101" fmla="*/ 32563 h 122205"/>
                <a:gd name="connsiteX102" fmla="*/ 200430 w 226915"/>
                <a:gd name="connsiteY102" fmla="*/ 29690 h 122205"/>
                <a:gd name="connsiteX103" fmla="*/ 199850 w 226915"/>
                <a:gd name="connsiteY103" fmla="*/ 29498 h 122205"/>
                <a:gd name="connsiteX104" fmla="*/ 199464 w 226915"/>
                <a:gd name="connsiteY104" fmla="*/ 29115 h 122205"/>
                <a:gd name="connsiteX105" fmla="*/ 198690 w 226915"/>
                <a:gd name="connsiteY105" fmla="*/ 28732 h 122205"/>
                <a:gd name="connsiteX106" fmla="*/ 198304 w 226915"/>
                <a:gd name="connsiteY106" fmla="*/ 28732 h 122205"/>
                <a:gd name="connsiteX107" fmla="*/ 197917 w 226915"/>
                <a:gd name="connsiteY107" fmla="*/ 28541 h 122205"/>
                <a:gd name="connsiteX108" fmla="*/ 195404 w 226915"/>
                <a:gd name="connsiteY108" fmla="*/ 27391 h 122205"/>
                <a:gd name="connsiteX109" fmla="*/ 191924 w 226915"/>
                <a:gd name="connsiteY109" fmla="*/ 25859 h 122205"/>
                <a:gd name="connsiteX110" fmla="*/ 188251 w 226915"/>
                <a:gd name="connsiteY110" fmla="*/ 24326 h 122205"/>
                <a:gd name="connsiteX111" fmla="*/ 184385 w 226915"/>
                <a:gd name="connsiteY111" fmla="*/ 22603 h 122205"/>
                <a:gd name="connsiteX112" fmla="*/ 180324 w 226915"/>
                <a:gd name="connsiteY112" fmla="*/ 20878 h 122205"/>
                <a:gd name="connsiteX113" fmla="*/ 176264 w 226915"/>
                <a:gd name="connsiteY113" fmla="*/ 19346 h 122205"/>
                <a:gd name="connsiteX114" fmla="*/ 172592 w 226915"/>
                <a:gd name="connsiteY114" fmla="*/ 17814 h 122205"/>
                <a:gd name="connsiteX115" fmla="*/ 169305 w 226915"/>
                <a:gd name="connsiteY115" fmla="*/ 16665 h 122205"/>
                <a:gd name="connsiteX116" fmla="*/ 166985 w 226915"/>
                <a:gd name="connsiteY116" fmla="*/ 15516 h 122205"/>
                <a:gd name="connsiteX117" fmla="*/ 165245 w 226915"/>
                <a:gd name="connsiteY117" fmla="*/ 14941 h 122205"/>
                <a:gd name="connsiteX118" fmla="*/ 164472 w 226915"/>
                <a:gd name="connsiteY118" fmla="*/ 14749 h 122205"/>
                <a:gd name="connsiteX119" fmla="*/ 156228 w 226915"/>
                <a:gd name="connsiteY119" fmla="*/ 11356 h 122205"/>
                <a:gd name="connsiteX120" fmla="*/ 156315 w 226915"/>
                <a:gd name="connsiteY120" fmla="*/ 11110 h 122205"/>
                <a:gd name="connsiteX121" fmla="*/ 141236 w 226915"/>
                <a:gd name="connsiteY121" fmla="*/ 5555 h 12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26915" h="122205">
                  <a:moveTo>
                    <a:pt x="32009" y="0"/>
                  </a:moveTo>
                  <a:lnTo>
                    <a:pt x="31866" y="53"/>
                  </a:lnTo>
                  <a:lnTo>
                    <a:pt x="31854" y="0"/>
                  </a:lnTo>
                  <a:lnTo>
                    <a:pt x="16581" y="5555"/>
                  </a:lnTo>
                  <a:lnTo>
                    <a:pt x="1502" y="11110"/>
                  </a:lnTo>
                  <a:lnTo>
                    <a:pt x="1589" y="11356"/>
                  </a:lnTo>
                  <a:lnTo>
                    <a:pt x="0" y="12010"/>
                  </a:lnTo>
                  <a:lnTo>
                    <a:pt x="6454" y="15063"/>
                  </a:lnTo>
                  <a:lnTo>
                    <a:pt x="7651" y="15405"/>
                  </a:lnTo>
                  <a:lnTo>
                    <a:pt x="10344" y="16428"/>
                  </a:lnTo>
                  <a:lnTo>
                    <a:pt x="13935" y="18472"/>
                  </a:lnTo>
                  <a:lnTo>
                    <a:pt x="19022" y="20517"/>
                  </a:lnTo>
                  <a:lnTo>
                    <a:pt x="24708" y="23244"/>
                  </a:lnTo>
                  <a:lnTo>
                    <a:pt x="30992" y="25970"/>
                  </a:lnTo>
                  <a:lnTo>
                    <a:pt x="37278" y="29038"/>
                  </a:lnTo>
                  <a:lnTo>
                    <a:pt x="42092" y="31505"/>
                  </a:lnTo>
                  <a:lnTo>
                    <a:pt x="41095" y="28541"/>
                  </a:lnTo>
                  <a:lnTo>
                    <a:pt x="38968" y="22028"/>
                  </a:lnTo>
                  <a:lnTo>
                    <a:pt x="37036" y="15899"/>
                  </a:lnTo>
                  <a:lnTo>
                    <a:pt x="35102" y="10727"/>
                  </a:lnTo>
                  <a:lnTo>
                    <a:pt x="33749" y="5938"/>
                  </a:lnTo>
                  <a:lnTo>
                    <a:pt x="32783" y="2491"/>
                  </a:lnTo>
                  <a:close/>
                  <a:moveTo>
                    <a:pt x="125963" y="0"/>
                  </a:moveTo>
                  <a:lnTo>
                    <a:pt x="125951" y="53"/>
                  </a:lnTo>
                  <a:lnTo>
                    <a:pt x="125808" y="0"/>
                  </a:lnTo>
                  <a:lnTo>
                    <a:pt x="125034" y="2491"/>
                  </a:lnTo>
                  <a:lnTo>
                    <a:pt x="124068" y="5938"/>
                  </a:lnTo>
                  <a:lnTo>
                    <a:pt x="122715" y="10727"/>
                  </a:lnTo>
                  <a:lnTo>
                    <a:pt x="120781" y="15899"/>
                  </a:lnTo>
                  <a:lnTo>
                    <a:pt x="118849" y="22028"/>
                  </a:lnTo>
                  <a:lnTo>
                    <a:pt x="116722" y="28541"/>
                  </a:lnTo>
                  <a:lnTo>
                    <a:pt x="114402" y="35436"/>
                  </a:lnTo>
                  <a:lnTo>
                    <a:pt x="111889" y="42332"/>
                  </a:lnTo>
                  <a:lnTo>
                    <a:pt x="109569" y="49036"/>
                  </a:lnTo>
                  <a:lnTo>
                    <a:pt x="107442" y="55931"/>
                  </a:lnTo>
                  <a:lnTo>
                    <a:pt x="104929" y="62444"/>
                  </a:lnTo>
                  <a:lnTo>
                    <a:pt x="102803" y="68381"/>
                  </a:lnTo>
                  <a:lnTo>
                    <a:pt x="101256" y="73553"/>
                  </a:lnTo>
                  <a:lnTo>
                    <a:pt x="99516" y="77959"/>
                  </a:lnTo>
                  <a:lnTo>
                    <a:pt x="98356" y="81598"/>
                  </a:lnTo>
                  <a:lnTo>
                    <a:pt x="97703" y="83022"/>
                  </a:lnTo>
                  <a:lnTo>
                    <a:pt x="94645" y="23560"/>
                  </a:lnTo>
                  <a:lnTo>
                    <a:pt x="95998" y="21070"/>
                  </a:lnTo>
                  <a:lnTo>
                    <a:pt x="96965" y="18772"/>
                  </a:lnTo>
                  <a:lnTo>
                    <a:pt x="106631" y="383"/>
                  </a:lnTo>
                  <a:lnTo>
                    <a:pt x="105800" y="956"/>
                  </a:lnTo>
                  <a:lnTo>
                    <a:pt x="105896" y="766"/>
                  </a:lnTo>
                  <a:lnTo>
                    <a:pt x="101380" y="3802"/>
                  </a:lnTo>
                  <a:lnTo>
                    <a:pt x="96965" y="5747"/>
                  </a:lnTo>
                  <a:lnTo>
                    <a:pt x="92959" y="7164"/>
                  </a:lnTo>
                  <a:lnTo>
                    <a:pt x="88126" y="8299"/>
                  </a:lnTo>
                  <a:lnTo>
                    <a:pt x="85985" y="8696"/>
                  </a:lnTo>
                  <a:lnTo>
                    <a:pt x="80758" y="9214"/>
                  </a:lnTo>
                  <a:lnTo>
                    <a:pt x="78908" y="9376"/>
                  </a:lnTo>
                  <a:lnTo>
                    <a:pt x="77059" y="9214"/>
                  </a:lnTo>
                  <a:lnTo>
                    <a:pt x="71832" y="8696"/>
                  </a:lnTo>
                  <a:lnTo>
                    <a:pt x="69692" y="8299"/>
                  </a:lnTo>
                  <a:lnTo>
                    <a:pt x="64858" y="7164"/>
                  </a:lnTo>
                  <a:lnTo>
                    <a:pt x="60852" y="5747"/>
                  </a:lnTo>
                  <a:lnTo>
                    <a:pt x="56437" y="3802"/>
                  </a:lnTo>
                  <a:lnTo>
                    <a:pt x="51921" y="766"/>
                  </a:lnTo>
                  <a:lnTo>
                    <a:pt x="52017" y="956"/>
                  </a:lnTo>
                  <a:lnTo>
                    <a:pt x="51186" y="383"/>
                  </a:lnTo>
                  <a:lnTo>
                    <a:pt x="60852" y="18772"/>
                  </a:lnTo>
                  <a:lnTo>
                    <a:pt x="61819" y="21070"/>
                  </a:lnTo>
                  <a:lnTo>
                    <a:pt x="63172" y="23560"/>
                  </a:lnTo>
                  <a:lnTo>
                    <a:pt x="62236" y="41752"/>
                  </a:lnTo>
                  <a:lnTo>
                    <a:pt x="68100" y="46761"/>
                  </a:lnTo>
                  <a:lnTo>
                    <a:pt x="72888" y="52896"/>
                  </a:lnTo>
                  <a:lnTo>
                    <a:pt x="76778" y="60053"/>
                  </a:lnTo>
                  <a:lnTo>
                    <a:pt x="78275" y="64825"/>
                  </a:lnTo>
                  <a:lnTo>
                    <a:pt x="79472" y="69597"/>
                  </a:lnTo>
                  <a:lnTo>
                    <a:pt x="81567" y="77095"/>
                  </a:lnTo>
                  <a:lnTo>
                    <a:pt x="84260" y="86296"/>
                  </a:lnTo>
                  <a:lnTo>
                    <a:pt x="87252" y="96862"/>
                  </a:lnTo>
                  <a:lnTo>
                    <a:pt x="90245" y="108110"/>
                  </a:lnTo>
                  <a:lnTo>
                    <a:pt x="93536" y="119357"/>
                  </a:lnTo>
                  <a:lnTo>
                    <a:pt x="94318" y="122205"/>
                  </a:lnTo>
                  <a:lnTo>
                    <a:pt x="140462" y="122205"/>
                  </a:lnTo>
                  <a:lnTo>
                    <a:pt x="202557" y="122205"/>
                  </a:lnTo>
                  <a:lnTo>
                    <a:pt x="208356" y="121439"/>
                  </a:lnTo>
                  <a:lnTo>
                    <a:pt x="213383" y="119523"/>
                  </a:lnTo>
                  <a:lnTo>
                    <a:pt x="217829" y="116651"/>
                  </a:lnTo>
                  <a:lnTo>
                    <a:pt x="221696" y="113203"/>
                  </a:lnTo>
                  <a:lnTo>
                    <a:pt x="224595" y="108606"/>
                  </a:lnTo>
                  <a:lnTo>
                    <a:pt x="226142" y="103434"/>
                  </a:lnTo>
                  <a:lnTo>
                    <a:pt x="226915" y="97879"/>
                  </a:lnTo>
                  <a:lnTo>
                    <a:pt x="226915" y="95964"/>
                  </a:lnTo>
                  <a:lnTo>
                    <a:pt x="226722" y="94432"/>
                  </a:lnTo>
                  <a:lnTo>
                    <a:pt x="225755" y="90409"/>
                  </a:lnTo>
                  <a:lnTo>
                    <a:pt x="224209" y="85429"/>
                  </a:lnTo>
                  <a:lnTo>
                    <a:pt x="222662" y="79491"/>
                  </a:lnTo>
                  <a:lnTo>
                    <a:pt x="220728" y="73362"/>
                  </a:lnTo>
                  <a:lnTo>
                    <a:pt x="218602" y="67041"/>
                  </a:lnTo>
                  <a:lnTo>
                    <a:pt x="216669" y="60720"/>
                  </a:lnTo>
                  <a:lnTo>
                    <a:pt x="214736" y="54782"/>
                  </a:lnTo>
                  <a:lnTo>
                    <a:pt x="212996" y="49610"/>
                  </a:lnTo>
                  <a:lnTo>
                    <a:pt x="211643" y="45397"/>
                  </a:lnTo>
                  <a:lnTo>
                    <a:pt x="210870" y="42715"/>
                  </a:lnTo>
                  <a:lnTo>
                    <a:pt x="209903" y="40033"/>
                  </a:lnTo>
                  <a:lnTo>
                    <a:pt x="207390" y="36011"/>
                  </a:lnTo>
                  <a:lnTo>
                    <a:pt x="204296" y="32563"/>
                  </a:lnTo>
                  <a:lnTo>
                    <a:pt x="200430" y="29690"/>
                  </a:lnTo>
                  <a:lnTo>
                    <a:pt x="199850" y="29498"/>
                  </a:lnTo>
                  <a:lnTo>
                    <a:pt x="199464" y="29115"/>
                  </a:lnTo>
                  <a:lnTo>
                    <a:pt x="198690" y="28732"/>
                  </a:lnTo>
                  <a:lnTo>
                    <a:pt x="198304" y="28732"/>
                  </a:lnTo>
                  <a:lnTo>
                    <a:pt x="197917" y="28541"/>
                  </a:lnTo>
                  <a:lnTo>
                    <a:pt x="195404" y="27391"/>
                  </a:lnTo>
                  <a:lnTo>
                    <a:pt x="191924" y="25859"/>
                  </a:lnTo>
                  <a:lnTo>
                    <a:pt x="188251" y="24326"/>
                  </a:lnTo>
                  <a:lnTo>
                    <a:pt x="184385" y="22603"/>
                  </a:lnTo>
                  <a:lnTo>
                    <a:pt x="180324" y="20878"/>
                  </a:lnTo>
                  <a:lnTo>
                    <a:pt x="176264" y="19346"/>
                  </a:lnTo>
                  <a:lnTo>
                    <a:pt x="172592" y="17814"/>
                  </a:lnTo>
                  <a:lnTo>
                    <a:pt x="169305" y="16665"/>
                  </a:lnTo>
                  <a:lnTo>
                    <a:pt x="166985" y="15516"/>
                  </a:lnTo>
                  <a:lnTo>
                    <a:pt x="165245" y="14941"/>
                  </a:lnTo>
                  <a:lnTo>
                    <a:pt x="164472" y="14749"/>
                  </a:lnTo>
                  <a:lnTo>
                    <a:pt x="156228" y="11356"/>
                  </a:lnTo>
                  <a:lnTo>
                    <a:pt x="156315" y="11110"/>
                  </a:lnTo>
                  <a:lnTo>
                    <a:pt x="141236" y="55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7" name="Freeform 118"/>
            <p:cNvSpPr>
              <a:spLocks/>
            </p:cNvSpPr>
            <p:nvPr/>
          </p:nvSpPr>
          <p:spPr bwMode="auto">
            <a:xfrm>
              <a:off x="11007441" y="3973203"/>
              <a:ext cx="219175" cy="265965"/>
            </a:xfrm>
            <a:custGeom>
              <a:avLst/>
              <a:gdLst>
                <a:gd name="T0" fmla="*/ 407 w 801"/>
                <a:gd name="T1" fmla="*/ 0 h 972"/>
                <a:gd name="T2" fmla="*/ 501 w 801"/>
                <a:gd name="T3" fmla="*/ 13 h 972"/>
                <a:gd name="T4" fmla="*/ 584 w 801"/>
                <a:gd name="T5" fmla="*/ 52 h 972"/>
                <a:gd name="T6" fmla="*/ 653 w 801"/>
                <a:gd name="T7" fmla="*/ 112 h 972"/>
                <a:gd name="T8" fmla="*/ 702 w 801"/>
                <a:gd name="T9" fmla="*/ 188 h 972"/>
                <a:gd name="T10" fmla="*/ 728 w 801"/>
                <a:gd name="T11" fmla="*/ 277 h 972"/>
                <a:gd name="T12" fmla="*/ 732 w 801"/>
                <a:gd name="T13" fmla="*/ 336 h 972"/>
                <a:gd name="T14" fmla="*/ 731 w 801"/>
                <a:gd name="T15" fmla="*/ 373 h 972"/>
                <a:gd name="T16" fmla="*/ 728 w 801"/>
                <a:gd name="T17" fmla="*/ 416 h 972"/>
                <a:gd name="T18" fmla="*/ 728 w 801"/>
                <a:gd name="T19" fmla="*/ 446 h 972"/>
                <a:gd name="T20" fmla="*/ 738 w 801"/>
                <a:gd name="T21" fmla="*/ 445 h 972"/>
                <a:gd name="T22" fmla="*/ 755 w 801"/>
                <a:gd name="T23" fmla="*/ 445 h 972"/>
                <a:gd name="T24" fmla="*/ 775 w 801"/>
                <a:gd name="T25" fmla="*/ 451 h 972"/>
                <a:gd name="T26" fmla="*/ 792 w 801"/>
                <a:gd name="T27" fmla="*/ 466 h 972"/>
                <a:gd name="T28" fmla="*/ 801 w 801"/>
                <a:gd name="T29" fmla="*/ 495 h 972"/>
                <a:gd name="T30" fmla="*/ 796 w 801"/>
                <a:gd name="T31" fmla="*/ 555 h 972"/>
                <a:gd name="T32" fmla="*/ 783 w 801"/>
                <a:gd name="T33" fmla="*/ 612 h 972"/>
                <a:gd name="T34" fmla="*/ 765 w 801"/>
                <a:gd name="T35" fmla="*/ 647 h 972"/>
                <a:gd name="T36" fmla="*/ 747 w 801"/>
                <a:gd name="T37" fmla="*/ 663 h 972"/>
                <a:gd name="T38" fmla="*/ 729 w 801"/>
                <a:gd name="T39" fmla="*/ 668 h 972"/>
                <a:gd name="T40" fmla="*/ 717 w 801"/>
                <a:gd name="T41" fmla="*/ 667 h 972"/>
                <a:gd name="T42" fmla="*/ 712 w 801"/>
                <a:gd name="T43" fmla="*/ 665 h 972"/>
                <a:gd name="T44" fmla="*/ 677 w 801"/>
                <a:gd name="T45" fmla="*/ 752 h 972"/>
                <a:gd name="T46" fmla="*/ 637 w 801"/>
                <a:gd name="T47" fmla="*/ 820 h 972"/>
                <a:gd name="T48" fmla="*/ 592 w 801"/>
                <a:gd name="T49" fmla="*/ 873 h 972"/>
                <a:gd name="T50" fmla="*/ 539 w 801"/>
                <a:gd name="T51" fmla="*/ 918 h 972"/>
                <a:gd name="T52" fmla="*/ 482 w 801"/>
                <a:gd name="T53" fmla="*/ 949 h 972"/>
                <a:gd name="T54" fmla="*/ 438 w 801"/>
                <a:gd name="T55" fmla="*/ 966 h 972"/>
                <a:gd name="T56" fmla="*/ 410 w 801"/>
                <a:gd name="T57" fmla="*/ 971 h 972"/>
                <a:gd name="T58" fmla="*/ 393 w 801"/>
                <a:gd name="T59" fmla="*/ 972 h 972"/>
                <a:gd name="T60" fmla="*/ 380 w 801"/>
                <a:gd name="T61" fmla="*/ 970 h 972"/>
                <a:gd name="T62" fmla="*/ 342 w 801"/>
                <a:gd name="T63" fmla="*/ 959 h 972"/>
                <a:gd name="T64" fmla="*/ 291 w 801"/>
                <a:gd name="T65" fmla="*/ 935 h 972"/>
                <a:gd name="T66" fmla="*/ 230 w 801"/>
                <a:gd name="T67" fmla="*/ 893 h 972"/>
                <a:gd name="T68" fmla="*/ 178 w 801"/>
                <a:gd name="T69" fmla="*/ 839 h 972"/>
                <a:gd name="T70" fmla="*/ 129 w 801"/>
                <a:gd name="T71" fmla="*/ 764 h 972"/>
                <a:gd name="T72" fmla="*/ 89 w 801"/>
                <a:gd name="T73" fmla="*/ 665 h 972"/>
                <a:gd name="T74" fmla="*/ 83 w 801"/>
                <a:gd name="T75" fmla="*/ 667 h 972"/>
                <a:gd name="T76" fmla="*/ 70 w 801"/>
                <a:gd name="T77" fmla="*/ 668 h 972"/>
                <a:gd name="T78" fmla="*/ 54 w 801"/>
                <a:gd name="T79" fmla="*/ 663 h 972"/>
                <a:gd name="T80" fmla="*/ 36 w 801"/>
                <a:gd name="T81" fmla="*/ 646 h 972"/>
                <a:gd name="T82" fmla="*/ 19 w 801"/>
                <a:gd name="T83" fmla="*/ 612 h 972"/>
                <a:gd name="T84" fmla="*/ 5 w 801"/>
                <a:gd name="T85" fmla="*/ 555 h 972"/>
                <a:gd name="T86" fmla="*/ 0 w 801"/>
                <a:gd name="T87" fmla="*/ 495 h 972"/>
                <a:gd name="T88" fmla="*/ 9 w 801"/>
                <a:gd name="T89" fmla="*/ 466 h 972"/>
                <a:gd name="T90" fmla="*/ 26 w 801"/>
                <a:gd name="T91" fmla="*/ 451 h 972"/>
                <a:gd name="T92" fmla="*/ 46 w 801"/>
                <a:gd name="T93" fmla="*/ 445 h 972"/>
                <a:gd name="T94" fmla="*/ 63 w 801"/>
                <a:gd name="T95" fmla="*/ 445 h 972"/>
                <a:gd name="T96" fmla="*/ 73 w 801"/>
                <a:gd name="T97" fmla="*/ 446 h 972"/>
                <a:gd name="T98" fmla="*/ 72 w 801"/>
                <a:gd name="T99" fmla="*/ 416 h 972"/>
                <a:gd name="T100" fmla="*/ 70 w 801"/>
                <a:gd name="T101" fmla="*/ 373 h 972"/>
                <a:gd name="T102" fmla="*/ 68 w 801"/>
                <a:gd name="T103" fmla="*/ 336 h 972"/>
                <a:gd name="T104" fmla="*/ 72 w 801"/>
                <a:gd name="T105" fmla="*/ 277 h 972"/>
                <a:gd name="T106" fmla="*/ 98 w 801"/>
                <a:gd name="T107" fmla="*/ 188 h 972"/>
                <a:gd name="T108" fmla="*/ 148 w 801"/>
                <a:gd name="T109" fmla="*/ 112 h 972"/>
                <a:gd name="T110" fmla="*/ 216 w 801"/>
                <a:gd name="T111" fmla="*/ 52 h 972"/>
                <a:gd name="T112" fmla="*/ 299 w 801"/>
                <a:gd name="T113" fmla="*/ 13 h 972"/>
                <a:gd name="T114" fmla="*/ 393 w 801"/>
                <a:gd name="T115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1" h="972">
                  <a:moveTo>
                    <a:pt x="393" y="0"/>
                  </a:moveTo>
                  <a:lnTo>
                    <a:pt x="407" y="0"/>
                  </a:lnTo>
                  <a:lnTo>
                    <a:pt x="455" y="3"/>
                  </a:lnTo>
                  <a:lnTo>
                    <a:pt x="501" y="13"/>
                  </a:lnTo>
                  <a:lnTo>
                    <a:pt x="544" y="31"/>
                  </a:lnTo>
                  <a:lnTo>
                    <a:pt x="584" y="52"/>
                  </a:lnTo>
                  <a:lnTo>
                    <a:pt x="621" y="80"/>
                  </a:lnTo>
                  <a:lnTo>
                    <a:pt x="653" y="112"/>
                  </a:lnTo>
                  <a:lnTo>
                    <a:pt x="680" y="148"/>
                  </a:lnTo>
                  <a:lnTo>
                    <a:pt x="702" y="188"/>
                  </a:lnTo>
                  <a:lnTo>
                    <a:pt x="718" y="231"/>
                  </a:lnTo>
                  <a:lnTo>
                    <a:pt x="728" y="277"/>
                  </a:lnTo>
                  <a:lnTo>
                    <a:pt x="732" y="325"/>
                  </a:lnTo>
                  <a:lnTo>
                    <a:pt x="732" y="336"/>
                  </a:lnTo>
                  <a:lnTo>
                    <a:pt x="731" y="354"/>
                  </a:lnTo>
                  <a:lnTo>
                    <a:pt x="731" y="373"/>
                  </a:lnTo>
                  <a:lnTo>
                    <a:pt x="729" y="394"/>
                  </a:lnTo>
                  <a:lnTo>
                    <a:pt x="728" y="416"/>
                  </a:lnTo>
                  <a:lnTo>
                    <a:pt x="728" y="433"/>
                  </a:lnTo>
                  <a:lnTo>
                    <a:pt x="728" y="446"/>
                  </a:lnTo>
                  <a:lnTo>
                    <a:pt x="732" y="446"/>
                  </a:lnTo>
                  <a:lnTo>
                    <a:pt x="738" y="445"/>
                  </a:lnTo>
                  <a:lnTo>
                    <a:pt x="745" y="445"/>
                  </a:lnTo>
                  <a:lnTo>
                    <a:pt x="755" y="445"/>
                  </a:lnTo>
                  <a:lnTo>
                    <a:pt x="765" y="448"/>
                  </a:lnTo>
                  <a:lnTo>
                    <a:pt x="775" y="451"/>
                  </a:lnTo>
                  <a:lnTo>
                    <a:pt x="784" y="456"/>
                  </a:lnTo>
                  <a:lnTo>
                    <a:pt x="792" y="466"/>
                  </a:lnTo>
                  <a:lnTo>
                    <a:pt x="797" y="479"/>
                  </a:lnTo>
                  <a:lnTo>
                    <a:pt x="801" y="495"/>
                  </a:lnTo>
                  <a:lnTo>
                    <a:pt x="801" y="516"/>
                  </a:lnTo>
                  <a:lnTo>
                    <a:pt x="796" y="555"/>
                  </a:lnTo>
                  <a:lnTo>
                    <a:pt x="790" y="588"/>
                  </a:lnTo>
                  <a:lnTo>
                    <a:pt x="783" y="612"/>
                  </a:lnTo>
                  <a:lnTo>
                    <a:pt x="774" y="632"/>
                  </a:lnTo>
                  <a:lnTo>
                    <a:pt x="765" y="647"/>
                  </a:lnTo>
                  <a:lnTo>
                    <a:pt x="755" y="657"/>
                  </a:lnTo>
                  <a:lnTo>
                    <a:pt x="747" y="663"/>
                  </a:lnTo>
                  <a:lnTo>
                    <a:pt x="737" y="667"/>
                  </a:lnTo>
                  <a:lnTo>
                    <a:pt x="729" y="668"/>
                  </a:lnTo>
                  <a:lnTo>
                    <a:pt x="722" y="668"/>
                  </a:lnTo>
                  <a:lnTo>
                    <a:pt x="717" y="667"/>
                  </a:lnTo>
                  <a:lnTo>
                    <a:pt x="713" y="665"/>
                  </a:lnTo>
                  <a:lnTo>
                    <a:pt x="712" y="665"/>
                  </a:lnTo>
                  <a:lnTo>
                    <a:pt x="695" y="711"/>
                  </a:lnTo>
                  <a:lnTo>
                    <a:pt x="677" y="752"/>
                  </a:lnTo>
                  <a:lnTo>
                    <a:pt x="658" y="788"/>
                  </a:lnTo>
                  <a:lnTo>
                    <a:pt x="637" y="820"/>
                  </a:lnTo>
                  <a:lnTo>
                    <a:pt x="614" y="849"/>
                  </a:lnTo>
                  <a:lnTo>
                    <a:pt x="592" y="873"/>
                  </a:lnTo>
                  <a:lnTo>
                    <a:pt x="569" y="894"/>
                  </a:lnTo>
                  <a:lnTo>
                    <a:pt x="539" y="918"/>
                  </a:lnTo>
                  <a:lnTo>
                    <a:pt x="509" y="935"/>
                  </a:lnTo>
                  <a:lnTo>
                    <a:pt x="482" y="949"/>
                  </a:lnTo>
                  <a:lnTo>
                    <a:pt x="457" y="959"/>
                  </a:lnTo>
                  <a:lnTo>
                    <a:pt x="438" y="966"/>
                  </a:lnTo>
                  <a:lnTo>
                    <a:pt x="422" y="970"/>
                  </a:lnTo>
                  <a:lnTo>
                    <a:pt x="410" y="971"/>
                  </a:lnTo>
                  <a:lnTo>
                    <a:pt x="407" y="972"/>
                  </a:lnTo>
                  <a:lnTo>
                    <a:pt x="393" y="972"/>
                  </a:lnTo>
                  <a:lnTo>
                    <a:pt x="389" y="971"/>
                  </a:lnTo>
                  <a:lnTo>
                    <a:pt x="380" y="970"/>
                  </a:lnTo>
                  <a:lnTo>
                    <a:pt x="363" y="966"/>
                  </a:lnTo>
                  <a:lnTo>
                    <a:pt x="342" y="959"/>
                  </a:lnTo>
                  <a:lnTo>
                    <a:pt x="318" y="949"/>
                  </a:lnTo>
                  <a:lnTo>
                    <a:pt x="291" y="935"/>
                  </a:lnTo>
                  <a:lnTo>
                    <a:pt x="261" y="917"/>
                  </a:lnTo>
                  <a:lnTo>
                    <a:pt x="230" y="893"/>
                  </a:lnTo>
                  <a:lnTo>
                    <a:pt x="204" y="868"/>
                  </a:lnTo>
                  <a:lnTo>
                    <a:pt x="178" y="839"/>
                  </a:lnTo>
                  <a:lnTo>
                    <a:pt x="152" y="804"/>
                  </a:lnTo>
                  <a:lnTo>
                    <a:pt x="129" y="764"/>
                  </a:lnTo>
                  <a:lnTo>
                    <a:pt x="108" y="717"/>
                  </a:lnTo>
                  <a:lnTo>
                    <a:pt x="89" y="665"/>
                  </a:lnTo>
                  <a:lnTo>
                    <a:pt x="87" y="665"/>
                  </a:lnTo>
                  <a:lnTo>
                    <a:pt x="83" y="667"/>
                  </a:lnTo>
                  <a:lnTo>
                    <a:pt x="78" y="668"/>
                  </a:lnTo>
                  <a:lnTo>
                    <a:pt x="70" y="668"/>
                  </a:lnTo>
                  <a:lnTo>
                    <a:pt x="63" y="667"/>
                  </a:lnTo>
                  <a:lnTo>
                    <a:pt x="54" y="663"/>
                  </a:lnTo>
                  <a:lnTo>
                    <a:pt x="44" y="657"/>
                  </a:lnTo>
                  <a:lnTo>
                    <a:pt x="36" y="646"/>
                  </a:lnTo>
                  <a:lnTo>
                    <a:pt x="26" y="632"/>
                  </a:lnTo>
                  <a:lnTo>
                    <a:pt x="19" y="612"/>
                  </a:lnTo>
                  <a:lnTo>
                    <a:pt x="11" y="586"/>
                  </a:lnTo>
                  <a:lnTo>
                    <a:pt x="5" y="555"/>
                  </a:lnTo>
                  <a:lnTo>
                    <a:pt x="0" y="516"/>
                  </a:lnTo>
                  <a:lnTo>
                    <a:pt x="0" y="495"/>
                  </a:lnTo>
                  <a:lnTo>
                    <a:pt x="2" y="479"/>
                  </a:lnTo>
                  <a:lnTo>
                    <a:pt x="9" y="466"/>
                  </a:lnTo>
                  <a:lnTo>
                    <a:pt x="16" y="456"/>
                  </a:lnTo>
                  <a:lnTo>
                    <a:pt x="26" y="451"/>
                  </a:lnTo>
                  <a:lnTo>
                    <a:pt x="36" y="448"/>
                  </a:lnTo>
                  <a:lnTo>
                    <a:pt x="46" y="445"/>
                  </a:lnTo>
                  <a:lnTo>
                    <a:pt x="54" y="445"/>
                  </a:lnTo>
                  <a:lnTo>
                    <a:pt x="63" y="445"/>
                  </a:lnTo>
                  <a:lnTo>
                    <a:pt x="69" y="446"/>
                  </a:lnTo>
                  <a:lnTo>
                    <a:pt x="73" y="446"/>
                  </a:lnTo>
                  <a:lnTo>
                    <a:pt x="73" y="433"/>
                  </a:lnTo>
                  <a:lnTo>
                    <a:pt x="72" y="416"/>
                  </a:lnTo>
                  <a:lnTo>
                    <a:pt x="70" y="394"/>
                  </a:lnTo>
                  <a:lnTo>
                    <a:pt x="70" y="373"/>
                  </a:lnTo>
                  <a:lnTo>
                    <a:pt x="69" y="354"/>
                  </a:lnTo>
                  <a:lnTo>
                    <a:pt x="68" y="336"/>
                  </a:lnTo>
                  <a:lnTo>
                    <a:pt x="68" y="325"/>
                  </a:lnTo>
                  <a:lnTo>
                    <a:pt x="72" y="277"/>
                  </a:lnTo>
                  <a:lnTo>
                    <a:pt x="82" y="231"/>
                  </a:lnTo>
                  <a:lnTo>
                    <a:pt x="98" y="188"/>
                  </a:lnTo>
                  <a:lnTo>
                    <a:pt x="120" y="148"/>
                  </a:lnTo>
                  <a:lnTo>
                    <a:pt x="148" y="112"/>
                  </a:lnTo>
                  <a:lnTo>
                    <a:pt x="179" y="80"/>
                  </a:lnTo>
                  <a:lnTo>
                    <a:pt x="216" y="52"/>
                  </a:lnTo>
                  <a:lnTo>
                    <a:pt x="256" y="31"/>
                  </a:lnTo>
                  <a:lnTo>
                    <a:pt x="299" y="13"/>
                  </a:lnTo>
                  <a:lnTo>
                    <a:pt x="345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>
              <a:off x="10907294" y="4254764"/>
              <a:ext cx="419335" cy="174848"/>
            </a:xfrm>
            <a:custGeom>
              <a:avLst/>
              <a:gdLst>
                <a:gd name="connsiteX0" fmla="*/ 276326 w 419335"/>
                <a:gd name="connsiteY0" fmla="*/ 0 h 174848"/>
                <a:gd name="connsiteX1" fmla="*/ 276309 w 419335"/>
                <a:gd name="connsiteY1" fmla="*/ 75 h 174848"/>
                <a:gd name="connsiteX2" fmla="*/ 276106 w 419335"/>
                <a:gd name="connsiteY2" fmla="*/ 0 h 174848"/>
                <a:gd name="connsiteX3" fmla="*/ 275010 w 419335"/>
                <a:gd name="connsiteY3" fmla="*/ 3563 h 174848"/>
                <a:gd name="connsiteX4" fmla="*/ 273641 w 419335"/>
                <a:gd name="connsiteY4" fmla="*/ 8496 h 174848"/>
                <a:gd name="connsiteX5" fmla="*/ 271724 w 419335"/>
                <a:gd name="connsiteY5" fmla="*/ 15347 h 174848"/>
                <a:gd name="connsiteX6" fmla="*/ 268985 w 419335"/>
                <a:gd name="connsiteY6" fmla="*/ 22747 h 174848"/>
                <a:gd name="connsiteX7" fmla="*/ 266247 w 419335"/>
                <a:gd name="connsiteY7" fmla="*/ 31517 h 174848"/>
                <a:gd name="connsiteX8" fmla="*/ 263234 w 419335"/>
                <a:gd name="connsiteY8" fmla="*/ 40835 h 174848"/>
                <a:gd name="connsiteX9" fmla="*/ 259948 w 419335"/>
                <a:gd name="connsiteY9" fmla="*/ 50701 h 174848"/>
                <a:gd name="connsiteX10" fmla="*/ 256388 w 419335"/>
                <a:gd name="connsiteY10" fmla="*/ 60567 h 174848"/>
                <a:gd name="connsiteX11" fmla="*/ 253101 w 419335"/>
                <a:gd name="connsiteY11" fmla="*/ 70159 h 174848"/>
                <a:gd name="connsiteX12" fmla="*/ 250089 w 419335"/>
                <a:gd name="connsiteY12" fmla="*/ 80025 h 174848"/>
                <a:gd name="connsiteX13" fmla="*/ 246529 w 419335"/>
                <a:gd name="connsiteY13" fmla="*/ 89343 h 174848"/>
                <a:gd name="connsiteX14" fmla="*/ 243516 w 419335"/>
                <a:gd name="connsiteY14" fmla="*/ 97838 h 174848"/>
                <a:gd name="connsiteX15" fmla="*/ 241325 w 419335"/>
                <a:gd name="connsiteY15" fmla="*/ 105238 h 174848"/>
                <a:gd name="connsiteX16" fmla="*/ 238861 w 419335"/>
                <a:gd name="connsiteY16" fmla="*/ 111541 h 174848"/>
                <a:gd name="connsiteX17" fmla="*/ 237217 w 419335"/>
                <a:gd name="connsiteY17" fmla="*/ 116748 h 174848"/>
                <a:gd name="connsiteX18" fmla="*/ 236292 w 419335"/>
                <a:gd name="connsiteY18" fmla="*/ 118785 h 174848"/>
                <a:gd name="connsiteX19" fmla="*/ 231960 w 419335"/>
                <a:gd name="connsiteY19" fmla="*/ 33709 h 174848"/>
                <a:gd name="connsiteX20" fmla="*/ 233877 w 419335"/>
                <a:gd name="connsiteY20" fmla="*/ 30146 h 174848"/>
                <a:gd name="connsiteX21" fmla="*/ 235247 w 419335"/>
                <a:gd name="connsiteY21" fmla="*/ 26858 h 174848"/>
                <a:gd name="connsiteX22" fmla="*/ 248940 w 419335"/>
                <a:gd name="connsiteY22" fmla="*/ 548 h 174848"/>
                <a:gd name="connsiteX23" fmla="*/ 247762 w 419335"/>
                <a:gd name="connsiteY23" fmla="*/ 1368 h 174848"/>
                <a:gd name="connsiteX24" fmla="*/ 247898 w 419335"/>
                <a:gd name="connsiteY24" fmla="*/ 1096 h 174848"/>
                <a:gd name="connsiteX25" fmla="*/ 241501 w 419335"/>
                <a:gd name="connsiteY25" fmla="*/ 5440 h 174848"/>
                <a:gd name="connsiteX26" fmla="*/ 235247 w 419335"/>
                <a:gd name="connsiteY26" fmla="*/ 8222 h 174848"/>
                <a:gd name="connsiteX27" fmla="*/ 229572 w 419335"/>
                <a:gd name="connsiteY27" fmla="*/ 10250 h 174848"/>
                <a:gd name="connsiteX28" fmla="*/ 222725 w 419335"/>
                <a:gd name="connsiteY28" fmla="*/ 11873 h 174848"/>
                <a:gd name="connsiteX29" fmla="*/ 219692 w 419335"/>
                <a:gd name="connsiteY29" fmla="*/ 12442 h 174848"/>
                <a:gd name="connsiteX30" fmla="*/ 212287 w 419335"/>
                <a:gd name="connsiteY30" fmla="*/ 13183 h 174848"/>
                <a:gd name="connsiteX31" fmla="*/ 209667 w 419335"/>
                <a:gd name="connsiteY31" fmla="*/ 13414 h 174848"/>
                <a:gd name="connsiteX32" fmla="*/ 207048 w 419335"/>
                <a:gd name="connsiteY32" fmla="*/ 13183 h 174848"/>
                <a:gd name="connsiteX33" fmla="*/ 199643 w 419335"/>
                <a:gd name="connsiteY33" fmla="*/ 12442 h 174848"/>
                <a:gd name="connsiteX34" fmla="*/ 196611 w 419335"/>
                <a:gd name="connsiteY34" fmla="*/ 11873 h 174848"/>
                <a:gd name="connsiteX35" fmla="*/ 189763 w 419335"/>
                <a:gd name="connsiteY35" fmla="*/ 10250 h 174848"/>
                <a:gd name="connsiteX36" fmla="*/ 184088 w 419335"/>
                <a:gd name="connsiteY36" fmla="*/ 8222 h 174848"/>
                <a:gd name="connsiteX37" fmla="*/ 177834 w 419335"/>
                <a:gd name="connsiteY37" fmla="*/ 5440 h 174848"/>
                <a:gd name="connsiteX38" fmla="*/ 171437 w 419335"/>
                <a:gd name="connsiteY38" fmla="*/ 1096 h 174848"/>
                <a:gd name="connsiteX39" fmla="*/ 171573 w 419335"/>
                <a:gd name="connsiteY39" fmla="*/ 1368 h 174848"/>
                <a:gd name="connsiteX40" fmla="*/ 170395 w 419335"/>
                <a:gd name="connsiteY40" fmla="*/ 548 h 174848"/>
                <a:gd name="connsiteX41" fmla="*/ 184088 w 419335"/>
                <a:gd name="connsiteY41" fmla="*/ 26858 h 174848"/>
                <a:gd name="connsiteX42" fmla="*/ 185458 w 419335"/>
                <a:gd name="connsiteY42" fmla="*/ 30146 h 174848"/>
                <a:gd name="connsiteX43" fmla="*/ 187375 w 419335"/>
                <a:gd name="connsiteY43" fmla="*/ 33709 h 174848"/>
                <a:gd name="connsiteX44" fmla="*/ 183043 w 419335"/>
                <a:gd name="connsiteY44" fmla="*/ 118785 h 174848"/>
                <a:gd name="connsiteX45" fmla="*/ 182118 w 419335"/>
                <a:gd name="connsiteY45" fmla="*/ 116748 h 174848"/>
                <a:gd name="connsiteX46" fmla="*/ 180474 w 419335"/>
                <a:gd name="connsiteY46" fmla="*/ 111541 h 174848"/>
                <a:gd name="connsiteX47" fmla="*/ 178010 w 419335"/>
                <a:gd name="connsiteY47" fmla="*/ 105238 h 174848"/>
                <a:gd name="connsiteX48" fmla="*/ 175819 w 419335"/>
                <a:gd name="connsiteY48" fmla="*/ 97838 h 174848"/>
                <a:gd name="connsiteX49" fmla="*/ 172806 w 419335"/>
                <a:gd name="connsiteY49" fmla="*/ 89343 h 174848"/>
                <a:gd name="connsiteX50" fmla="*/ 169246 w 419335"/>
                <a:gd name="connsiteY50" fmla="*/ 80025 h 174848"/>
                <a:gd name="connsiteX51" fmla="*/ 166234 w 419335"/>
                <a:gd name="connsiteY51" fmla="*/ 70159 h 174848"/>
                <a:gd name="connsiteX52" fmla="*/ 162947 w 419335"/>
                <a:gd name="connsiteY52" fmla="*/ 60567 h 174848"/>
                <a:gd name="connsiteX53" fmla="*/ 159387 w 419335"/>
                <a:gd name="connsiteY53" fmla="*/ 50701 h 174848"/>
                <a:gd name="connsiteX54" fmla="*/ 156101 w 419335"/>
                <a:gd name="connsiteY54" fmla="*/ 40835 h 174848"/>
                <a:gd name="connsiteX55" fmla="*/ 153088 w 419335"/>
                <a:gd name="connsiteY55" fmla="*/ 31517 h 174848"/>
                <a:gd name="connsiteX56" fmla="*/ 150350 w 419335"/>
                <a:gd name="connsiteY56" fmla="*/ 22747 h 174848"/>
                <a:gd name="connsiteX57" fmla="*/ 147611 w 419335"/>
                <a:gd name="connsiteY57" fmla="*/ 15347 h 174848"/>
                <a:gd name="connsiteX58" fmla="*/ 145694 w 419335"/>
                <a:gd name="connsiteY58" fmla="*/ 8496 h 174848"/>
                <a:gd name="connsiteX59" fmla="*/ 144325 w 419335"/>
                <a:gd name="connsiteY59" fmla="*/ 3563 h 174848"/>
                <a:gd name="connsiteX60" fmla="*/ 143229 w 419335"/>
                <a:gd name="connsiteY60" fmla="*/ 0 h 174848"/>
                <a:gd name="connsiteX61" fmla="*/ 143026 w 419335"/>
                <a:gd name="connsiteY61" fmla="*/ 75 h 174848"/>
                <a:gd name="connsiteX62" fmla="*/ 143009 w 419335"/>
                <a:gd name="connsiteY62" fmla="*/ 0 h 174848"/>
                <a:gd name="connsiteX63" fmla="*/ 121374 w 419335"/>
                <a:gd name="connsiteY63" fmla="*/ 7948 h 174848"/>
                <a:gd name="connsiteX64" fmla="*/ 100013 w 419335"/>
                <a:gd name="connsiteY64" fmla="*/ 15895 h 174848"/>
                <a:gd name="connsiteX65" fmla="*/ 100136 w 419335"/>
                <a:gd name="connsiteY65" fmla="*/ 16248 h 174848"/>
                <a:gd name="connsiteX66" fmla="*/ 88457 w 419335"/>
                <a:gd name="connsiteY66" fmla="*/ 21102 h 174848"/>
                <a:gd name="connsiteX67" fmla="*/ 87362 w 419335"/>
                <a:gd name="connsiteY67" fmla="*/ 21377 h 174848"/>
                <a:gd name="connsiteX68" fmla="*/ 84897 w 419335"/>
                <a:gd name="connsiteY68" fmla="*/ 22199 h 174848"/>
                <a:gd name="connsiteX69" fmla="*/ 81611 w 419335"/>
                <a:gd name="connsiteY69" fmla="*/ 23843 h 174848"/>
                <a:gd name="connsiteX70" fmla="*/ 76955 w 419335"/>
                <a:gd name="connsiteY70" fmla="*/ 25487 h 174848"/>
                <a:gd name="connsiteX71" fmla="*/ 71752 w 419335"/>
                <a:gd name="connsiteY71" fmla="*/ 27680 h 174848"/>
                <a:gd name="connsiteX72" fmla="*/ 66001 w 419335"/>
                <a:gd name="connsiteY72" fmla="*/ 29872 h 174848"/>
                <a:gd name="connsiteX73" fmla="*/ 60249 w 419335"/>
                <a:gd name="connsiteY73" fmla="*/ 32339 h 174848"/>
                <a:gd name="connsiteX74" fmla="*/ 54772 w 419335"/>
                <a:gd name="connsiteY74" fmla="*/ 34805 h 174848"/>
                <a:gd name="connsiteX75" fmla="*/ 49569 w 419335"/>
                <a:gd name="connsiteY75" fmla="*/ 36998 h 174848"/>
                <a:gd name="connsiteX76" fmla="*/ 44639 w 419335"/>
                <a:gd name="connsiteY76" fmla="*/ 39190 h 174848"/>
                <a:gd name="connsiteX77" fmla="*/ 41079 w 419335"/>
                <a:gd name="connsiteY77" fmla="*/ 40835 h 174848"/>
                <a:gd name="connsiteX78" fmla="*/ 40531 w 419335"/>
                <a:gd name="connsiteY78" fmla="*/ 41109 h 174848"/>
                <a:gd name="connsiteX79" fmla="*/ 39984 w 419335"/>
                <a:gd name="connsiteY79" fmla="*/ 41109 h 174848"/>
                <a:gd name="connsiteX80" fmla="*/ 38888 w 419335"/>
                <a:gd name="connsiteY80" fmla="*/ 41657 h 174848"/>
                <a:gd name="connsiteX81" fmla="*/ 38341 w 419335"/>
                <a:gd name="connsiteY81" fmla="*/ 42205 h 174848"/>
                <a:gd name="connsiteX82" fmla="*/ 37519 w 419335"/>
                <a:gd name="connsiteY82" fmla="*/ 42479 h 174848"/>
                <a:gd name="connsiteX83" fmla="*/ 32042 w 419335"/>
                <a:gd name="connsiteY83" fmla="*/ 46590 h 174848"/>
                <a:gd name="connsiteX84" fmla="*/ 27660 w 419335"/>
                <a:gd name="connsiteY84" fmla="*/ 51523 h 174848"/>
                <a:gd name="connsiteX85" fmla="*/ 24100 w 419335"/>
                <a:gd name="connsiteY85" fmla="*/ 57278 h 174848"/>
                <a:gd name="connsiteX86" fmla="*/ 22730 w 419335"/>
                <a:gd name="connsiteY86" fmla="*/ 61115 h 174848"/>
                <a:gd name="connsiteX87" fmla="*/ 21635 w 419335"/>
                <a:gd name="connsiteY87" fmla="*/ 64952 h 174848"/>
                <a:gd name="connsiteX88" fmla="*/ 19718 w 419335"/>
                <a:gd name="connsiteY88" fmla="*/ 70981 h 174848"/>
                <a:gd name="connsiteX89" fmla="*/ 17253 w 419335"/>
                <a:gd name="connsiteY89" fmla="*/ 78380 h 174848"/>
                <a:gd name="connsiteX90" fmla="*/ 14515 w 419335"/>
                <a:gd name="connsiteY90" fmla="*/ 86876 h 174848"/>
                <a:gd name="connsiteX91" fmla="*/ 11776 w 419335"/>
                <a:gd name="connsiteY91" fmla="*/ 95920 h 174848"/>
                <a:gd name="connsiteX92" fmla="*/ 8764 w 419335"/>
                <a:gd name="connsiteY92" fmla="*/ 104964 h 174848"/>
                <a:gd name="connsiteX93" fmla="*/ 6025 w 419335"/>
                <a:gd name="connsiteY93" fmla="*/ 113734 h 174848"/>
                <a:gd name="connsiteX94" fmla="*/ 3834 w 419335"/>
                <a:gd name="connsiteY94" fmla="*/ 122229 h 174848"/>
                <a:gd name="connsiteX95" fmla="*/ 1643 w 419335"/>
                <a:gd name="connsiteY95" fmla="*/ 129355 h 174848"/>
                <a:gd name="connsiteX96" fmla="*/ 274 w 419335"/>
                <a:gd name="connsiteY96" fmla="*/ 135110 h 174848"/>
                <a:gd name="connsiteX97" fmla="*/ 0 w 419335"/>
                <a:gd name="connsiteY97" fmla="*/ 137303 h 174848"/>
                <a:gd name="connsiteX98" fmla="*/ 0 w 419335"/>
                <a:gd name="connsiteY98" fmla="*/ 140043 h 174848"/>
                <a:gd name="connsiteX99" fmla="*/ 1095 w 419335"/>
                <a:gd name="connsiteY99" fmla="*/ 147991 h 174848"/>
                <a:gd name="connsiteX100" fmla="*/ 3286 w 419335"/>
                <a:gd name="connsiteY100" fmla="*/ 155390 h 174848"/>
                <a:gd name="connsiteX101" fmla="*/ 7394 w 419335"/>
                <a:gd name="connsiteY101" fmla="*/ 161968 h 174848"/>
                <a:gd name="connsiteX102" fmla="*/ 12871 w 419335"/>
                <a:gd name="connsiteY102" fmla="*/ 166901 h 174848"/>
                <a:gd name="connsiteX103" fmla="*/ 19170 w 419335"/>
                <a:gd name="connsiteY103" fmla="*/ 171011 h 174848"/>
                <a:gd name="connsiteX104" fmla="*/ 26291 w 419335"/>
                <a:gd name="connsiteY104" fmla="*/ 173752 h 174848"/>
                <a:gd name="connsiteX105" fmla="*/ 34506 w 419335"/>
                <a:gd name="connsiteY105" fmla="*/ 174848 h 174848"/>
                <a:gd name="connsiteX106" fmla="*/ 122470 w 419335"/>
                <a:gd name="connsiteY106" fmla="*/ 174848 h 174848"/>
                <a:gd name="connsiteX107" fmla="*/ 296865 w 419335"/>
                <a:gd name="connsiteY107" fmla="*/ 174848 h 174848"/>
                <a:gd name="connsiteX108" fmla="*/ 384829 w 419335"/>
                <a:gd name="connsiteY108" fmla="*/ 174848 h 174848"/>
                <a:gd name="connsiteX109" fmla="*/ 393044 w 419335"/>
                <a:gd name="connsiteY109" fmla="*/ 173752 h 174848"/>
                <a:gd name="connsiteX110" fmla="*/ 400165 w 419335"/>
                <a:gd name="connsiteY110" fmla="*/ 171011 h 174848"/>
                <a:gd name="connsiteX111" fmla="*/ 406464 w 419335"/>
                <a:gd name="connsiteY111" fmla="*/ 166901 h 174848"/>
                <a:gd name="connsiteX112" fmla="*/ 411941 w 419335"/>
                <a:gd name="connsiteY112" fmla="*/ 161968 h 174848"/>
                <a:gd name="connsiteX113" fmla="*/ 416049 w 419335"/>
                <a:gd name="connsiteY113" fmla="*/ 155390 h 174848"/>
                <a:gd name="connsiteX114" fmla="*/ 418240 w 419335"/>
                <a:gd name="connsiteY114" fmla="*/ 147991 h 174848"/>
                <a:gd name="connsiteX115" fmla="*/ 419335 w 419335"/>
                <a:gd name="connsiteY115" fmla="*/ 140043 h 174848"/>
                <a:gd name="connsiteX116" fmla="*/ 419335 w 419335"/>
                <a:gd name="connsiteY116" fmla="*/ 137303 h 174848"/>
                <a:gd name="connsiteX117" fmla="*/ 419061 w 419335"/>
                <a:gd name="connsiteY117" fmla="*/ 135110 h 174848"/>
                <a:gd name="connsiteX118" fmla="*/ 417692 w 419335"/>
                <a:gd name="connsiteY118" fmla="*/ 129355 h 174848"/>
                <a:gd name="connsiteX119" fmla="*/ 415501 w 419335"/>
                <a:gd name="connsiteY119" fmla="*/ 122229 h 174848"/>
                <a:gd name="connsiteX120" fmla="*/ 413310 w 419335"/>
                <a:gd name="connsiteY120" fmla="*/ 113734 h 174848"/>
                <a:gd name="connsiteX121" fmla="*/ 410571 w 419335"/>
                <a:gd name="connsiteY121" fmla="*/ 104964 h 174848"/>
                <a:gd name="connsiteX122" fmla="*/ 407559 w 419335"/>
                <a:gd name="connsiteY122" fmla="*/ 95920 h 174848"/>
                <a:gd name="connsiteX123" fmla="*/ 404820 w 419335"/>
                <a:gd name="connsiteY123" fmla="*/ 86876 h 174848"/>
                <a:gd name="connsiteX124" fmla="*/ 402082 w 419335"/>
                <a:gd name="connsiteY124" fmla="*/ 78380 h 174848"/>
                <a:gd name="connsiteX125" fmla="*/ 399617 w 419335"/>
                <a:gd name="connsiteY125" fmla="*/ 70981 h 174848"/>
                <a:gd name="connsiteX126" fmla="*/ 397700 w 419335"/>
                <a:gd name="connsiteY126" fmla="*/ 64952 h 174848"/>
                <a:gd name="connsiteX127" fmla="*/ 396605 w 419335"/>
                <a:gd name="connsiteY127" fmla="*/ 61115 h 174848"/>
                <a:gd name="connsiteX128" fmla="*/ 395235 w 419335"/>
                <a:gd name="connsiteY128" fmla="*/ 57278 h 174848"/>
                <a:gd name="connsiteX129" fmla="*/ 391675 w 419335"/>
                <a:gd name="connsiteY129" fmla="*/ 51523 h 174848"/>
                <a:gd name="connsiteX130" fmla="*/ 387293 w 419335"/>
                <a:gd name="connsiteY130" fmla="*/ 46590 h 174848"/>
                <a:gd name="connsiteX131" fmla="*/ 381816 w 419335"/>
                <a:gd name="connsiteY131" fmla="*/ 42479 h 174848"/>
                <a:gd name="connsiteX132" fmla="*/ 380994 w 419335"/>
                <a:gd name="connsiteY132" fmla="*/ 42205 h 174848"/>
                <a:gd name="connsiteX133" fmla="*/ 380447 w 419335"/>
                <a:gd name="connsiteY133" fmla="*/ 41657 h 174848"/>
                <a:gd name="connsiteX134" fmla="*/ 379351 w 419335"/>
                <a:gd name="connsiteY134" fmla="*/ 41109 h 174848"/>
                <a:gd name="connsiteX135" fmla="*/ 378804 w 419335"/>
                <a:gd name="connsiteY135" fmla="*/ 41109 h 174848"/>
                <a:gd name="connsiteX136" fmla="*/ 378256 w 419335"/>
                <a:gd name="connsiteY136" fmla="*/ 40835 h 174848"/>
                <a:gd name="connsiteX137" fmla="*/ 374696 w 419335"/>
                <a:gd name="connsiteY137" fmla="*/ 39190 h 174848"/>
                <a:gd name="connsiteX138" fmla="*/ 369766 w 419335"/>
                <a:gd name="connsiteY138" fmla="*/ 36998 h 174848"/>
                <a:gd name="connsiteX139" fmla="*/ 364563 w 419335"/>
                <a:gd name="connsiteY139" fmla="*/ 34805 h 174848"/>
                <a:gd name="connsiteX140" fmla="*/ 359086 w 419335"/>
                <a:gd name="connsiteY140" fmla="*/ 32339 h 174848"/>
                <a:gd name="connsiteX141" fmla="*/ 353334 w 419335"/>
                <a:gd name="connsiteY141" fmla="*/ 29872 h 174848"/>
                <a:gd name="connsiteX142" fmla="*/ 347583 w 419335"/>
                <a:gd name="connsiteY142" fmla="*/ 27680 h 174848"/>
                <a:gd name="connsiteX143" fmla="*/ 342380 w 419335"/>
                <a:gd name="connsiteY143" fmla="*/ 25487 h 174848"/>
                <a:gd name="connsiteX144" fmla="*/ 337724 w 419335"/>
                <a:gd name="connsiteY144" fmla="*/ 23843 h 174848"/>
                <a:gd name="connsiteX145" fmla="*/ 334438 w 419335"/>
                <a:gd name="connsiteY145" fmla="*/ 22199 h 174848"/>
                <a:gd name="connsiteX146" fmla="*/ 331973 w 419335"/>
                <a:gd name="connsiteY146" fmla="*/ 21377 h 174848"/>
                <a:gd name="connsiteX147" fmla="*/ 330878 w 419335"/>
                <a:gd name="connsiteY147" fmla="*/ 21102 h 174848"/>
                <a:gd name="connsiteX148" fmla="*/ 319199 w 419335"/>
                <a:gd name="connsiteY148" fmla="*/ 16248 h 174848"/>
                <a:gd name="connsiteX149" fmla="*/ 319322 w 419335"/>
                <a:gd name="connsiteY149" fmla="*/ 15895 h 174848"/>
                <a:gd name="connsiteX150" fmla="*/ 297961 w 419335"/>
                <a:gd name="connsiteY150" fmla="*/ 7948 h 1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19335" h="174848">
                  <a:moveTo>
                    <a:pt x="276326" y="0"/>
                  </a:moveTo>
                  <a:lnTo>
                    <a:pt x="276309" y="75"/>
                  </a:lnTo>
                  <a:lnTo>
                    <a:pt x="276106" y="0"/>
                  </a:lnTo>
                  <a:lnTo>
                    <a:pt x="275010" y="3563"/>
                  </a:lnTo>
                  <a:lnTo>
                    <a:pt x="273641" y="8496"/>
                  </a:lnTo>
                  <a:lnTo>
                    <a:pt x="271724" y="15347"/>
                  </a:lnTo>
                  <a:lnTo>
                    <a:pt x="268985" y="22747"/>
                  </a:lnTo>
                  <a:lnTo>
                    <a:pt x="266247" y="31517"/>
                  </a:lnTo>
                  <a:lnTo>
                    <a:pt x="263234" y="40835"/>
                  </a:lnTo>
                  <a:lnTo>
                    <a:pt x="259948" y="50701"/>
                  </a:lnTo>
                  <a:lnTo>
                    <a:pt x="256388" y="60567"/>
                  </a:lnTo>
                  <a:lnTo>
                    <a:pt x="253101" y="70159"/>
                  </a:lnTo>
                  <a:lnTo>
                    <a:pt x="250089" y="80025"/>
                  </a:lnTo>
                  <a:lnTo>
                    <a:pt x="246529" y="89343"/>
                  </a:lnTo>
                  <a:lnTo>
                    <a:pt x="243516" y="97838"/>
                  </a:lnTo>
                  <a:lnTo>
                    <a:pt x="241325" y="105238"/>
                  </a:lnTo>
                  <a:lnTo>
                    <a:pt x="238861" y="111541"/>
                  </a:lnTo>
                  <a:lnTo>
                    <a:pt x="237217" y="116748"/>
                  </a:lnTo>
                  <a:lnTo>
                    <a:pt x="236292" y="118785"/>
                  </a:lnTo>
                  <a:lnTo>
                    <a:pt x="231960" y="33709"/>
                  </a:lnTo>
                  <a:lnTo>
                    <a:pt x="233877" y="30146"/>
                  </a:lnTo>
                  <a:lnTo>
                    <a:pt x="235247" y="26858"/>
                  </a:lnTo>
                  <a:lnTo>
                    <a:pt x="248940" y="548"/>
                  </a:lnTo>
                  <a:lnTo>
                    <a:pt x="247762" y="1368"/>
                  </a:lnTo>
                  <a:lnTo>
                    <a:pt x="247898" y="1096"/>
                  </a:lnTo>
                  <a:lnTo>
                    <a:pt x="241501" y="5440"/>
                  </a:lnTo>
                  <a:lnTo>
                    <a:pt x="235247" y="8222"/>
                  </a:lnTo>
                  <a:lnTo>
                    <a:pt x="229572" y="10250"/>
                  </a:lnTo>
                  <a:lnTo>
                    <a:pt x="222725" y="11873"/>
                  </a:lnTo>
                  <a:lnTo>
                    <a:pt x="219692" y="12442"/>
                  </a:lnTo>
                  <a:lnTo>
                    <a:pt x="212287" y="13183"/>
                  </a:lnTo>
                  <a:lnTo>
                    <a:pt x="209667" y="13414"/>
                  </a:lnTo>
                  <a:lnTo>
                    <a:pt x="207048" y="13183"/>
                  </a:lnTo>
                  <a:lnTo>
                    <a:pt x="199643" y="12442"/>
                  </a:lnTo>
                  <a:lnTo>
                    <a:pt x="196611" y="11873"/>
                  </a:lnTo>
                  <a:lnTo>
                    <a:pt x="189763" y="10250"/>
                  </a:lnTo>
                  <a:lnTo>
                    <a:pt x="184088" y="8222"/>
                  </a:lnTo>
                  <a:lnTo>
                    <a:pt x="177834" y="5440"/>
                  </a:lnTo>
                  <a:lnTo>
                    <a:pt x="171437" y="1096"/>
                  </a:lnTo>
                  <a:lnTo>
                    <a:pt x="171573" y="1368"/>
                  </a:lnTo>
                  <a:lnTo>
                    <a:pt x="170395" y="548"/>
                  </a:lnTo>
                  <a:lnTo>
                    <a:pt x="184088" y="26858"/>
                  </a:lnTo>
                  <a:lnTo>
                    <a:pt x="185458" y="30146"/>
                  </a:lnTo>
                  <a:lnTo>
                    <a:pt x="187375" y="33709"/>
                  </a:lnTo>
                  <a:lnTo>
                    <a:pt x="183043" y="118785"/>
                  </a:lnTo>
                  <a:lnTo>
                    <a:pt x="182118" y="116748"/>
                  </a:lnTo>
                  <a:lnTo>
                    <a:pt x="180474" y="111541"/>
                  </a:lnTo>
                  <a:lnTo>
                    <a:pt x="178010" y="105238"/>
                  </a:lnTo>
                  <a:lnTo>
                    <a:pt x="175819" y="97838"/>
                  </a:lnTo>
                  <a:lnTo>
                    <a:pt x="172806" y="89343"/>
                  </a:lnTo>
                  <a:lnTo>
                    <a:pt x="169246" y="80025"/>
                  </a:lnTo>
                  <a:lnTo>
                    <a:pt x="166234" y="70159"/>
                  </a:lnTo>
                  <a:lnTo>
                    <a:pt x="162947" y="60567"/>
                  </a:lnTo>
                  <a:lnTo>
                    <a:pt x="159387" y="50701"/>
                  </a:lnTo>
                  <a:lnTo>
                    <a:pt x="156101" y="40835"/>
                  </a:lnTo>
                  <a:lnTo>
                    <a:pt x="153088" y="31517"/>
                  </a:lnTo>
                  <a:lnTo>
                    <a:pt x="150350" y="22747"/>
                  </a:lnTo>
                  <a:lnTo>
                    <a:pt x="147611" y="15347"/>
                  </a:lnTo>
                  <a:lnTo>
                    <a:pt x="145694" y="8496"/>
                  </a:lnTo>
                  <a:lnTo>
                    <a:pt x="144325" y="3563"/>
                  </a:lnTo>
                  <a:lnTo>
                    <a:pt x="143229" y="0"/>
                  </a:lnTo>
                  <a:lnTo>
                    <a:pt x="143026" y="75"/>
                  </a:lnTo>
                  <a:lnTo>
                    <a:pt x="143009" y="0"/>
                  </a:lnTo>
                  <a:lnTo>
                    <a:pt x="121374" y="7948"/>
                  </a:lnTo>
                  <a:lnTo>
                    <a:pt x="100013" y="15895"/>
                  </a:lnTo>
                  <a:lnTo>
                    <a:pt x="100136" y="16248"/>
                  </a:lnTo>
                  <a:lnTo>
                    <a:pt x="88457" y="21102"/>
                  </a:lnTo>
                  <a:lnTo>
                    <a:pt x="87362" y="21377"/>
                  </a:lnTo>
                  <a:lnTo>
                    <a:pt x="84897" y="22199"/>
                  </a:lnTo>
                  <a:lnTo>
                    <a:pt x="81611" y="23843"/>
                  </a:lnTo>
                  <a:lnTo>
                    <a:pt x="76955" y="25487"/>
                  </a:lnTo>
                  <a:lnTo>
                    <a:pt x="71752" y="27680"/>
                  </a:lnTo>
                  <a:lnTo>
                    <a:pt x="66001" y="29872"/>
                  </a:lnTo>
                  <a:lnTo>
                    <a:pt x="60249" y="32339"/>
                  </a:lnTo>
                  <a:lnTo>
                    <a:pt x="54772" y="34805"/>
                  </a:lnTo>
                  <a:lnTo>
                    <a:pt x="49569" y="36998"/>
                  </a:lnTo>
                  <a:lnTo>
                    <a:pt x="44639" y="39190"/>
                  </a:lnTo>
                  <a:lnTo>
                    <a:pt x="41079" y="40835"/>
                  </a:lnTo>
                  <a:lnTo>
                    <a:pt x="40531" y="41109"/>
                  </a:lnTo>
                  <a:lnTo>
                    <a:pt x="39984" y="41109"/>
                  </a:lnTo>
                  <a:lnTo>
                    <a:pt x="38888" y="41657"/>
                  </a:lnTo>
                  <a:lnTo>
                    <a:pt x="38341" y="42205"/>
                  </a:lnTo>
                  <a:lnTo>
                    <a:pt x="37519" y="42479"/>
                  </a:lnTo>
                  <a:lnTo>
                    <a:pt x="32042" y="46590"/>
                  </a:lnTo>
                  <a:lnTo>
                    <a:pt x="27660" y="51523"/>
                  </a:lnTo>
                  <a:lnTo>
                    <a:pt x="24100" y="57278"/>
                  </a:lnTo>
                  <a:lnTo>
                    <a:pt x="22730" y="61115"/>
                  </a:lnTo>
                  <a:lnTo>
                    <a:pt x="21635" y="64952"/>
                  </a:lnTo>
                  <a:lnTo>
                    <a:pt x="19718" y="70981"/>
                  </a:lnTo>
                  <a:lnTo>
                    <a:pt x="17253" y="78380"/>
                  </a:lnTo>
                  <a:lnTo>
                    <a:pt x="14515" y="86876"/>
                  </a:lnTo>
                  <a:lnTo>
                    <a:pt x="11776" y="95920"/>
                  </a:lnTo>
                  <a:lnTo>
                    <a:pt x="8764" y="104964"/>
                  </a:lnTo>
                  <a:lnTo>
                    <a:pt x="6025" y="113734"/>
                  </a:lnTo>
                  <a:lnTo>
                    <a:pt x="3834" y="122229"/>
                  </a:lnTo>
                  <a:lnTo>
                    <a:pt x="1643" y="129355"/>
                  </a:lnTo>
                  <a:lnTo>
                    <a:pt x="274" y="135110"/>
                  </a:lnTo>
                  <a:lnTo>
                    <a:pt x="0" y="137303"/>
                  </a:lnTo>
                  <a:lnTo>
                    <a:pt x="0" y="140043"/>
                  </a:lnTo>
                  <a:lnTo>
                    <a:pt x="1095" y="147991"/>
                  </a:lnTo>
                  <a:lnTo>
                    <a:pt x="3286" y="155390"/>
                  </a:lnTo>
                  <a:lnTo>
                    <a:pt x="7394" y="161968"/>
                  </a:lnTo>
                  <a:lnTo>
                    <a:pt x="12871" y="166901"/>
                  </a:lnTo>
                  <a:lnTo>
                    <a:pt x="19170" y="171011"/>
                  </a:lnTo>
                  <a:lnTo>
                    <a:pt x="26291" y="173752"/>
                  </a:lnTo>
                  <a:lnTo>
                    <a:pt x="34506" y="174848"/>
                  </a:lnTo>
                  <a:lnTo>
                    <a:pt x="122470" y="174848"/>
                  </a:lnTo>
                  <a:lnTo>
                    <a:pt x="296865" y="174848"/>
                  </a:lnTo>
                  <a:lnTo>
                    <a:pt x="384829" y="174848"/>
                  </a:lnTo>
                  <a:lnTo>
                    <a:pt x="393044" y="173752"/>
                  </a:lnTo>
                  <a:lnTo>
                    <a:pt x="400165" y="171011"/>
                  </a:lnTo>
                  <a:lnTo>
                    <a:pt x="406464" y="166901"/>
                  </a:lnTo>
                  <a:lnTo>
                    <a:pt x="411941" y="161968"/>
                  </a:lnTo>
                  <a:lnTo>
                    <a:pt x="416049" y="155390"/>
                  </a:lnTo>
                  <a:lnTo>
                    <a:pt x="418240" y="147991"/>
                  </a:lnTo>
                  <a:lnTo>
                    <a:pt x="419335" y="140043"/>
                  </a:lnTo>
                  <a:lnTo>
                    <a:pt x="419335" y="137303"/>
                  </a:lnTo>
                  <a:lnTo>
                    <a:pt x="419061" y="135110"/>
                  </a:lnTo>
                  <a:lnTo>
                    <a:pt x="417692" y="129355"/>
                  </a:lnTo>
                  <a:lnTo>
                    <a:pt x="415501" y="122229"/>
                  </a:lnTo>
                  <a:lnTo>
                    <a:pt x="413310" y="113734"/>
                  </a:lnTo>
                  <a:lnTo>
                    <a:pt x="410571" y="104964"/>
                  </a:lnTo>
                  <a:lnTo>
                    <a:pt x="407559" y="95920"/>
                  </a:lnTo>
                  <a:lnTo>
                    <a:pt x="404820" y="86876"/>
                  </a:lnTo>
                  <a:lnTo>
                    <a:pt x="402082" y="78380"/>
                  </a:lnTo>
                  <a:lnTo>
                    <a:pt x="399617" y="70981"/>
                  </a:lnTo>
                  <a:lnTo>
                    <a:pt x="397700" y="64952"/>
                  </a:lnTo>
                  <a:lnTo>
                    <a:pt x="396605" y="61115"/>
                  </a:lnTo>
                  <a:lnTo>
                    <a:pt x="395235" y="57278"/>
                  </a:lnTo>
                  <a:lnTo>
                    <a:pt x="391675" y="51523"/>
                  </a:lnTo>
                  <a:lnTo>
                    <a:pt x="387293" y="46590"/>
                  </a:lnTo>
                  <a:lnTo>
                    <a:pt x="381816" y="42479"/>
                  </a:lnTo>
                  <a:lnTo>
                    <a:pt x="380994" y="42205"/>
                  </a:lnTo>
                  <a:lnTo>
                    <a:pt x="380447" y="41657"/>
                  </a:lnTo>
                  <a:lnTo>
                    <a:pt x="379351" y="41109"/>
                  </a:lnTo>
                  <a:lnTo>
                    <a:pt x="378804" y="41109"/>
                  </a:lnTo>
                  <a:lnTo>
                    <a:pt x="378256" y="40835"/>
                  </a:lnTo>
                  <a:lnTo>
                    <a:pt x="374696" y="39190"/>
                  </a:lnTo>
                  <a:lnTo>
                    <a:pt x="369766" y="36998"/>
                  </a:lnTo>
                  <a:lnTo>
                    <a:pt x="364563" y="34805"/>
                  </a:lnTo>
                  <a:lnTo>
                    <a:pt x="359086" y="32339"/>
                  </a:lnTo>
                  <a:lnTo>
                    <a:pt x="353334" y="29872"/>
                  </a:lnTo>
                  <a:lnTo>
                    <a:pt x="347583" y="27680"/>
                  </a:lnTo>
                  <a:lnTo>
                    <a:pt x="342380" y="25487"/>
                  </a:lnTo>
                  <a:lnTo>
                    <a:pt x="337724" y="23843"/>
                  </a:lnTo>
                  <a:lnTo>
                    <a:pt x="334438" y="22199"/>
                  </a:lnTo>
                  <a:lnTo>
                    <a:pt x="331973" y="21377"/>
                  </a:lnTo>
                  <a:lnTo>
                    <a:pt x="330878" y="21102"/>
                  </a:lnTo>
                  <a:lnTo>
                    <a:pt x="319199" y="16248"/>
                  </a:lnTo>
                  <a:lnTo>
                    <a:pt x="319322" y="15895"/>
                  </a:lnTo>
                  <a:lnTo>
                    <a:pt x="297961" y="794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+mn-lt"/>
              </a:endParaRPr>
            </a:p>
          </p:txBody>
        </p:sp>
      </p:grp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1660013" y="2761967"/>
            <a:ext cx="1016714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1660013" y="3860486"/>
            <a:ext cx="1016714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 flipV="1">
            <a:off x="1660013" y="4959005"/>
            <a:ext cx="1016714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/>
          </p:cNvSpPr>
          <p:nvPr/>
        </p:nvSpPr>
        <p:spPr>
          <a:xfrm>
            <a:off x="3379706" y="1499838"/>
            <a:ext cx="15725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Raw machine data access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098434" y="1376728"/>
            <a:ext cx="15725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ABB algorithms on customer cloud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6817162" y="1376728"/>
            <a:ext cx="15725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Remote analytics services delivered via Ability </a:t>
            </a:r>
            <a:endParaRPr lang="en-US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0254616" y="1248183"/>
            <a:ext cx="157254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</a:rPr>
              <a:t>ABB cloud including hosting of customer extension (pot. white-labelled)</a:t>
            </a:r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8535890" y="1499838"/>
            <a:ext cx="15725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</a:rPr>
              <a:t>ABB cloud (pot. white-labelled)</a:t>
            </a:r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1660978" y="1499838"/>
            <a:ext cx="15725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latin typeface="+mn-lt"/>
              </a:rPr>
              <a:t>Static data access </a:t>
            </a: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 flipV="1">
            <a:off x="5025343" y="1376728"/>
            <a:ext cx="0" cy="46317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6744071" y="1376728"/>
            <a:ext cx="0" cy="46317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 flipV="1">
            <a:off x="8462799" y="1376728"/>
            <a:ext cx="0" cy="46317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 flipV="1">
            <a:off x="10181527" y="1376728"/>
            <a:ext cx="0" cy="46317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>
            <a:spLocks/>
          </p:cNvSpPr>
          <p:nvPr/>
        </p:nvSpPr>
        <p:spPr bwMode="auto">
          <a:xfrm>
            <a:off x="1660978" y="5008026"/>
            <a:ext cx="1572546" cy="10004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8893926" y="2426191"/>
            <a:ext cx="2853487" cy="205006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8923993" y="2499724"/>
            <a:ext cx="2757712" cy="19800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Goal</a:t>
            </a:r>
            <a:r>
              <a:rPr lang="en-US" sz="800" dirty="0" smtClean="0">
                <a:latin typeface="+mn-lt"/>
              </a:rPr>
              <a:t>: </a:t>
            </a:r>
            <a:r>
              <a:rPr lang="en-US" sz="800" dirty="0">
                <a:latin typeface="+mn-lt"/>
              </a:rPr>
              <a:t>d</a:t>
            </a:r>
            <a:r>
              <a:rPr lang="en-US" sz="800" dirty="0" smtClean="0">
                <a:latin typeface="+mn-lt"/>
              </a:rPr>
              <a:t>eliver analytics services to OEMs/end customer (e.g., preventive maintenance, outlier analysis) via (white-labelled) Ability platform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Delivery: </a:t>
            </a:r>
            <a:r>
              <a:rPr lang="en-US" sz="800" dirty="0" smtClean="0">
                <a:latin typeface="+mn-lt"/>
              </a:rPr>
              <a:t>insights </a:t>
            </a:r>
            <a:r>
              <a:rPr lang="en-US" sz="800" dirty="0">
                <a:latin typeface="+mn-lt"/>
              </a:rPr>
              <a:t>f</a:t>
            </a:r>
            <a:r>
              <a:rPr lang="en-US" sz="800" dirty="0" smtClean="0">
                <a:latin typeface="+mn-lt"/>
              </a:rPr>
              <a:t>rom Ability to OEM/Distributor/end customer via (white labelled) HMI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Sensor connectivity: </a:t>
            </a:r>
            <a:r>
              <a:rPr lang="en-US" sz="800" dirty="0" smtClean="0">
                <a:latin typeface="+mn-lt"/>
              </a:rPr>
              <a:t>collect data from ABB devices on customer premises (either customer or ABB gateways)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Cloud: </a:t>
            </a:r>
            <a:r>
              <a:rPr lang="en-US" sz="800" dirty="0" smtClean="0">
                <a:latin typeface="+mn-lt"/>
              </a:rPr>
              <a:t>running entirely on Ability</a:t>
            </a:r>
            <a:endParaRPr lang="en-US" sz="800" b="1" dirty="0" smtClean="0">
              <a:solidFill>
                <a:schemeClr val="tx2"/>
              </a:solidFill>
              <a:latin typeface="+mn-lt"/>
            </a:endParaRP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Analytics/algorithms: </a:t>
            </a:r>
            <a:r>
              <a:rPr lang="en-US" sz="800" dirty="0" smtClean="0">
                <a:latin typeface="+mn-lt"/>
              </a:rPr>
              <a:t> ABB proprietary analytics run on Ability cloud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ABB monetization: </a:t>
            </a:r>
            <a:r>
              <a:rPr lang="en-US" sz="800" dirty="0" smtClean="0">
                <a:latin typeface="+mn-lt"/>
              </a:rPr>
              <a:t>yearly PaaS fee and increased share of wallet</a:t>
            </a:r>
            <a:endParaRPr lang="en-US" sz="800" dirty="0">
              <a:latin typeface="+mn-lt"/>
            </a:endParaRPr>
          </a:p>
        </p:txBody>
      </p:sp>
      <p:cxnSp>
        <p:nvCxnSpPr>
          <p:cNvPr id="54" name="Straight Connector 53"/>
          <p:cNvCxnSpPr>
            <a:cxnSpLocks/>
          </p:cNvCxnSpPr>
          <p:nvPr/>
        </p:nvCxnSpPr>
        <p:spPr>
          <a:xfrm>
            <a:off x="1660978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</p:cNvCxnSpPr>
          <p:nvPr/>
        </p:nvCxnSpPr>
        <p:spPr>
          <a:xfrm>
            <a:off x="3379706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>
            <a:off x="5098434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6817162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>
            <a:off x="8535890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>
            <a:off x="10254616" y="1622949"/>
            <a:ext cx="15725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997011" y="2610324"/>
            <a:ext cx="0" cy="29042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581417" y="3419887"/>
            <a:ext cx="3230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218284" y="5337742"/>
            <a:ext cx="2436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>
            <a:spLocks/>
          </p:cNvSpPr>
          <p:nvPr/>
        </p:nvSpPr>
        <p:spPr bwMode="auto">
          <a:xfrm>
            <a:off x="3864152" y="6086307"/>
            <a:ext cx="4041109" cy="32967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41324" tIns="41324" rIns="41324" bIns="41324" anchor="ctr" anchorCtr="0">
            <a:spAutoFit/>
          </a:bodyPr>
          <a:lstStyle/>
          <a:p>
            <a:pPr defTabSz="513717">
              <a:buClr>
                <a:srgbClr val="FFFFFF"/>
              </a:buClr>
            </a:pPr>
            <a:r>
              <a:rPr lang="en-US" sz="800" b="1" dirty="0">
                <a:solidFill>
                  <a:schemeClr val="bg1"/>
                </a:solidFill>
                <a:latin typeface="+mn-lt"/>
              </a:rPr>
              <a:t>Hypotheses of potential </a:t>
            </a:r>
            <a:r>
              <a:rPr lang="en-US" sz="800" b="1" dirty="0" smtClean="0">
                <a:solidFill>
                  <a:schemeClr val="bg1"/>
                </a:solidFill>
                <a:latin typeface="+mn-lt"/>
              </a:rPr>
              <a:t>platform solutions – </a:t>
            </a:r>
            <a:r>
              <a:rPr lang="en-US" sz="800" b="1" dirty="0">
                <a:solidFill>
                  <a:schemeClr val="bg1"/>
                </a:solidFill>
                <a:latin typeface="+mn-lt"/>
              </a:rPr>
              <a:t>learning from interviews will be used to refine this (incl. </a:t>
            </a:r>
            <a:r>
              <a:rPr lang="en-US" sz="800" b="1" dirty="0" smtClean="0">
                <a:solidFill>
                  <a:schemeClr val="bg1"/>
                </a:solidFill>
                <a:latin typeface="+mn-lt"/>
              </a:rPr>
              <a:t>revenue </a:t>
            </a:r>
            <a:r>
              <a:rPr lang="en-US" sz="800" b="1" dirty="0">
                <a:solidFill>
                  <a:schemeClr val="bg1"/>
                </a:solidFill>
                <a:latin typeface="+mn-lt"/>
              </a:rPr>
              <a:t>aspiration, implementation timeline, etc.)</a:t>
            </a:r>
          </a:p>
        </p:txBody>
      </p:sp>
      <p:sp>
        <p:nvSpPr>
          <p:cNvPr id="53" name="Right Arrow 52"/>
          <p:cNvSpPr/>
          <p:nvPr/>
        </p:nvSpPr>
        <p:spPr bwMode="auto">
          <a:xfrm>
            <a:off x="8662676" y="4547177"/>
            <a:ext cx="413990" cy="29188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84" name="Rectangle 83"/>
          <p:cNvSpPr>
            <a:spLocks/>
          </p:cNvSpPr>
          <p:nvPr/>
        </p:nvSpPr>
        <p:spPr>
          <a:xfrm>
            <a:off x="3655945" y="1930261"/>
            <a:ext cx="129630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err="1" smtClean="0">
                <a:solidFill>
                  <a:schemeClr val="tx2"/>
                </a:solidFill>
                <a:latin typeface="+mn-lt"/>
              </a:rPr>
              <a:t>Intercloud</a:t>
            </a: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 connection for  access to data, raw or  pre-processed.</a:t>
            </a:r>
            <a:endParaRPr lang="en-US" sz="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Marvintrackercircle"/>
          <p:cNvSpPr/>
          <p:nvPr>
            <p:custDataLst>
              <p:tags r:id="rId7"/>
            </p:custDataLst>
          </p:nvPr>
        </p:nvSpPr>
        <p:spPr bwMode="auto">
          <a:xfrm>
            <a:off x="3503150" y="1927658"/>
            <a:ext cx="142240" cy="14224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lIns="0" tIns="0" rIns="0" bIns="0" rtlCol="0" anchor="ctr" anchorCtr="1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A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>
            <a:spLocks/>
          </p:cNvSpPr>
          <p:nvPr/>
        </p:nvSpPr>
        <p:spPr>
          <a:xfrm>
            <a:off x="7160295" y="3044831"/>
            <a:ext cx="9392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Ability platform based analytics services </a:t>
            </a:r>
            <a:endParaRPr lang="en-US" sz="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9" name="Marvintrackercircle"/>
          <p:cNvSpPr/>
          <p:nvPr>
            <p:custDataLst>
              <p:tags r:id="rId8"/>
            </p:custDataLst>
          </p:nvPr>
        </p:nvSpPr>
        <p:spPr bwMode="auto">
          <a:xfrm>
            <a:off x="6951827" y="3055492"/>
            <a:ext cx="142240" cy="14224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lIns="0" tIns="0" rIns="0" bIns="0" rtlCol="0" anchor="ctr" anchorCtr="1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B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94" name="Rectangle 93"/>
          <p:cNvSpPr>
            <a:spLocks/>
          </p:cNvSpPr>
          <p:nvPr/>
        </p:nvSpPr>
        <p:spPr>
          <a:xfrm>
            <a:off x="1919631" y="5275033"/>
            <a:ext cx="10799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Cloud-based centralized access to fleet and nominal product data</a:t>
            </a:r>
            <a:endParaRPr lang="en-US" sz="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5" name="Marvintrackercircle"/>
          <p:cNvSpPr/>
          <p:nvPr>
            <p:custDataLst>
              <p:tags r:id="rId9"/>
            </p:custDataLst>
          </p:nvPr>
        </p:nvSpPr>
        <p:spPr bwMode="auto">
          <a:xfrm>
            <a:off x="1711163" y="5285694"/>
            <a:ext cx="142240" cy="14224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lIns="0" tIns="0" rIns="0" bIns="0" rtlCol="0" anchor="ctr" anchorCtr="1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96" name="Right Arrow 95"/>
          <p:cNvSpPr/>
          <p:nvPr/>
        </p:nvSpPr>
        <p:spPr bwMode="auto">
          <a:xfrm>
            <a:off x="5248871" y="2015454"/>
            <a:ext cx="413990" cy="29188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105" name="TextBox 104"/>
          <p:cNvSpPr txBox="1">
            <a:spLocks/>
          </p:cNvSpPr>
          <p:nvPr/>
        </p:nvSpPr>
        <p:spPr>
          <a:xfrm>
            <a:off x="11596821" y="400998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06" name="TextBox 105"/>
          <p:cNvSpPr txBox="1">
            <a:spLocks/>
          </p:cNvSpPr>
          <p:nvPr/>
        </p:nvSpPr>
        <p:spPr>
          <a:xfrm>
            <a:off x="11596821" y="50157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07" name="Right Arrow 106"/>
          <p:cNvSpPr/>
          <p:nvPr/>
        </p:nvSpPr>
        <p:spPr bwMode="auto">
          <a:xfrm rot="16200000">
            <a:off x="11754790" y="682792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16200000">
            <a:off x="11754790" y="336134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09" name="TextBox 108"/>
          <p:cNvSpPr txBox="1">
            <a:spLocks/>
          </p:cNvSpPr>
          <p:nvPr/>
        </p:nvSpPr>
        <p:spPr>
          <a:xfrm>
            <a:off x="11588470" y="751839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593194" y="2834831"/>
            <a:ext cx="3774590" cy="158564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75" name="TextBox 74"/>
          <p:cNvSpPr txBox="1">
            <a:spLocks/>
          </p:cNvSpPr>
          <p:nvPr/>
        </p:nvSpPr>
        <p:spPr>
          <a:xfrm>
            <a:off x="2645383" y="2877182"/>
            <a:ext cx="3667564" cy="166199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Goal</a:t>
            </a:r>
            <a:r>
              <a:rPr lang="en-US" sz="800" dirty="0" smtClean="0">
                <a:latin typeface="+mn-lt"/>
              </a:rPr>
              <a:t>: enable OEMs to build own predictive maintenance offering (either for sale to end customer, or internal cost reduction/process improvements)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Delivery: </a:t>
            </a:r>
            <a:r>
              <a:rPr lang="en-US" sz="800" dirty="0" smtClean="0">
                <a:latin typeface="+mn-lt"/>
              </a:rPr>
              <a:t>OEM delivers services to end customers/uses for own purposes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Sensor connectivity: </a:t>
            </a:r>
            <a:r>
              <a:rPr lang="en-US" sz="800" dirty="0" smtClean="0">
                <a:latin typeface="+mn-lt"/>
              </a:rPr>
              <a:t>automated</a:t>
            </a:r>
            <a:r>
              <a:rPr lang="en-US" sz="800" dirty="0">
                <a:latin typeface="+mn-lt"/>
              </a:rPr>
              <a:t>, single common infrastructure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Cloud: </a:t>
            </a:r>
            <a:r>
              <a:rPr lang="en-US" sz="800" dirty="0">
                <a:latin typeface="+mn-lt"/>
              </a:rPr>
              <a:t>final destination customer cloud, access to (pre-processed) raw data from sensors (pot. required </a:t>
            </a:r>
            <a:r>
              <a:rPr lang="en-US" sz="800" dirty="0" smtClean="0">
                <a:latin typeface="+mn-lt"/>
              </a:rPr>
              <a:t>cloud-to-cloud API)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Analytics/algorithms: </a:t>
            </a:r>
            <a:r>
              <a:rPr lang="en-US" sz="800" dirty="0" smtClean="0">
                <a:latin typeface="+mn-lt"/>
              </a:rPr>
              <a:t>developed by OEM, pot. support from ABB, delivered via </a:t>
            </a:r>
            <a:r>
              <a:rPr lang="en-US" sz="800" dirty="0">
                <a:latin typeface="+mn-lt"/>
              </a:rPr>
              <a:t>(</a:t>
            </a:r>
            <a:r>
              <a:rPr lang="en-US" sz="800" dirty="0" smtClean="0">
                <a:latin typeface="+mn-lt"/>
              </a:rPr>
              <a:t>licensed) SW </a:t>
            </a:r>
            <a:endParaRPr lang="en-US" sz="800" b="1" dirty="0" smtClean="0">
              <a:solidFill>
                <a:schemeClr val="tx2"/>
              </a:solidFill>
              <a:latin typeface="+mn-lt"/>
            </a:endParaRP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ABB monetization: </a:t>
            </a:r>
            <a:r>
              <a:rPr lang="en-US" sz="800" dirty="0" smtClean="0">
                <a:latin typeface="+mn-lt"/>
              </a:rPr>
              <a:t>via yearly license fee and increased share of wallet</a:t>
            </a:r>
          </a:p>
          <a:p>
            <a:pPr marL="171450" lvl="1" indent="-171450">
              <a:spcBef>
                <a:spcPts val="400"/>
              </a:spcBef>
            </a:pPr>
            <a:endParaRPr lang="en-US" sz="800" dirty="0" smtClean="0">
              <a:latin typeface="+mn-lt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379706" y="4523173"/>
            <a:ext cx="4447837" cy="144352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800" dirty="0">
              <a:latin typeface="+mn-lt"/>
            </a:endParaRPr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3452718" y="4576135"/>
            <a:ext cx="4323681" cy="13644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Goal: </a:t>
            </a:r>
            <a:r>
              <a:rPr lang="en-US" sz="800" dirty="0">
                <a:latin typeface="+mn-lt"/>
              </a:rPr>
              <a:t>p</a:t>
            </a:r>
            <a:r>
              <a:rPr lang="en-US" sz="800" dirty="0" smtClean="0">
                <a:latin typeface="+mn-lt"/>
              </a:rPr>
              <a:t>rovide central and customized access to fleet management data (e.g., location tracking) product data (e.g., spare parts list, warranty information, 3D diagrams)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Delivery: </a:t>
            </a:r>
            <a:r>
              <a:rPr lang="en-US" sz="800" dirty="0" smtClean="0">
                <a:latin typeface="+mn-lt"/>
              </a:rPr>
              <a:t>delivered to distributor cloud via cloud-to-cloud API or directly from Ability via HMI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Sensor connectivity: </a:t>
            </a:r>
            <a:r>
              <a:rPr lang="en-US" sz="800" dirty="0" smtClean="0">
                <a:latin typeface="+mn-lt"/>
              </a:rPr>
              <a:t>no operational data required, (pot. scanning </a:t>
            </a:r>
            <a:r>
              <a:rPr lang="en-US" sz="800" dirty="0" err="1" smtClean="0">
                <a:latin typeface="+mn-lt"/>
              </a:rPr>
              <a:t>QR</a:t>
            </a:r>
            <a:r>
              <a:rPr lang="en-US" sz="800" dirty="0" smtClean="0">
                <a:latin typeface="+mn-lt"/>
              </a:rPr>
              <a:t>-code on device) 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Cloud: </a:t>
            </a:r>
            <a:r>
              <a:rPr lang="en-US" sz="800" dirty="0" smtClean="0"/>
              <a:t>data </a:t>
            </a:r>
            <a:r>
              <a:rPr lang="en-US" sz="800" dirty="0"/>
              <a:t>collected on Ability cloud (pot. incl. fleet data from distributor</a:t>
            </a:r>
            <a:r>
              <a:rPr lang="en-US" sz="800" dirty="0" smtClean="0"/>
              <a:t>)</a:t>
            </a:r>
            <a:endParaRPr lang="en-US" sz="800" b="1" dirty="0" smtClean="0">
              <a:solidFill>
                <a:schemeClr val="tx2"/>
              </a:solidFill>
              <a:latin typeface="+mn-lt"/>
            </a:endParaRP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 smtClean="0">
                <a:solidFill>
                  <a:schemeClr val="tx2"/>
                </a:solidFill>
                <a:latin typeface="+mn-lt"/>
              </a:rPr>
              <a:t>Analytics/algorithms: </a:t>
            </a:r>
            <a:r>
              <a:rPr lang="en-US" sz="800" dirty="0">
                <a:latin typeface="+mn-lt"/>
              </a:rPr>
              <a:t>N/A</a:t>
            </a:r>
          </a:p>
          <a:p>
            <a:pPr marL="171450" lvl="1" indent="-171450">
              <a:spcBef>
                <a:spcPts val="400"/>
              </a:spcBef>
            </a:pPr>
            <a:r>
              <a:rPr lang="en-US" sz="800" b="1" dirty="0">
                <a:solidFill>
                  <a:schemeClr val="tx2"/>
                </a:solidFill>
                <a:latin typeface="+mn-lt"/>
              </a:rPr>
              <a:t>ABB monetization: </a:t>
            </a:r>
            <a:r>
              <a:rPr lang="en-US" sz="800" dirty="0" smtClean="0">
                <a:latin typeface="+mn-lt"/>
              </a:rPr>
              <a:t>increased share of wallet, increased attractiveness of value provider contract, ease of doing business</a:t>
            </a:r>
          </a:p>
        </p:txBody>
      </p:sp>
    </p:spTree>
    <p:extLst>
      <p:ext uri="{BB962C8B-B14F-4D97-AF65-F5344CB8AC3E}">
        <p14:creationId xmlns:p14="http://schemas.microsoft.com/office/powerpoint/2010/main" val="1660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5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52" name="think-cell Slide" r:id="rId13" imgW="353" imgH="353" progId="TCLayout.ActiveDocument.1">
                  <p:embed/>
                </p:oleObj>
              </mc:Choice>
              <mc:Fallback>
                <p:oleObj name="think-cell Slide" r:id="rId13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Use-cases can be realized with different data flow models based on OEM/</a:t>
            </a:r>
            <a:r>
              <a:rPr lang="en-US" dirty="0" err="1"/>
              <a:t>Dist</a:t>
            </a:r>
            <a:r>
              <a:rPr lang="en-US" dirty="0"/>
              <a:t> preferences, directly affecting possible monetization options</a:t>
            </a:r>
          </a:p>
        </p:txBody>
      </p:sp>
      <p:sp>
        <p:nvSpPr>
          <p:cNvPr id="204" name="4. Footnote"/>
          <p:cNvSpPr txBox="1">
            <a:spLocks noChangeArrowheads="1"/>
          </p:cNvSpPr>
          <p:nvPr/>
        </p:nvSpPr>
        <p:spPr bwMode="auto">
          <a:xfrm>
            <a:off x="2634916" y="6460322"/>
            <a:ext cx="8388964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5241" indent="-95241">
              <a:defRPr lang="x-none"/>
            </a:pPr>
            <a:r>
              <a:rPr lang="en-US" sz="7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1 </a:t>
            </a:r>
            <a:r>
              <a:rPr lang="en-US" sz="700" dirty="0">
                <a:solidFill>
                  <a:schemeClr val="accent4"/>
                </a:solidFill>
                <a:latin typeface="ABBvoiceOffice" panose="020D0603020503020204" pitchFamily="34" charset="0"/>
              </a:rPr>
              <a:t>Further data flow models also possible, depending on </a:t>
            </a:r>
            <a:r>
              <a:rPr lang="en-US" sz="700" dirty="0" smtClean="0">
                <a:solidFill>
                  <a:schemeClr val="accent4"/>
                </a:solidFill>
                <a:latin typeface="ABBvoiceOffice" panose="020D0603020503020204" pitchFamily="34" charset="0"/>
              </a:rPr>
              <a:t>OEM/Distributor demands and requirements – to be assessed in interviews</a:t>
            </a:r>
            <a:endParaRPr lang="en-US" sz="700" dirty="0">
              <a:solidFill>
                <a:schemeClr val="accent4"/>
              </a:solidFill>
              <a:latin typeface="ABBvoiceOffice" panose="020D0603020503020204" pitchFamily="34" charset="0"/>
            </a:endParaRPr>
          </a:p>
        </p:txBody>
      </p:sp>
      <p:sp>
        <p:nvSpPr>
          <p:cNvPr id="71" name="Rectangle 70"/>
          <p:cNvSpPr>
            <a:spLocks/>
          </p:cNvSpPr>
          <p:nvPr/>
        </p:nvSpPr>
        <p:spPr bwMode="auto">
          <a:xfrm>
            <a:off x="3616506" y="5994624"/>
            <a:ext cx="4956226" cy="19117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41324" tIns="41324" rIns="41324" bIns="41324" anchor="ctr" anchorCtr="0">
            <a:spAutoFit/>
          </a:bodyPr>
          <a:lstStyle/>
          <a:p>
            <a:pPr defTabSz="513717">
              <a:buClr>
                <a:srgbClr val="FFFFFF"/>
              </a:buClr>
            </a:pPr>
            <a:r>
              <a:rPr lang="en-US" sz="700" b="1" dirty="0" smtClean="0">
                <a:solidFill>
                  <a:schemeClr val="bg1"/>
                </a:solidFill>
                <a:latin typeface="+mn-lt"/>
              </a:rPr>
              <a:t>Many end customers are building own digital platforms and are looking for OEMs to provide data/interface into it </a:t>
            </a:r>
            <a:endParaRPr lang="en-US" sz="7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16" name="Straight Connector 215"/>
          <p:cNvCxnSpPr>
            <a:cxnSpLocks/>
          </p:cNvCxnSpPr>
          <p:nvPr/>
        </p:nvCxnSpPr>
        <p:spPr>
          <a:xfrm>
            <a:off x="1380498" y="3664574"/>
            <a:ext cx="0" cy="153464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06737" y="2120486"/>
            <a:ext cx="634222" cy="301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45720" tIns="45720" rIns="45720" bIns="45720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700" b="1" dirty="0" smtClean="0"/>
              <a:t>Data flow</a:t>
            </a:r>
            <a:r>
              <a:rPr lang="en-US" sz="700" b="1" baseline="30000" dirty="0" smtClean="0"/>
              <a:t>1</a:t>
            </a:r>
            <a:endParaRPr lang="de-CH" sz="700" b="1" dirty="0"/>
          </a:p>
        </p:txBody>
      </p:sp>
      <p:cxnSp>
        <p:nvCxnSpPr>
          <p:cNvPr id="122" name="Straight Connector 121"/>
          <p:cNvCxnSpPr>
            <a:cxnSpLocks/>
          </p:cNvCxnSpPr>
          <p:nvPr/>
        </p:nvCxnSpPr>
        <p:spPr>
          <a:xfrm>
            <a:off x="1477792" y="5180630"/>
            <a:ext cx="105058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</p:cNvCxnSpPr>
          <p:nvPr/>
        </p:nvCxnSpPr>
        <p:spPr>
          <a:xfrm>
            <a:off x="1477792" y="5592451"/>
            <a:ext cx="105058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cxnSpLocks/>
          </p:cNvCxnSpPr>
          <p:nvPr/>
        </p:nvCxnSpPr>
        <p:spPr>
          <a:xfrm>
            <a:off x="4679248" y="1617112"/>
            <a:ext cx="7304428" cy="0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AutoShape 250"/>
          <p:cNvSpPr>
            <a:spLocks noChangeArrowheads="1"/>
          </p:cNvSpPr>
          <p:nvPr/>
        </p:nvSpPr>
        <p:spPr bwMode="auto">
          <a:xfrm>
            <a:off x="7616914" y="1564688"/>
            <a:ext cx="848630" cy="126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18288" anchor="b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Advanced insights</a:t>
            </a:r>
            <a:endParaRPr lang="en-US" sz="700" b="1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8" name="Straight Connector 197"/>
          <p:cNvCxnSpPr>
            <a:cxnSpLocks/>
          </p:cNvCxnSpPr>
          <p:nvPr/>
        </p:nvCxnSpPr>
        <p:spPr>
          <a:xfrm>
            <a:off x="3104618" y="1617112"/>
            <a:ext cx="1425762" cy="0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AutoShape 250"/>
          <p:cNvSpPr>
            <a:spLocks noChangeArrowheads="1"/>
          </p:cNvSpPr>
          <p:nvPr/>
        </p:nvSpPr>
        <p:spPr bwMode="auto">
          <a:xfrm>
            <a:off x="3309488" y="1564687"/>
            <a:ext cx="1016021" cy="126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18288" anchor="b">
            <a:spAutoFit/>
          </a:bodyPr>
          <a:lstStyle/>
          <a:p>
            <a:pPr algn="ctr"/>
            <a:r>
              <a:rPr lang="en-US" sz="700" b="1" dirty="0">
                <a:solidFill>
                  <a:schemeClr val="tx2"/>
                </a:solidFill>
                <a:latin typeface="+mn-lt"/>
              </a:rPr>
              <a:t>R</a:t>
            </a:r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aw data access</a:t>
            </a:r>
            <a:endParaRPr lang="en-US" sz="7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6" name="Rectangle 185"/>
          <p:cNvSpPr>
            <a:spLocks/>
          </p:cNvSpPr>
          <p:nvPr/>
        </p:nvSpPr>
        <p:spPr>
          <a:xfrm>
            <a:off x="1486844" y="1929954"/>
            <a:ext cx="1468906" cy="10772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700" b="1" dirty="0">
                <a:solidFill>
                  <a:schemeClr val="tx2"/>
                </a:solidFill>
                <a:latin typeface="+mn-lt"/>
              </a:rPr>
              <a:t>Static data access 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884465" y="2961458"/>
            <a:ext cx="356238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700" b="1" dirty="0" smtClean="0">
                <a:solidFill>
                  <a:schemeClr val="tx2"/>
                </a:solidFill>
              </a:rPr>
              <a:t>Off</a:t>
            </a:r>
            <a:br>
              <a:rPr lang="en-US" sz="700" b="1" dirty="0" smtClean="0">
                <a:solidFill>
                  <a:schemeClr val="tx2"/>
                </a:solidFill>
              </a:rPr>
            </a:br>
            <a:r>
              <a:rPr lang="en-US" sz="700" b="1" dirty="0" smtClean="0">
                <a:solidFill>
                  <a:schemeClr val="tx2"/>
                </a:solidFill>
              </a:rPr>
              <a:t>premise</a:t>
            </a:r>
            <a:endParaRPr lang="en-US" sz="700" b="1" dirty="0">
              <a:solidFill>
                <a:schemeClr val="tx2"/>
              </a:solidFill>
            </a:endParaRP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1477792" y="3599548"/>
            <a:ext cx="105058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884465" y="4292716"/>
            <a:ext cx="356238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800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700" b="1" dirty="0" smtClean="0"/>
              <a:t>On</a:t>
            </a:r>
            <a:br>
              <a:rPr lang="en-US" sz="700" b="1" dirty="0" smtClean="0"/>
            </a:br>
            <a:r>
              <a:rPr lang="en-US" sz="700" b="1" dirty="0" smtClean="0"/>
              <a:t>premise</a:t>
            </a:r>
            <a:endParaRPr lang="en-US" sz="700" b="1" dirty="0"/>
          </a:p>
        </p:txBody>
      </p:sp>
      <p:sp>
        <p:nvSpPr>
          <p:cNvPr id="171" name="Cube 170"/>
          <p:cNvSpPr>
            <a:spLocks/>
          </p:cNvSpPr>
          <p:nvPr/>
        </p:nvSpPr>
        <p:spPr bwMode="auto">
          <a:xfrm>
            <a:off x="2378307" y="2811734"/>
            <a:ext cx="57895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Analytics</a:t>
            </a:r>
            <a:endParaRPr lang="en-US" sz="700" dirty="0">
              <a:latin typeface="+mn-lt"/>
            </a:endParaRPr>
          </a:p>
        </p:txBody>
      </p:sp>
      <p:sp>
        <p:nvSpPr>
          <p:cNvPr id="178" name="Cube 177"/>
          <p:cNvSpPr>
            <a:spLocks/>
          </p:cNvSpPr>
          <p:nvPr/>
        </p:nvSpPr>
        <p:spPr bwMode="auto">
          <a:xfrm>
            <a:off x="2378307" y="3123517"/>
            <a:ext cx="57895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latin typeface="+mn-lt"/>
              </a:rPr>
              <a:t>Customer </a:t>
            </a:r>
            <a:r>
              <a:rPr lang="en-US" sz="700" dirty="0" smtClean="0">
                <a:latin typeface="+mn-lt"/>
              </a:rPr>
              <a:t/>
            </a:r>
            <a:br>
              <a:rPr lang="en-US" sz="700" dirty="0" smtClean="0">
                <a:latin typeface="+mn-lt"/>
              </a:rPr>
            </a:br>
            <a:r>
              <a:rPr lang="en-US" sz="700" dirty="0" smtClean="0">
                <a:latin typeface="+mn-lt"/>
              </a:rPr>
              <a:t>cloud</a:t>
            </a:r>
            <a:endParaRPr lang="en-US" sz="700" dirty="0">
              <a:latin typeface="+mn-lt"/>
            </a:endParaRPr>
          </a:p>
        </p:txBody>
      </p:sp>
      <p:sp>
        <p:nvSpPr>
          <p:cNvPr id="179" name="Cube 178"/>
          <p:cNvSpPr>
            <a:spLocks/>
          </p:cNvSpPr>
          <p:nvPr/>
        </p:nvSpPr>
        <p:spPr bwMode="auto">
          <a:xfrm>
            <a:off x="2381571" y="2571427"/>
            <a:ext cx="57895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HMI</a:t>
            </a:r>
            <a:endParaRPr lang="en-US" sz="700" dirty="0">
              <a:latin typeface="+mn-lt"/>
            </a:endParaRPr>
          </a:p>
        </p:txBody>
      </p:sp>
      <p:sp>
        <p:nvSpPr>
          <p:cNvPr id="194" name="Cube 193"/>
          <p:cNvSpPr/>
          <p:nvPr/>
        </p:nvSpPr>
        <p:spPr bwMode="auto">
          <a:xfrm>
            <a:off x="1477792" y="2812726"/>
            <a:ext cx="629575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Analytics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7" name="Cube 196"/>
          <p:cNvSpPr/>
          <p:nvPr/>
        </p:nvSpPr>
        <p:spPr bwMode="auto">
          <a:xfrm>
            <a:off x="1477792" y="3123517"/>
            <a:ext cx="629575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cloud </a:t>
            </a:r>
          </a:p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(incl. static </a:t>
            </a:r>
          </a:p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Data)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02" name="Straight Arrow Connector 201"/>
          <p:cNvCxnSpPr>
            <a:stCxn id="197" idx="4"/>
            <a:endCxn id="178" idx="2"/>
          </p:cNvCxnSpPr>
          <p:nvPr/>
        </p:nvCxnSpPr>
        <p:spPr>
          <a:xfrm>
            <a:off x="2053200" y="3355606"/>
            <a:ext cx="325107" cy="0"/>
          </a:xfrm>
          <a:prstGeom prst="straightConnector1">
            <a:avLst/>
          </a:prstGeom>
          <a:ln w="95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>
            <a:spLocks/>
          </p:cNvSpPr>
          <p:nvPr/>
        </p:nvSpPr>
        <p:spPr>
          <a:xfrm>
            <a:off x="2144866" y="3408382"/>
            <a:ext cx="13785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API</a:t>
            </a:r>
            <a:endParaRPr lang="en-US" sz="700" dirty="0">
              <a:latin typeface="+mn-lt"/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1486844" y="2120486"/>
            <a:ext cx="14689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“Static product data provided by ABB”</a:t>
            </a:r>
            <a:endParaRPr lang="en-US" sz="700" dirty="0">
              <a:latin typeface="+mn-lt"/>
            </a:endParaRPr>
          </a:p>
        </p:txBody>
      </p:sp>
      <p:sp>
        <p:nvSpPr>
          <p:cNvPr id="215" name="Oval 2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06738" y="5622787"/>
            <a:ext cx="1132777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45720" tIns="45720" rIns="45720" bIns="45720" rtlCol="0" anchor="ctr" anchorCtr="0">
            <a:sp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700" b="1" dirty="0" smtClean="0"/>
              <a:t>ABB collects data to refine own algorithms</a:t>
            </a:r>
            <a:endParaRPr lang="de-CH" sz="700" b="1" dirty="0"/>
          </a:p>
        </p:txBody>
      </p:sp>
      <p:sp>
        <p:nvSpPr>
          <p:cNvPr id="229" name="Freeform 10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194009" y="5636777"/>
            <a:ext cx="184202" cy="166491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212" name="Oval 2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06738" y="5224958"/>
            <a:ext cx="1132777" cy="3231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45720" tIns="45720" rIns="45720" bIns="45720" rtlCol="0" anchor="ctr" anchorCtr="0">
            <a:noAutofit/>
          </a:bodyPr>
          <a:lstStyle>
            <a:defPPr>
              <a:defRPr lang="en-US"/>
            </a:defPPr>
            <a:lvl1pPr marL="0" lvl="0" indent="0" algn="ctr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l"/>
            <a:r>
              <a:rPr lang="en-US" sz="700" b="1" dirty="0" smtClean="0"/>
              <a:t>Potential monetization approach</a:t>
            </a:r>
            <a:endParaRPr lang="de-CH" sz="700" b="1" dirty="0"/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576656" y="5224958"/>
            <a:ext cx="1379094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Recurring subscription/license for data access or API</a:t>
            </a:r>
            <a:endParaRPr lang="en-GB" sz="700" dirty="0"/>
          </a:p>
        </p:txBody>
      </p:sp>
      <p:cxnSp>
        <p:nvCxnSpPr>
          <p:cNvPr id="177" name="Straight Connector 176"/>
          <p:cNvCxnSpPr>
            <a:cxnSpLocks/>
          </p:cNvCxnSpPr>
          <p:nvPr/>
        </p:nvCxnSpPr>
        <p:spPr>
          <a:xfrm>
            <a:off x="4604814" y="2120486"/>
            <a:ext cx="0" cy="37653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cxnSpLocks/>
          </p:cNvCxnSpPr>
          <p:nvPr/>
        </p:nvCxnSpPr>
        <p:spPr>
          <a:xfrm>
            <a:off x="6715980" y="2120486"/>
            <a:ext cx="0" cy="37653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cxnSpLocks/>
          </p:cNvCxnSpPr>
          <p:nvPr/>
        </p:nvCxnSpPr>
        <p:spPr>
          <a:xfrm>
            <a:off x="8690344" y="2120486"/>
            <a:ext cx="0" cy="37653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cxnSpLocks/>
          </p:cNvCxnSpPr>
          <p:nvPr/>
        </p:nvCxnSpPr>
        <p:spPr>
          <a:xfrm>
            <a:off x="10124263" y="2120486"/>
            <a:ext cx="0" cy="37653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cxnSpLocks/>
          </p:cNvCxnSpPr>
          <p:nvPr/>
        </p:nvCxnSpPr>
        <p:spPr>
          <a:xfrm>
            <a:off x="3030184" y="2120486"/>
            <a:ext cx="0" cy="37653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/>
          </p:cNvSpPr>
          <p:nvPr/>
        </p:nvSpPr>
        <p:spPr>
          <a:xfrm>
            <a:off x="3104618" y="1929954"/>
            <a:ext cx="1091646" cy="10772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Raw machine data access</a:t>
            </a:r>
            <a:endParaRPr lang="de-CH" sz="7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83" name="Straight Arrow Connector 182"/>
          <p:cNvCxnSpPr>
            <a:cxnSpLocks/>
          </p:cNvCxnSpPr>
          <p:nvPr/>
        </p:nvCxnSpPr>
        <p:spPr>
          <a:xfrm flipV="1">
            <a:off x="3810660" y="406623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Cube 143"/>
          <p:cNvSpPr>
            <a:spLocks/>
          </p:cNvSpPr>
          <p:nvPr/>
        </p:nvSpPr>
        <p:spPr bwMode="auto">
          <a:xfrm>
            <a:off x="3351290" y="4471676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Basic analytics</a:t>
            </a:r>
          </a:p>
        </p:txBody>
      </p:sp>
      <p:sp>
        <p:nvSpPr>
          <p:cNvPr id="145" name="Cube 144"/>
          <p:cNvSpPr>
            <a:spLocks/>
          </p:cNvSpPr>
          <p:nvPr/>
        </p:nvSpPr>
        <p:spPr bwMode="auto">
          <a:xfrm>
            <a:off x="3351290" y="4217062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Modem/HMI</a:t>
            </a:r>
          </a:p>
        </p:txBody>
      </p:sp>
      <p:sp>
        <p:nvSpPr>
          <p:cNvPr id="143" name="Cube 142"/>
          <p:cNvSpPr>
            <a:spLocks/>
          </p:cNvSpPr>
          <p:nvPr/>
        </p:nvSpPr>
        <p:spPr bwMode="auto">
          <a:xfrm>
            <a:off x="3351290" y="4726290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Equipment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1" name="Cube 140"/>
          <p:cNvSpPr>
            <a:spLocks/>
          </p:cNvSpPr>
          <p:nvPr/>
        </p:nvSpPr>
        <p:spPr bwMode="auto">
          <a:xfrm>
            <a:off x="3351290" y="3664574"/>
            <a:ext cx="93241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latin typeface="+mn-lt"/>
              </a:rPr>
              <a:t>Customer Edge</a:t>
            </a:r>
          </a:p>
        </p:txBody>
      </p:sp>
      <p:sp>
        <p:nvSpPr>
          <p:cNvPr id="147" name="Cube 146"/>
          <p:cNvSpPr>
            <a:spLocks/>
          </p:cNvSpPr>
          <p:nvPr/>
        </p:nvSpPr>
        <p:spPr bwMode="auto">
          <a:xfrm>
            <a:off x="3351290" y="2812726"/>
            <a:ext cx="93241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Analytics</a:t>
            </a:r>
            <a:endParaRPr lang="en-US" sz="700" dirty="0">
              <a:latin typeface="+mn-lt"/>
            </a:endParaRPr>
          </a:p>
        </p:txBody>
      </p:sp>
      <p:sp>
        <p:nvSpPr>
          <p:cNvPr id="146" name="Cube 145"/>
          <p:cNvSpPr>
            <a:spLocks/>
          </p:cNvSpPr>
          <p:nvPr/>
        </p:nvSpPr>
        <p:spPr bwMode="auto">
          <a:xfrm>
            <a:off x="3351290" y="3124508"/>
            <a:ext cx="93241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latin typeface="+mn-lt"/>
              </a:rPr>
              <a:t>Customer </a:t>
            </a:r>
            <a:r>
              <a:rPr lang="en-US" sz="700" dirty="0" smtClean="0">
                <a:latin typeface="+mn-lt"/>
              </a:rPr>
              <a:t/>
            </a:r>
            <a:br>
              <a:rPr lang="en-US" sz="700" dirty="0" smtClean="0">
                <a:latin typeface="+mn-lt"/>
              </a:rPr>
            </a:br>
            <a:r>
              <a:rPr lang="en-US" sz="700" dirty="0" smtClean="0">
                <a:latin typeface="+mn-lt"/>
              </a:rPr>
              <a:t>cloud</a:t>
            </a:r>
            <a:endParaRPr lang="en-US" sz="700" dirty="0">
              <a:latin typeface="+mn-lt"/>
            </a:endParaRPr>
          </a:p>
        </p:txBody>
      </p:sp>
      <p:sp>
        <p:nvSpPr>
          <p:cNvPr id="5" name="Right Triangle 4"/>
          <p:cNvSpPr>
            <a:spLocks/>
          </p:cNvSpPr>
          <p:nvPr/>
        </p:nvSpPr>
        <p:spPr bwMode="auto">
          <a:xfrm flipH="1">
            <a:off x="3514359" y="3185905"/>
            <a:ext cx="715371" cy="348615"/>
          </a:xfrm>
          <a:prstGeom prst="rt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700">
              <a:latin typeface="+mn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25541" y="3294444"/>
            <a:ext cx="177453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700" dirty="0" smtClean="0">
                <a:solidFill>
                  <a:schemeClr val="bg1"/>
                </a:solidFill>
              </a:rPr>
              <a:t>ABB API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82" name="Straight Arrow Connector 181"/>
          <p:cNvCxnSpPr>
            <a:cxnSpLocks/>
          </p:cNvCxnSpPr>
          <p:nvPr/>
        </p:nvCxnSpPr>
        <p:spPr>
          <a:xfrm flipV="1">
            <a:off x="3810660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09"/>
          <p:cNvSpPr>
            <a:spLocks/>
          </p:cNvSpPr>
          <p:nvPr/>
        </p:nvSpPr>
        <p:spPr bwMode="auto">
          <a:xfrm>
            <a:off x="3351290" y="2572418"/>
            <a:ext cx="93241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HMI</a:t>
            </a:r>
            <a:endParaRPr lang="en-US" sz="700" dirty="0">
              <a:latin typeface="+mn-lt"/>
            </a:endParaRPr>
          </a:p>
        </p:txBody>
      </p:sp>
      <p:sp>
        <p:nvSpPr>
          <p:cNvPr id="200" name="TextBox 199"/>
          <p:cNvSpPr txBox="1">
            <a:spLocks/>
          </p:cNvSpPr>
          <p:nvPr/>
        </p:nvSpPr>
        <p:spPr>
          <a:xfrm>
            <a:off x="3104618" y="2120486"/>
            <a:ext cx="14257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“Data processed and analyzed by customer with proprietary algorithms”</a:t>
            </a:r>
            <a:endParaRPr lang="en-US" sz="700" dirty="0">
              <a:latin typeface="+mn-lt"/>
            </a:endParaRPr>
          </a:p>
        </p:txBody>
      </p:sp>
      <p:sp>
        <p:nvSpPr>
          <p:cNvPr id="220" name="Freeform 103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725398" y="5636777"/>
            <a:ext cx="184202" cy="166491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104618" y="5224958"/>
            <a:ext cx="1425762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Built in to price of device</a:t>
            </a:r>
          </a:p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Recurring subscription/license for data access or API</a:t>
            </a:r>
            <a:endParaRPr lang="en-GB" sz="700" dirty="0"/>
          </a:p>
        </p:txBody>
      </p:sp>
      <p:sp>
        <p:nvSpPr>
          <p:cNvPr id="97" name="Rectangle 96"/>
          <p:cNvSpPr>
            <a:spLocks/>
          </p:cNvSpPr>
          <p:nvPr/>
        </p:nvSpPr>
        <p:spPr>
          <a:xfrm>
            <a:off x="4679248" y="1929954"/>
            <a:ext cx="2112729" cy="10772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ABB algorithms on customer cloud</a:t>
            </a:r>
            <a:endParaRPr lang="de-CH" sz="7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53" name="Straight Arrow Connector 152"/>
          <p:cNvCxnSpPr>
            <a:cxnSpLocks/>
          </p:cNvCxnSpPr>
          <p:nvPr/>
        </p:nvCxnSpPr>
        <p:spPr>
          <a:xfrm flipV="1">
            <a:off x="6193558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be 148"/>
          <p:cNvSpPr>
            <a:spLocks/>
          </p:cNvSpPr>
          <p:nvPr/>
        </p:nvSpPr>
        <p:spPr bwMode="auto">
          <a:xfrm>
            <a:off x="5754368" y="4726290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Equipment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4" name="Straight Arrow Connector 153"/>
          <p:cNvCxnSpPr>
            <a:cxnSpLocks/>
          </p:cNvCxnSpPr>
          <p:nvPr/>
        </p:nvCxnSpPr>
        <p:spPr>
          <a:xfrm flipV="1">
            <a:off x="6193558" y="406623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Cube 157"/>
          <p:cNvSpPr>
            <a:spLocks/>
          </p:cNvSpPr>
          <p:nvPr/>
        </p:nvSpPr>
        <p:spPr bwMode="auto">
          <a:xfrm>
            <a:off x="5754368" y="4471676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Basic analytics</a:t>
            </a:r>
          </a:p>
        </p:txBody>
      </p:sp>
      <p:sp>
        <p:nvSpPr>
          <p:cNvPr id="159" name="Cube 158"/>
          <p:cNvSpPr>
            <a:spLocks/>
          </p:cNvSpPr>
          <p:nvPr/>
        </p:nvSpPr>
        <p:spPr bwMode="auto">
          <a:xfrm>
            <a:off x="5754368" y="4217062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Modem/HMI</a:t>
            </a:r>
          </a:p>
        </p:txBody>
      </p:sp>
      <p:sp>
        <p:nvSpPr>
          <p:cNvPr id="206" name="Cube 205"/>
          <p:cNvSpPr/>
          <p:nvPr/>
        </p:nvSpPr>
        <p:spPr bwMode="auto">
          <a:xfrm>
            <a:off x="4679248" y="2812726"/>
            <a:ext cx="629575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Analytics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0" name="Cube 159"/>
          <p:cNvSpPr>
            <a:spLocks/>
          </p:cNvSpPr>
          <p:nvPr/>
        </p:nvSpPr>
        <p:spPr bwMode="auto">
          <a:xfrm>
            <a:off x="5754368" y="2812726"/>
            <a:ext cx="93241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Analytics</a:t>
            </a:r>
            <a:endParaRPr lang="en-US" sz="700" dirty="0">
              <a:latin typeface="+mn-lt"/>
            </a:endParaRPr>
          </a:p>
        </p:txBody>
      </p:sp>
      <p:sp>
        <p:nvSpPr>
          <p:cNvPr id="157" name="Cube 156"/>
          <p:cNvSpPr>
            <a:spLocks/>
          </p:cNvSpPr>
          <p:nvPr/>
        </p:nvSpPr>
        <p:spPr bwMode="auto">
          <a:xfrm>
            <a:off x="5754368" y="3664574"/>
            <a:ext cx="93241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latin typeface="+mn-lt"/>
              </a:rPr>
              <a:t>Customer Edge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5186576" y="3291379"/>
            <a:ext cx="261920" cy="0"/>
          </a:xfrm>
          <a:prstGeom prst="straightConnector1">
            <a:avLst/>
          </a:prstGeom>
          <a:ln w="95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ube 204"/>
          <p:cNvSpPr/>
          <p:nvPr/>
        </p:nvSpPr>
        <p:spPr bwMode="auto">
          <a:xfrm>
            <a:off x="4679248" y="3123517"/>
            <a:ext cx="629575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cloud </a:t>
            </a:r>
          </a:p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(incl. static </a:t>
            </a:r>
          </a:p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Data)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0" name="Cube 149"/>
          <p:cNvSpPr>
            <a:spLocks/>
          </p:cNvSpPr>
          <p:nvPr/>
        </p:nvSpPr>
        <p:spPr bwMode="auto">
          <a:xfrm>
            <a:off x="5754368" y="3124508"/>
            <a:ext cx="93241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latin typeface="+mn-lt"/>
              </a:rPr>
              <a:t>Customer </a:t>
            </a:r>
            <a:r>
              <a:rPr lang="en-US" sz="700" dirty="0" smtClean="0">
                <a:latin typeface="+mn-lt"/>
              </a:rPr>
              <a:t/>
            </a:r>
            <a:br>
              <a:rPr lang="en-US" sz="700" dirty="0" smtClean="0">
                <a:latin typeface="+mn-lt"/>
              </a:rPr>
            </a:br>
            <a:r>
              <a:rPr lang="en-US" sz="700" dirty="0" smtClean="0">
                <a:latin typeface="+mn-lt"/>
              </a:rPr>
              <a:t>cloud</a:t>
            </a:r>
            <a:endParaRPr lang="en-US" sz="700" dirty="0">
              <a:latin typeface="+mn-lt"/>
            </a:endParaRPr>
          </a:p>
        </p:txBody>
      </p:sp>
      <p:sp>
        <p:nvSpPr>
          <p:cNvPr id="106" name="Cube 105"/>
          <p:cNvSpPr>
            <a:spLocks/>
          </p:cNvSpPr>
          <p:nvPr/>
        </p:nvSpPr>
        <p:spPr bwMode="auto">
          <a:xfrm>
            <a:off x="5757632" y="2572418"/>
            <a:ext cx="93241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HMI</a:t>
            </a:r>
            <a:endParaRPr lang="en-US" sz="700" dirty="0">
              <a:latin typeface="+mn-lt"/>
            </a:endParaRPr>
          </a:p>
        </p:txBody>
      </p:sp>
      <p:sp>
        <p:nvSpPr>
          <p:cNvPr id="201" name="TextBox 200"/>
          <p:cNvSpPr txBox="1">
            <a:spLocks/>
          </p:cNvSpPr>
          <p:nvPr/>
        </p:nvSpPr>
        <p:spPr>
          <a:xfrm>
            <a:off x="4679249" y="2120486"/>
            <a:ext cx="18755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“Data processed and analyzed by customer using ABB software</a:t>
            </a:r>
            <a:r>
              <a:rPr lang="en-US" sz="700" baseline="30000" dirty="0" smtClean="0">
                <a:latin typeface="+mn-lt"/>
              </a:rPr>
              <a:t>1</a:t>
            </a:r>
            <a:r>
              <a:rPr lang="en-US" sz="700" dirty="0" smtClean="0">
                <a:latin typeface="+mn-lt"/>
              </a:rPr>
              <a:t>” </a:t>
            </a:r>
            <a:endParaRPr lang="en-US" sz="700" dirty="0">
              <a:latin typeface="+mn-lt"/>
            </a:endParaRPr>
          </a:p>
        </p:txBody>
      </p:sp>
      <p:sp>
        <p:nvSpPr>
          <p:cNvPr id="219" name="Freeform 9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5643511" y="5636777"/>
            <a:ext cx="184202" cy="166491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679248" y="5224958"/>
            <a:ext cx="211272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SaaS, monetized via license, recurring subscription or updates</a:t>
            </a:r>
            <a:endParaRPr lang="en-GB" sz="700" dirty="0"/>
          </a:p>
        </p:txBody>
      </p:sp>
      <p:sp>
        <p:nvSpPr>
          <p:cNvPr id="99" name="Rectangle 98"/>
          <p:cNvSpPr>
            <a:spLocks/>
          </p:cNvSpPr>
          <p:nvPr/>
        </p:nvSpPr>
        <p:spPr>
          <a:xfrm>
            <a:off x="6879846" y="1822232"/>
            <a:ext cx="1810498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700" b="1" dirty="0">
                <a:solidFill>
                  <a:schemeClr val="tx2"/>
                </a:solidFill>
                <a:latin typeface="+mn-lt"/>
              </a:rPr>
              <a:t>Remote analytics services </a:t>
            </a:r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delivered via </a:t>
            </a:r>
            <a:r>
              <a:rPr lang="en-US" sz="700" b="1" dirty="0">
                <a:solidFill>
                  <a:schemeClr val="tx2"/>
                </a:solidFill>
                <a:latin typeface="+mn-lt"/>
              </a:rPr>
              <a:t>Ability </a:t>
            </a:r>
            <a:endParaRPr lang="de-CH" sz="7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6" name="Straight Arrow Connector 165"/>
          <p:cNvCxnSpPr>
            <a:cxnSpLocks/>
          </p:cNvCxnSpPr>
          <p:nvPr/>
        </p:nvCxnSpPr>
        <p:spPr>
          <a:xfrm flipV="1">
            <a:off x="7234868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Cube 162"/>
          <p:cNvSpPr>
            <a:spLocks/>
          </p:cNvSpPr>
          <p:nvPr/>
        </p:nvSpPr>
        <p:spPr bwMode="auto">
          <a:xfrm>
            <a:off x="6768658" y="4726290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Equipment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68" name="Straight Arrow Connector 167"/>
          <p:cNvCxnSpPr>
            <a:cxnSpLocks/>
          </p:cNvCxnSpPr>
          <p:nvPr/>
        </p:nvCxnSpPr>
        <p:spPr>
          <a:xfrm flipV="1">
            <a:off x="7234868" y="406623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ube 172"/>
          <p:cNvSpPr>
            <a:spLocks/>
          </p:cNvSpPr>
          <p:nvPr/>
        </p:nvSpPr>
        <p:spPr bwMode="auto">
          <a:xfrm>
            <a:off x="6768658" y="4471676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Basic analytics</a:t>
            </a:r>
          </a:p>
        </p:txBody>
      </p:sp>
      <p:sp>
        <p:nvSpPr>
          <p:cNvPr id="174" name="Cube 173"/>
          <p:cNvSpPr>
            <a:spLocks/>
          </p:cNvSpPr>
          <p:nvPr/>
        </p:nvSpPr>
        <p:spPr bwMode="auto">
          <a:xfrm>
            <a:off x="6768658" y="4217062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Modem/HMI</a:t>
            </a:r>
          </a:p>
        </p:txBody>
      </p:sp>
      <p:sp>
        <p:nvSpPr>
          <p:cNvPr id="175" name="Cube 174"/>
          <p:cNvSpPr>
            <a:spLocks/>
          </p:cNvSpPr>
          <p:nvPr/>
        </p:nvSpPr>
        <p:spPr bwMode="auto">
          <a:xfrm>
            <a:off x="6768658" y="2907727"/>
            <a:ext cx="932419" cy="190664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Analytics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8" name="Cube 187"/>
          <p:cNvSpPr>
            <a:spLocks/>
          </p:cNvSpPr>
          <p:nvPr/>
        </p:nvSpPr>
        <p:spPr bwMode="auto">
          <a:xfrm>
            <a:off x="7999292" y="2907727"/>
            <a:ext cx="578959" cy="190664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r>
              <a:rPr lang="en-US" sz="700" dirty="0" smtClean="0">
                <a:latin typeface="+mn-lt"/>
              </a:rPr>
              <a:t>Analytics</a:t>
            </a:r>
            <a:endParaRPr lang="en-US" sz="700" dirty="0">
              <a:latin typeface="+mn-lt"/>
            </a:endParaRPr>
          </a:p>
        </p:txBody>
      </p:sp>
      <p:sp>
        <p:nvSpPr>
          <p:cNvPr id="170" name="Cube 169"/>
          <p:cNvSpPr>
            <a:spLocks/>
          </p:cNvSpPr>
          <p:nvPr/>
        </p:nvSpPr>
        <p:spPr bwMode="auto">
          <a:xfrm>
            <a:off x="6768658" y="3664574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sz="700" dirty="0" smtClean="0">
                <a:solidFill>
                  <a:schemeClr val="bg1"/>
                </a:solidFill>
                <a:latin typeface="+mn-lt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Edge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Isosceles Triangle 3"/>
          <p:cNvSpPr>
            <a:spLocks/>
          </p:cNvSpPr>
          <p:nvPr/>
        </p:nvSpPr>
        <p:spPr bwMode="auto">
          <a:xfrm>
            <a:off x="7000438" y="3724824"/>
            <a:ext cx="647048" cy="348813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 sz="700"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223375" y="3855903"/>
            <a:ext cx="405560" cy="215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950">
                <a:latin typeface="+mn-lt"/>
              </a:defRPr>
            </a:lvl1pPr>
          </a:lstStyle>
          <a:p>
            <a:pPr algn="r"/>
            <a:r>
              <a:rPr lang="en-US" sz="700" dirty="0" err="1" smtClean="0"/>
              <a:t>Custo</a:t>
            </a:r>
            <a:r>
              <a:rPr lang="de-CH" sz="700" dirty="0" smtClean="0"/>
              <a:t>-</a:t>
            </a:r>
          </a:p>
          <a:p>
            <a:pPr algn="r"/>
            <a:r>
              <a:rPr lang="en-US" sz="700" dirty="0" err="1" smtClean="0"/>
              <a:t>mer</a:t>
            </a:r>
            <a:r>
              <a:rPr lang="en-US" sz="700" dirty="0" smtClean="0"/>
              <a:t> Edge</a:t>
            </a:r>
            <a:endParaRPr lang="en-US" sz="700" dirty="0"/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7696295" y="3299166"/>
            <a:ext cx="307780" cy="0"/>
          </a:xfrm>
          <a:prstGeom prst="straightConnector1">
            <a:avLst/>
          </a:prstGeom>
          <a:ln w="95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/>
          </p:cNvSpPr>
          <p:nvPr/>
        </p:nvSpPr>
        <p:spPr>
          <a:xfrm>
            <a:off x="7771137" y="3361493"/>
            <a:ext cx="158095" cy="1530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700" dirty="0" smtClean="0">
                <a:latin typeface="+mn-lt"/>
              </a:rPr>
              <a:t>API</a:t>
            </a:r>
            <a:endParaRPr lang="en-US" sz="700" dirty="0">
              <a:latin typeface="+mn-lt"/>
            </a:endParaRPr>
          </a:p>
        </p:txBody>
      </p:sp>
      <p:sp>
        <p:nvSpPr>
          <p:cNvPr id="164" name="Cube 163"/>
          <p:cNvSpPr>
            <a:spLocks/>
          </p:cNvSpPr>
          <p:nvPr/>
        </p:nvSpPr>
        <p:spPr bwMode="auto">
          <a:xfrm>
            <a:off x="6768658" y="3124508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cloud 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(incl. static 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Data)</a:t>
            </a:r>
          </a:p>
        </p:txBody>
      </p:sp>
      <p:sp>
        <p:nvSpPr>
          <p:cNvPr id="187" name="Cube 186"/>
          <p:cNvSpPr>
            <a:spLocks/>
          </p:cNvSpPr>
          <p:nvPr/>
        </p:nvSpPr>
        <p:spPr bwMode="auto">
          <a:xfrm>
            <a:off x="7999292" y="3124508"/>
            <a:ext cx="578959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Customer </a:t>
            </a:r>
          </a:p>
          <a:p>
            <a:pPr algn="ctr"/>
            <a:r>
              <a:rPr lang="en-US" sz="700" dirty="0" smtClean="0">
                <a:latin typeface="+mn-lt"/>
              </a:rPr>
              <a:t>cloud</a:t>
            </a:r>
            <a:endParaRPr lang="en-US" sz="700" dirty="0">
              <a:latin typeface="+mn-lt"/>
            </a:endParaRPr>
          </a:p>
        </p:txBody>
      </p:sp>
      <p:sp>
        <p:nvSpPr>
          <p:cNvPr id="105" name="Cube 104"/>
          <p:cNvSpPr>
            <a:spLocks/>
          </p:cNvSpPr>
          <p:nvPr/>
        </p:nvSpPr>
        <p:spPr bwMode="auto">
          <a:xfrm>
            <a:off x="7999292" y="2644920"/>
            <a:ext cx="578959" cy="230703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latin typeface="+mn-lt"/>
              </a:rPr>
              <a:t>HMI</a:t>
            </a:r>
            <a:endParaRPr lang="en-US" sz="700" dirty="0">
              <a:latin typeface="+mn-lt"/>
            </a:endParaRPr>
          </a:p>
        </p:txBody>
      </p:sp>
      <p:sp>
        <p:nvSpPr>
          <p:cNvPr id="209" name="TextBox 208"/>
          <p:cNvSpPr txBox="1">
            <a:spLocks/>
          </p:cNvSpPr>
          <p:nvPr/>
        </p:nvSpPr>
        <p:spPr>
          <a:xfrm>
            <a:off x="6879846" y="2120486"/>
            <a:ext cx="18104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“Data captured and analyzed by ABB, insights provided to customer cloud” </a:t>
            </a:r>
            <a:endParaRPr lang="en-US" sz="700" dirty="0">
              <a:latin typeface="+mn-lt"/>
            </a:endParaRPr>
          </a:p>
        </p:txBody>
      </p:sp>
      <p:sp>
        <p:nvSpPr>
          <p:cNvPr id="218" name="Freeform 99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758083" y="5636777"/>
            <a:ext cx="184202" cy="166491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6768658" y="5224958"/>
            <a:ext cx="2163053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GB" sz="700" dirty="0" smtClean="0"/>
              <a:t>Pay for given outcome/insight</a:t>
            </a:r>
          </a:p>
          <a:p>
            <a:pPr marL="115888" lvl="1" indent="-115888">
              <a:spcBef>
                <a:spcPts val="0"/>
              </a:spcBef>
            </a:pPr>
            <a:r>
              <a:rPr lang="en-GB" sz="700" dirty="0" smtClean="0"/>
              <a:t>Subscription fee</a:t>
            </a:r>
            <a:endParaRPr lang="en-GB" sz="700" dirty="0"/>
          </a:p>
        </p:txBody>
      </p:sp>
      <p:sp>
        <p:nvSpPr>
          <p:cNvPr id="101" name="Rectangle 100"/>
          <p:cNvSpPr>
            <a:spLocks/>
          </p:cNvSpPr>
          <p:nvPr/>
        </p:nvSpPr>
        <p:spPr>
          <a:xfrm>
            <a:off x="8726837" y="1929954"/>
            <a:ext cx="1322992" cy="10772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ABB cloud (pot. white-labelled)</a:t>
            </a:r>
            <a:endParaRPr lang="de-CH" sz="7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8" name="Straight Arrow Connector 107"/>
          <p:cNvCxnSpPr>
            <a:cxnSpLocks/>
          </p:cNvCxnSpPr>
          <p:nvPr/>
        </p:nvCxnSpPr>
        <p:spPr>
          <a:xfrm>
            <a:off x="9622839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Cube 188"/>
          <p:cNvSpPr>
            <a:spLocks/>
          </p:cNvSpPr>
          <p:nvPr/>
        </p:nvSpPr>
        <p:spPr bwMode="auto">
          <a:xfrm>
            <a:off x="8922124" y="4726290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Equipment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>
          <a:xfrm>
            <a:off x="9505586" y="406623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</p:cNvCxnSpPr>
          <p:nvPr/>
        </p:nvCxnSpPr>
        <p:spPr>
          <a:xfrm flipV="1">
            <a:off x="9271081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/>
          <p:cNvSpPr>
            <a:spLocks/>
          </p:cNvSpPr>
          <p:nvPr/>
        </p:nvSpPr>
        <p:spPr bwMode="auto">
          <a:xfrm>
            <a:off x="8922124" y="4471676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Basic analytics</a:t>
            </a:r>
          </a:p>
        </p:txBody>
      </p:sp>
      <p:sp>
        <p:nvSpPr>
          <p:cNvPr id="222" name="Cube 221"/>
          <p:cNvSpPr>
            <a:spLocks/>
          </p:cNvSpPr>
          <p:nvPr/>
        </p:nvSpPr>
        <p:spPr bwMode="auto">
          <a:xfrm>
            <a:off x="8922124" y="4217062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Modem/HMI</a:t>
            </a:r>
          </a:p>
        </p:txBody>
      </p:sp>
      <p:sp>
        <p:nvSpPr>
          <p:cNvPr id="223" name="Cube 222"/>
          <p:cNvSpPr>
            <a:spLocks/>
          </p:cNvSpPr>
          <p:nvPr/>
        </p:nvSpPr>
        <p:spPr bwMode="auto">
          <a:xfrm>
            <a:off x="8922124" y="2879575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Analytics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8" name="Cube 207"/>
          <p:cNvSpPr>
            <a:spLocks/>
          </p:cNvSpPr>
          <p:nvPr/>
        </p:nvSpPr>
        <p:spPr bwMode="auto">
          <a:xfrm>
            <a:off x="8922124" y="3664574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sz="700" dirty="0" smtClean="0">
                <a:solidFill>
                  <a:schemeClr val="bg1"/>
                </a:solidFill>
                <a:latin typeface="+mn-lt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Edge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4" name="Isosceles Triangle 223"/>
          <p:cNvSpPr>
            <a:spLocks/>
          </p:cNvSpPr>
          <p:nvPr/>
        </p:nvSpPr>
        <p:spPr bwMode="auto">
          <a:xfrm>
            <a:off x="9153904" y="3724824"/>
            <a:ext cx="647048" cy="348813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 sz="700">
              <a:latin typeface="+mn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9376841" y="3855903"/>
            <a:ext cx="405560" cy="215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950">
                <a:latin typeface="+mn-lt"/>
              </a:defRPr>
            </a:lvl1pPr>
          </a:lstStyle>
          <a:p>
            <a:pPr algn="r"/>
            <a:r>
              <a:rPr lang="en-US" sz="700" dirty="0" err="1" smtClean="0"/>
              <a:t>Custo</a:t>
            </a:r>
            <a:r>
              <a:rPr lang="de-CH" sz="700" dirty="0" smtClean="0"/>
              <a:t>-</a:t>
            </a:r>
          </a:p>
          <a:p>
            <a:pPr algn="r"/>
            <a:r>
              <a:rPr lang="en-US" sz="700" dirty="0" err="1" smtClean="0"/>
              <a:t>mer</a:t>
            </a:r>
            <a:r>
              <a:rPr lang="en-US" sz="700" dirty="0" smtClean="0"/>
              <a:t> Edge</a:t>
            </a:r>
            <a:endParaRPr lang="en-US" sz="700" dirty="0"/>
          </a:p>
        </p:txBody>
      </p:sp>
      <p:sp>
        <p:nvSpPr>
          <p:cNvPr id="195" name="Cube 194"/>
          <p:cNvSpPr>
            <a:spLocks/>
          </p:cNvSpPr>
          <p:nvPr/>
        </p:nvSpPr>
        <p:spPr bwMode="auto">
          <a:xfrm>
            <a:off x="8922124" y="3124508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cloud 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(incl. static </a:t>
            </a:r>
          </a:p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data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 flipV="1">
            <a:off x="9271081" y="406399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>
            <a:grpSpLocks/>
          </p:cNvGrpSpPr>
          <p:nvPr/>
        </p:nvGrpSpPr>
        <p:grpSpPr>
          <a:xfrm>
            <a:off x="8922124" y="2508428"/>
            <a:ext cx="932419" cy="357290"/>
            <a:chOff x="14376333" y="2735635"/>
            <a:chExt cx="1039966" cy="441335"/>
          </a:xfrm>
        </p:grpSpPr>
        <p:sp>
          <p:nvSpPr>
            <p:cNvPr id="155" name="Cube 154"/>
            <p:cNvSpPr>
              <a:spLocks/>
            </p:cNvSpPr>
            <p:nvPr/>
          </p:nvSpPr>
          <p:spPr bwMode="auto">
            <a:xfrm>
              <a:off x="14376333" y="2735635"/>
              <a:ext cx="1039966" cy="436239"/>
            </a:xfrm>
            <a:prstGeom prst="cube">
              <a:avLst>
                <a:gd name="adj" fmla="val 13211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US" sz="700" dirty="0">
                <a:latin typeface="+mn-lt"/>
              </a:endParaRPr>
            </a:p>
          </p:txBody>
        </p:sp>
        <p:sp>
          <p:nvSpPr>
            <p:cNvPr id="156" name="Isosceles Triangle 155"/>
            <p:cNvSpPr>
              <a:spLocks/>
            </p:cNvSpPr>
            <p:nvPr/>
          </p:nvSpPr>
          <p:spPr bwMode="auto">
            <a:xfrm>
              <a:off x="14624156" y="2858496"/>
              <a:ext cx="721680" cy="316589"/>
            </a:xfrm>
            <a:prstGeom prst="triangle">
              <a:avLst>
                <a:gd name="adj" fmla="val 10000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de-CH" sz="700">
                <a:latin typeface="+mn-lt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440402" y="2785385"/>
              <a:ext cx="455914" cy="1330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950">
                  <a:latin typeface="+mn-lt"/>
                </a:defRPr>
              </a:lvl1pPr>
            </a:lstStyle>
            <a:p>
              <a:pPr algn="r"/>
              <a:r>
                <a:rPr lang="de-CH" sz="700" dirty="0" err="1" smtClean="0"/>
                <a:t>Cust</a:t>
              </a:r>
              <a:r>
                <a:rPr lang="de-CH" sz="700" dirty="0" smtClean="0"/>
                <a:t>. </a:t>
              </a:r>
              <a:r>
                <a:rPr lang="de-CH" sz="700" dirty="0" err="1" smtClean="0"/>
                <a:t>HMI</a:t>
              </a:r>
              <a:endParaRPr lang="en-US" sz="7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905826" y="3043909"/>
              <a:ext cx="404066" cy="1330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950">
                  <a:latin typeface="+mn-lt"/>
                </a:defRPr>
              </a:lvl1pPr>
            </a:lstStyle>
            <a:p>
              <a:pPr algn="r"/>
              <a:r>
                <a:rPr lang="de-CH" sz="700" dirty="0" smtClean="0">
                  <a:solidFill>
                    <a:schemeClr val="bg1"/>
                  </a:solidFill>
                </a:rPr>
                <a:t>ABB </a:t>
              </a:r>
              <a:r>
                <a:rPr lang="de-CH" sz="700" dirty="0" err="1" smtClean="0">
                  <a:solidFill>
                    <a:schemeClr val="bg1"/>
                  </a:solidFill>
                </a:rPr>
                <a:t>HMI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5" name="TextBox 164"/>
          <p:cNvSpPr txBox="1">
            <a:spLocks/>
          </p:cNvSpPr>
          <p:nvPr/>
        </p:nvSpPr>
        <p:spPr>
          <a:xfrm>
            <a:off x="8726837" y="2120486"/>
            <a:ext cx="13229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“Fully ABB-enabled analytics with customer branding” </a:t>
            </a:r>
            <a:endParaRPr lang="en-US" sz="700" dirty="0">
              <a:latin typeface="+mn-lt"/>
            </a:endParaRPr>
          </a:p>
        </p:txBody>
      </p:sp>
      <p:sp>
        <p:nvSpPr>
          <p:cNvPr id="94" name="Freeform 99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9296232" y="5636777"/>
            <a:ext cx="184202" cy="166491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8726837" y="5224958"/>
            <a:ext cx="1322992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GB" sz="700" dirty="0" smtClean="0"/>
              <a:t>Pay for given outcome</a:t>
            </a:r>
          </a:p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Subscription to use ABB cloud (PaaS)</a:t>
            </a:r>
            <a:endParaRPr lang="en-GB" sz="700" dirty="0"/>
          </a:p>
        </p:txBody>
      </p:sp>
      <p:sp>
        <p:nvSpPr>
          <p:cNvPr id="134" name="Rectangle 133"/>
          <p:cNvSpPr>
            <a:spLocks/>
          </p:cNvSpPr>
          <p:nvPr/>
        </p:nvSpPr>
        <p:spPr>
          <a:xfrm>
            <a:off x="10198701" y="1714511"/>
            <a:ext cx="1505689" cy="32316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ABB cloud including hosting of customer extension (pot</a:t>
            </a:r>
            <a:r>
              <a:rPr lang="en-US" sz="700" b="1" dirty="0">
                <a:solidFill>
                  <a:schemeClr val="tx2"/>
                </a:solidFill>
                <a:latin typeface="+mn-lt"/>
              </a:rPr>
              <a:t>. white-labelled)</a:t>
            </a:r>
          </a:p>
        </p:txBody>
      </p:sp>
      <p:cxnSp>
        <p:nvCxnSpPr>
          <p:cNvPr id="115" name="Straight Arrow Connector 114"/>
          <p:cNvCxnSpPr>
            <a:cxnSpLocks/>
          </p:cNvCxnSpPr>
          <p:nvPr/>
        </p:nvCxnSpPr>
        <p:spPr>
          <a:xfrm>
            <a:off x="11186051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be 116"/>
          <p:cNvSpPr>
            <a:spLocks/>
          </p:cNvSpPr>
          <p:nvPr/>
        </p:nvSpPr>
        <p:spPr bwMode="auto">
          <a:xfrm>
            <a:off x="10485335" y="4726290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Equipment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8" name="Straight Arrow Connector 117"/>
          <p:cNvCxnSpPr>
            <a:cxnSpLocks/>
          </p:cNvCxnSpPr>
          <p:nvPr/>
        </p:nvCxnSpPr>
        <p:spPr>
          <a:xfrm>
            <a:off x="11068798" y="406623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cxnSpLocks/>
          </p:cNvCxnSpPr>
          <p:nvPr/>
        </p:nvCxnSpPr>
        <p:spPr>
          <a:xfrm flipV="1">
            <a:off x="10834292" y="3518102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be 119"/>
          <p:cNvSpPr>
            <a:spLocks/>
          </p:cNvSpPr>
          <p:nvPr/>
        </p:nvSpPr>
        <p:spPr bwMode="auto">
          <a:xfrm>
            <a:off x="10485335" y="4471676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Basic analytics</a:t>
            </a:r>
          </a:p>
        </p:txBody>
      </p:sp>
      <p:sp>
        <p:nvSpPr>
          <p:cNvPr id="121" name="Cube 120"/>
          <p:cNvSpPr>
            <a:spLocks/>
          </p:cNvSpPr>
          <p:nvPr/>
        </p:nvSpPr>
        <p:spPr bwMode="auto">
          <a:xfrm>
            <a:off x="10485335" y="4217062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n-lt"/>
              </a:rPr>
              <a:t>Modem/HMI</a:t>
            </a:r>
          </a:p>
        </p:txBody>
      </p:sp>
      <p:sp>
        <p:nvSpPr>
          <p:cNvPr id="123" name="Cube 122"/>
          <p:cNvSpPr>
            <a:spLocks/>
          </p:cNvSpPr>
          <p:nvPr/>
        </p:nvSpPr>
        <p:spPr bwMode="auto">
          <a:xfrm>
            <a:off x="10485335" y="2879575"/>
            <a:ext cx="932419" cy="230703"/>
          </a:xfrm>
          <a:prstGeom prst="cub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+mn-lt"/>
              </a:rPr>
              <a:t>Analytics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4" name="Cube 123"/>
          <p:cNvSpPr>
            <a:spLocks/>
          </p:cNvSpPr>
          <p:nvPr/>
        </p:nvSpPr>
        <p:spPr bwMode="auto">
          <a:xfrm>
            <a:off x="10485335" y="3664574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t"/>
          <a:lstStyle/>
          <a:p>
            <a:r>
              <a:rPr lang="en-US" sz="700" dirty="0">
                <a:solidFill>
                  <a:schemeClr val="bg1"/>
                </a:solidFill>
                <a:latin typeface="+mn-lt"/>
              </a:rPr>
              <a:t>ABB </a:t>
            </a:r>
            <a:r>
              <a:rPr lang="en-US" sz="700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sz="700" dirty="0" smtClean="0">
                <a:solidFill>
                  <a:schemeClr val="bg1"/>
                </a:solidFill>
                <a:latin typeface="+mn-lt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</a:rPr>
              <a:t>Edge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5" name="Isosceles Triangle 124"/>
          <p:cNvSpPr>
            <a:spLocks/>
          </p:cNvSpPr>
          <p:nvPr/>
        </p:nvSpPr>
        <p:spPr bwMode="auto">
          <a:xfrm>
            <a:off x="10717115" y="3724824"/>
            <a:ext cx="647048" cy="348813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de-CH" sz="700">
              <a:latin typeface="+mn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940052" y="3855903"/>
            <a:ext cx="405560" cy="215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950">
                <a:latin typeface="+mn-lt"/>
              </a:defRPr>
            </a:lvl1pPr>
          </a:lstStyle>
          <a:p>
            <a:pPr algn="r"/>
            <a:r>
              <a:rPr lang="en-US" sz="700" dirty="0" err="1" smtClean="0"/>
              <a:t>Custo</a:t>
            </a:r>
            <a:r>
              <a:rPr lang="de-CH" sz="700" dirty="0" smtClean="0"/>
              <a:t>-</a:t>
            </a:r>
          </a:p>
          <a:p>
            <a:pPr algn="r"/>
            <a:r>
              <a:rPr lang="en-US" sz="700" dirty="0" err="1" smtClean="0"/>
              <a:t>mer</a:t>
            </a:r>
            <a:r>
              <a:rPr lang="en-US" sz="700" dirty="0" smtClean="0"/>
              <a:t> Edge</a:t>
            </a:r>
            <a:endParaRPr lang="en-US" sz="700" dirty="0"/>
          </a:p>
        </p:txBody>
      </p:sp>
      <p:sp>
        <p:nvSpPr>
          <p:cNvPr id="127" name="Cube 126"/>
          <p:cNvSpPr>
            <a:spLocks/>
          </p:cNvSpPr>
          <p:nvPr/>
        </p:nvSpPr>
        <p:spPr bwMode="auto">
          <a:xfrm>
            <a:off x="10485335" y="3124508"/>
            <a:ext cx="932419" cy="410012"/>
          </a:xfrm>
          <a:prstGeom prst="cube">
            <a:avLst>
              <a:gd name="adj" fmla="val 13211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  <a:latin typeface="+mn-lt"/>
              </a:rPr>
              <a:t>ABB cloud </a:t>
            </a:r>
          </a:p>
          <a:p>
            <a:pPr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  <a:latin typeface="+mn-lt"/>
              </a:rPr>
              <a:t>(incl. </a:t>
            </a:r>
            <a:endParaRPr lang="en-US" sz="7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  <a:latin typeface="+mn-lt"/>
              </a:rPr>
              <a:t>static </a:t>
            </a:r>
          </a:p>
          <a:p>
            <a:pPr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  <a:latin typeface="+mn-lt"/>
              </a:rPr>
              <a:t>data)</a:t>
            </a:r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9" name="Cube 128"/>
          <p:cNvSpPr>
            <a:spLocks/>
          </p:cNvSpPr>
          <p:nvPr/>
        </p:nvSpPr>
        <p:spPr bwMode="auto">
          <a:xfrm>
            <a:off x="11015278" y="3124508"/>
            <a:ext cx="402477" cy="410012"/>
          </a:xfrm>
          <a:prstGeom prst="cube">
            <a:avLst>
              <a:gd name="adj" fmla="val 13211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r>
              <a:rPr lang="en-US" sz="700" dirty="0" err="1" smtClean="0">
                <a:latin typeface="+mn-lt"/>
              </a:rPr>
              <a:t>Custo</a:t>
            </a:r>
            <a:r>
              <a:rPr lang="en-US" sz="700" dirty="0" smtClean="0">
                <a:latin typeface="+mn-lt"/>
              </a:rPr>
              <a:t>-</a:t>
            </a:r>
          </a:p>
          <a:p>
            <a:pPr algn="ctr"/>
            <a:r>
              <a:rPr lang="en-US" sz="700" dirty="0" err="1" smtClean="0">
                <a:latin typeface="+mn-lt"/>
              </a:rPr>
              <a:t>mer</a:t>
            </a:r>
            <a:r>
              <a:rPr lang="en-US" sz="700" dirty="0" smtClean="0">
                <a:latin typeface="+mn-lt"/>
              </a:rPr>
              <a:t/>
            </a:r>
            <a:br>
              <a:rPr lang="en-US" sz="700" dirty="0" smtClean="0">
                <a:latin typeface="+mn-lt"/>
              </a:rPr>
            </a:br>
            <a:r>
              <a:rPr lang="en-US" sz="700" dirty="0" smtClean="0">
                <a:latin typeface="+mn-lt"/>
              </a:rPr>
              <a:t>sandbox</a:t>
            </a:r>
            <a:endParaRPr lang="en-US" sz="700" dirty="0">
              <a:latin typeface="+mn-lt"/>
            </a:endParaRPr>
          </a:p>
        </p:txBody>
      </p:sp>
      <p:cxnSp>
        <p:nvCxnSpPr>
          <p:cNvPr id="130" name="Straight Arrow Connector 129"/>
          <p:cNvCxnSpPr>
            <a:cxnSpLocks/>
          </p:cNvCxnSpPr>
          <p:nvPr/>
        </p:nvCxnSpPr>
        <p:spPr>
          <a:xfrm flipV="1">
            <a:off x="10834292" y="4063993"/>
            <a:ext cx="0" cy="153069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/>
          </p:cNvGrpSpPr>
          <p:nvPr/>
        </p:nvGrpSpPr>
        <p:grpSpPr>
          <a:xfrm>
            <a:off x="10485335" y="2508426"/>
            <a:ext cx="932419" cy="355764"/>
            <a:chOff x="14376333" y="2735635"/>
            <a:chExt cx="1039966" cy="439450"/>
          </a:xfrm>
        </p:grpSpPr>
        <p:sp>
          <p:nvSpPr>
            <p:cNvPr id="136" name="Cube 135"/>
            <p:cNvSpPr>
              <a:spLocks/>
            </p:cNvSpPr>
            <p:nvPr/>
          </p:nvSpPr>
          <p:spPr bwMode="auto">
            <a:xfrm>
              <a:off x="14376333" y="2735635"/>
              <a:ext cx="1039966" cy="436239"/>
            </a:xfrm>
            <a:prstGeom prst="cube">
              <a:avLst>
                <a:gd name="adj" fmla="val 13211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en-US" sz="700" dirty="0">
                <a:latin typeface="+mn-lt"/>
              </a:endParaRPr>
            </a:p>
          </p:txBody>
        </p:sp>
        <p:sp>
          <p:nvSpPr>
            <p:cNvPr id="138" name="Isosceles Triangle 137"/>
            <p:cNvSpPr>
              <a:spLocks/>
            </p:cNvSpPr>
            <p:nvPr/>
          </p:nvSpPr>
          <p:spPr bwMode="auto">
            <a:xfrm>
              <a:off x="14624156" y="2858496"/>
              <a:ext cx="721680" cy="316589"/>
            </a:xfrm>
            <a:prstGeom prst="triangle">
              <a:avLst>
                <a:gd name="adj" fmla="val 10000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>
              <a:noAutofit/>
            </a:bodyPr>
            <a:lstStyle/>
            <a:p>
              <a:pPr algn="ctr"/>
              <a:endParaRPr lang="de-CH" sz="700">
                <a:latin typeface="+mn-lt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4428239" y="2790359"/>
              <a:ext cx="468077" cy="1231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950">
                  <a:latin typeface="+mn-lt"/>
                </a:defRPr>
              </a:lvl1pPr>
            </a:lstStyle>
            <a:p>
              <a:pPr algn="r"/>
              <a:r>
                <a:rPr lang="de-CH" sz="700" dirty="0" err="1" smtClean="0"/>
                <a:t>Cust</a:t>
              </a:r>
              <a:r>
                <a:rPr lang="de-CH" sz="700" dirty="0" smtClean="0"/>
                <a:t>. </a:t>
              </a:r>
              <a:r>
                <a:rPr lang="de-CH" sz="700" dirty="0" err="1" smtClean="0"/>
                <a:t>HMI</a:t>
              </a:r>
              <a:endParaRPr lang="en-US" sz="7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4896316" y="3048883"/>
              <a:ext cx="413575" cy="1231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950">
                  <a:latin typeface="+mn-lt"/>
                </a:defRPr>
              </a:lvl1pPr>
            </a:lstStyle>
            <a:p>
              <a:pPr algn="r"/>
              <a:r>
                <a:rPr lang="de-CH" sz="700" dirty="0" smtClean="0">
                  <a:solidFill>
                    <a:schemeClr val="bg1"/>
                  </a:solidFill>
                </a:rPr>
                <a:t>ABB </a:t>
              </a:r>
              <a:r>
                <a:rPr lang="de-CH" sz="700" dirty="0" err="1" smtClean="0">
                  <a:solidFill>
                    <a:schemeClr val="bg1"/>
                  </a:solidFill>
                </a:rPr>
                <a:t>HMI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TextBox 112"/>
          <p:cNvSpPr txBox="1">
            <a:spLocks/>
          </p:cNvSpPr>
          <p:nvPr/>
        </p:nvSpPr>
        <p:spPr>
          <a:xfrm>
            <a:off x="10198701" y="2120486"/>
            <a:ext cx="150568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latin typeface="+mn-lt"/>
              </a:rPr>
              <a:t>“Customer cloud integrated with ABB cloud in ‘sandbox’ – includes ABB and other equipment analytics” </a:t>
            </a:r>
            <a:endParaRPr lang="en-US" sz="700" dirty="0">
              <a:latin typeface="+mn-lt"/>
            </a:endParaRPr>
          </a:p>
        </p:txBody>
      </p:sp>
      <p:sp>
        <p:nvSpPr>
          <p:cNvPr id="132" name="Freeform 99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10859444" y="5636777"/>
            <a:ext cx="184202" cy="166491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00">
              <a:latin typeface="+mn-lt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0198701" y="5224958"/>
            <a:ext cx="1505689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15888" lvl="1" indent="-115888">
              <a:spcBef>
                <a:spcPts val="0"/>
              </a:spcBef>
            </a:pPr>
            <a:r>
              <a:rPr lang="en-GB" sz="700" dirty="0" smtClean="0"/>
              <a:t>Pay for given outcome</a:t>
            </a:r>
          </a:p>
          <a:p>
            <a:pPr marL="115888" lvl="1" indent="-115888">
              <a:spcBef>
                <a:spcPts val="0"/>
              </a:spcBef>
            </a:pPr>
            <a:r>
              <a:rPr lang="en-US" sz="700" dirty="0" smtClean="0"/>
              <a:t>Subscription to use ABB cloud (PaaS)</a:t>
            </a:r>
            <a:endParaRPr lang="en-GB" sz="700" dirty="0"/>
          </a:p>
        </p:txBody>
      </p:sp>
      <p:cxnSp>
        <p:nvCxnSpPr>
          <p:cNvPr id="196" name="Straight Connector 195"/>
          <p:cNvCxnSpPr>
            <a:cxnSpLocks/>
          </p:cNvCxnSpPr>
          <p:nvPr/>
        </p:nvCxnSpPr>
        <p:spPr>
          <a:xfrm>
            <a:off x="1470123" y="1617112"/>
            <a:ext cx="1468906" cy="0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AutoShape 250"/>
          <p:cNvSpPr>
            <a:spLocks noChangeArrowheads="1"/>
          </p:cNvSpPr>
          <p:nvPr/>
        </p:nvSpPr>
        <p:spPr bwMode="auto">
          <a:xfrm>
            <a:off x="1815033" y="1564688"/>
            <a:ext cx="779087" cy="126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18288" anchor="b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tx2"/>
                </a:solidFill>
                <a:latin typeface="+mn-lt"/>
              </a:rPr>
              <a:t>Static data access </a:t>
            </a:r>
            <a:endParaRPr lang="en-US" sz="700" b="1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7" name="Straight Connector 166"/>
          <p:cNvCxnSpPr>
            <a:cxnSpLocks/>
          </p:cNvCxnSpPr>
          <p:nvPr/>
        </p:nvCxnSpPr>
        <p:spPr>
          <a:xfrm>
            <a:off x="1380498" y="2120486"/>
            <a:ext cx="0" cy="144109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0" y="2079081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5422454" y="3664574"/>
            <a:ext cx="329964" cy="41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700" dirty="0" smtClean="0">
                <a:solidFill>
                  <a:schemeClr val="bg1"/>
                </a:solidFill>
              </a:rPr>
              <a:t>ABB plug-in 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422454" y="3124508"/>
            <a:ext cx="329964" cy="41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700" dirty="0" smtClean="0">
                <a:solidFill>
                  <a:schemeClr val="bg1"/>
                </a:solidFill>
              </a:rPr>
              <a:t>ABB plug-in 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>
            <a:spLocks/>
          </p:cNvSpPr>
          <p:nvPr/>
        </p:nvSpPr>
        <p:spPr>
          <a:xfrm>
            <a:off x="11596821" y="400998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37" name="TextBox 136"/>
          <p:cNvSpPr txBox="1">
            <a:spLocks/>
          </p:cNvSpPr>
          <p:nvPr/>
        </p:nvSpPr>
        <p:spPr>
          <a:xfrm>
            <a:off x="11596821" y="50157"/>
            <a:ext cx="398137" cy="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  <p:sp>
        <p:nvSpPr>
          <p:cNvPr id="139" name="Right Arrow 138"/>
          <p:cNvSpPr/>
          <p:nvPr/>
        </p:nvSpPr>
        <p:spPr bwMode="auto">
          <a:xfrm rot="16200000">
            <a:off x="11754790" y="682792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69" name="Right Arrow 168"/>
          <p:cNvSpPr/>
          <p:nvPr/>
        </p:nvSpPr>
        <p:spPr bwMode="auto">
          <a:xfrm rot="16200000">
            <a:off x="11754790" y="336134"/>
            <a:ext cx="82199" cy="96953"/>
          </a:xfrm>
          <a:prstGeom prst="rightArrow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172" name="TextBox 171"/>
          <p:cNvSpPr txBox="1">
            <a:spLocks/>
          </p:cNvSpPr>
          <p:nvPr/>
        </p:nvSpPr>
        <p:spPr>
          <a:xfrm>
            <a:off x="11588470" y="751839"/>
            <a:ext cx="398137" cy="29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>
              <a:buClr>
                <a:schemeClr val="bg2"/>
              </a:buClr>
            </a:pPr>
            <a:endParaRPr lang="en-US" sz="14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8129044"/>
              </p:ext>
            </p:extLst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3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Introduction and expectation setting</a:t>
            </a:r>
            <a:endParaRPr lang="en-US" sz="1900" b="1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Objectives, </a:t>
            </a:r>
            <a:r>
              <a:rPr lang="en-US" sz="1900" dirty="0" err="1" smtClean="0">
                <a:solidFill>
                  <a:schemeClr val="tx1"/>
                </a:solidFill>
              </a:rPr>
              <a:t>workplan</a:t>
            </a:r>
            <a:r>
              <a:rPr lang="en-US" sz="1900" dirty="0" smtClean="0">
                <a:solidFill>
                  <a:schemeClr val="tx1"/>
                </a:solidFill>
              </a:rPr>
              <a:t> and governance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OEM/distributor segmentation </a:t>
            </a:r>
            <a:r>
              <a:rPr lang="en-US" sz="1900" dirty="0">
                <a:solidFill>
                  <a:schemeClr val="tx1"/>
                </a:solidFill>
              </a:rPr>
              <a:t>and workshop/interview </a:t>
            </a:r>
            <a:r>
              <a:rPr lang="en-US" sz="1900" dirty="0" smtClean="0">
                <a:solidFill>
                  <a:schemeClr val="tx1"/>
                </a:solidFill>
              </a:rPr>
              <a:t>concept 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Value creation hypotheses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Engagement plan and </a:t>
            </a:r>
            <a:r>
              <a:rPr lang="en-US" sz="1900" dirty="0" err="1" smtClean="0">
                <a:solidFill>
                  <a:schemeClr val="tx1"/>
                </a:solidFill>
              </a:rPr>
              <a:t>Liebherr</a:t>
            </a:r>
            <a:r>
              <a:rPr lang="en-US" sz="1900" dirty="0" smtClean="0">
                <a:solidFill>
                  <a:schemeClr val="tx1"/>
                </a:solidFill>
              </a:rPr>
              <a:t> workshop debrief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Open 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4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10048802" y="1766947"/>
            <a:ext cx="1900252" cy="3133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300" dirty="0">
              <a:latin typeface="+mn-lt"/>
            </a:endParaRPr>
          </a:p>
        </p:txBody>
      </p:sp>
      <p:sp>
        <p:nvSpPr>
          <p:cNvPr id="39" name="Rectangle 38"/>
          <p:cNvSpPr>
            <a:spLocks/>
          </p:cNvSpPr>
          <p:nvPr/>
        </p:nvSpPr>
        <p:spPr bwMode="auto">
          <a:xfrm>
            <a:off x="1477335" y="1785409"/>
            <a:ext cx="8602814" cy="1270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  <a:effectLst/>
          <a:extLst/>
        </p:spPr>
        <p:txBody>
          <a:bodyPr wrap="none" rtlCol="0" anchor="ctr">
            <a:noAutofit/>
          </a:bodyPr>
          <a:lstStyle/>
          <a:p>
            <a:pPr algn="ctr"/>
            <a:endParaRPr lang="en-US" sz="1300" dirty="0"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86" name="think-cell Slide" r:id="rId4" imgW="351" imgH="350" progId="TCLayout.ActiveDocument.1">
                  <p:embed/>
                </p:oleObj>
              </mc:Choice>
              <mc:Fallback>
                <p:oleObj name="think-cell Slide" r:id="rId4" imgW="351" imgH="3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26" descr="Image result for ksb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23160" r="9086" b="34181"/>
          <a:stretch/>
        </p:blipFill>
        <p:spPr bwMode="auto">
          <a:xfrm>
            <a:off x="8690727" y="2136930"/>
            <a:ext cx="835791" cy="4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 result for CISC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7" y="4709484"/>
            <a:ext cx="729514" cy="7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distinct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competitors</a:t>
            </a:r>
            <a:r>
              <a:rPr lang="de-CH" dirty="0"/>
              <a:t> in </a:t>
            </a:r>
            <a:r>
              <a:rPr lang="de-CH" dirty="0" err="1"/>
              <a:t>industrial</a:t>
            </a:r>
            <a:r>
              <a:rPr lang="de-CH" dirty="0"/>
              <a:t> </a:t>
            </a:r>
            <a:r>
              <a:rPr lang="de-CH" dirty="0" err="1"/>
              <a:t>IoT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OEMs and </a:t>
            </a:r>
            <a:r>
              <a:rPr lang="de-CH" dirty="0" err="1"/>
              <a:t>distributors</a:t>
            </a:r>
            <a:endParaRPr lang="de-CH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0" y="1705343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8200197" y="1475394"/>
            <a:ext cx="1509643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Example players</a:t>
            </a:r>
            <a:endParaRPr lang="en-US" sz="13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3276262" y="5818131"/>
            <a:ext cx="5636715" cy="5763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72009" tIns="72009" rIns="72009" bIns="72009" anchor="ctr" anchorCtr="0">
            <a:noAutofit/>
          </a:bodyPr>
          <a:lstStyle/>
          <a:p>
            <a:pPr defTabSz="513717">
              <a:buClr>
                <a:srgbClr val="FFFFFF"/>
              </a:buClr>
            </a:pPr>
            <a:r>
              <a:rPr lang="en-US" sz="1300" b="1" dirty="0" smtClean="0">
                <a:solidFill>
                  <a:schemeClr val="bg1"/>
                </a:solidFill>
                <a:latin typeface="+mn-lt"/>
              </a:rPr>
              <a:t>Additionally, end customers (e.g., BASF) are building their own cloud systems, potentially taking large parts of value creation</a:t>
            </a:r>
            <a:r>
              <a:rPr lang="en-US" sz="1300" b="1" baseline="30000" dirty="0" smtClean="0">
                <a:solidFill>
                  <a:schemeClr val="bg1"/>
                </a:solidFill>
                <a:latin typeface="+mn-lt"/>
              </a:rPr>
              <a:t>1</a:t>
            </a:r>
            <a:r>
              <a:rPr lang="en-US" sz="1300" b="1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3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5537293" y="1475394"/>
            <a:ext cx="2489200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Main value contribution </a:t>
            </a:r>
            <a:endParaRPr lang="en-US" sz="13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552886" y="1475394"/>
            <a:ext cx="3810702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Description </a:t>
            </a:r>
            <a:endParaRPr lang="en-US" sz="13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79401" y="3164247"/>
            <a:ext cx="1099780" cy="12271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300" b="1" dirty="0" smtClean="0">
                <a:solidFill>
                  <a:schemeClr val="bg1"/>
                </a:solidFill>
              </a:rPr>
              <a:t>Sensing giants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279401" y="4557068"/>
            <a:ext cx="1099780" cy="12271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300" b="1" dirty="0" smtClean="0">
                <a:solidFill>
                  <a:schemeClr val="bg1"/>
                </a:solidFill>
              </a:rPr>
              <a:t>Tech-entrants</a:t>
            </a:r>
            <a:endParaRPr lang="en-US" sz="1300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279400" y="3083835"/>
            <a:ext cx="94304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279400" y="4474223"/>
            <a:ext cx="94304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279400" y="1770261"/>
            <a:ext cx="1099780" cy="12271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38100" tIns="38100" rIns="38100" bIns="38100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300" b="1" dirty="0" smtClean="0">
                <a:solidFill>
                  <a:schemeClr val="bg1"/>
                </a:solidFill>
              </a:rPr>
              <a:t>Industrial supplier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5537293" y="1770261"/>
            <a:ext cx="2489200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 smtClean="0"/>
              <a:t>Deep understanding of components and behavior that could be leveraged for the development of applications</a:t>
            </a:r>
            <a:endParaRPr lang="en-US" sz="1300" dirty="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537293" y="3164247"/>
            <a:ext cx="2489200" cy="11028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 smtClean="0"/>
              <a:t>Deep experience in sensing applications </a:t>
            </a:r>
          </a:p>
          <a:p>
            <a:pPr lvl="1"/>
            <a:r>
              <a:rPr lang="en-US" sz="1300" dirty="0" smtClean="0"/>
              <a:t>Deep understanding of specialized critical applications</a:t>
            </a:r>
            <a:endParaRPr lang="en-US" sz="1300" dirty="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5537293" y="4557068"/>
            <a:ext cx="2483740" cy="11028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 err="1" smtClean="0"/>
              <a:t>IoT</a:t>
            </a:r>
            <a:r>
              <a:rPr lang="en-US" sz="1300" dirty="0" smtClean="0"/>
              <a:t> and SW/Cloud experience</a:t>
            </a:r>
          </a:p>
          <a:p>
            <a:pPr lvl="1"/>
            <a:r>
              <a:rPr lang="en-US" sz="1300" dirty="0" smtClean="0"/>
              <a:t>Enhanced customer experience (e.g., easy purchase, shipping)</a:t>
            </a:r>
            <a:endParaRPr lang="en-US" sz="1300" dirty="0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552886" y="3164247"/>
            <a:ext cx="3531493" cy="12054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 smtClean="0"/>
              <a:t>Often from niche/specialist applications</a:t>
            </a:r>
          </a:p>
          <a:p>
            <a:pPr lvl="1"/>
            <a:r>
              <a:rPr lang="en-US" sz="1300" dirty="0" smtClean="0"/>
              <a:t>Targeting high value segments and digitally savvy</a:t>
            </a:r>
          </a:p>
          <a:p>
            <a:pPr lvl="1"/>
            <a:r>
              <a:rPr lang="en-US" sz="1300" dirty="0" smtClean="0"/>
              <a:t>Offer sophisticated and highly priced sensing equipment</a:t>
            </a:r>
            <a:endParaRPr lang="en-US" sz="1300" dirty="0"/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552885" y="4557068"/>
            <a:ext cx="3984407" cy="12054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/>
              <a:t>L</a:t>
            </a:r>
            <a:r>
              <a:rPr lang="en-US" sz="1300" dirty="0" smtClean="0"/>
              <a:t>imited experience with industrial-grade </a:t>
            </a:r>
            <a:r>
              <a:rPr lang="en-US" sz="1300" dirty="0" err="1" smtClean="0"/>
              <a:t>HW</a:t>
            </a:r>
            <a:r>
              <a:rPr lang="en-US" sz="1300" dirty="0" smtClean="0"/>
              <a:t>/SW</a:t>
            </a:r>
          </a:p>
          <a:p>
            <a:pPr lvl="1"/>
            <a:r>
              <a:rPr lang="en-US" sz="1300" dirty="0" smtClean="0"/>
              <a:t>Offer lower quality and low-priced products</a:t>
            </a:r>
          </a:p>
          <a:p>
            <a:pPr lvl="1"/>
            <a:r>
              <a:rPr lang="en-US" sz="1300" dirty="0" smtClean="0"/>
              <a:t>Often come from different applications/ industries</a:t>
            </a: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552886" y="1770261"/>
            <a:ext cx="3810702" cy="130805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285750" lvl="0" indent="-285750" defTabSz="1193681" eaLnBrk="1" latinLnBrk="0" hangingPunct="1">
              <a:spcBef>
                <a:spcPct val="40000"/>
              </a:spcBef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defRPr sz="11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300" dirty="0" smtClean="0"/>
              <a:t>Extensive experience and domain expertise in industrial grade </a:t>
            </a:r>
            <a:r>
              <a:rPr lang="en-US" sz="1300" dirty="0" err="1" smtClean="0"/>
              <a:t>HW</a:t>
            </a:r>
            <a:endParaRPr lang="en-US" sz="1300" dirty="0"/>
          </a:p>
          <a:p>
            <a:pPr lvl="1"/>
            <a:r>
              <a:rPr lang="en-US" sz="1300" dirty="0" smtClean="0"/>
              <a:t>Long-term relationship with customers</a:t>
            </a:r>
          </a:p>
          <a:p>
            <a:pPr lvl="1"/>
            <a:r>
              <a:rPr lang="en-US" sz="1300" dirty="0" smtClean="0"/>
              <a:t>Only now entering digital space</a:t>
            </a:r>
          </a:p>
          <a:p>
            <a:pPr lvl="1"/>
            <a:endParaRPr lang="en-US" sz="1300" dirty="0"/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10126799" y="1747465"/>
            <a:ext cx="1758553" cy="294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72009" tIns="72009" rIns="72009" bIns="72009" anchor="ctr" anchorCtr="0">
            <a:spAutoFit/>
          </a:bodyPr>
          <a:lstStyle/>
          <a:p>
            <a:pPr defTabSz="513717"/>
            <a:r>
              <a:rPr lang="en-US" sz="1300" dirty="0" smtClean="0">
                <a:latin typeface="+mn-lt"/>
              </a:rPr>
              <a:t>ABB and other machine builders with competitive advantage relative to other competitors for OEMs/ distributors:</a:t>
            </a:r>
          </a:p>
          <a:p>
            <a:pPr marL="355600" lvl="1" indent="-177800" defTabSz="513717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+mn-lt"/>
              </a:rPr>
              <a:t>Long-term relationship</a:t>
            </a:r>
          </a:p>
          <a:p>
            <a:pPr marL="355600" lvl="1" indent="-177800" defTabSz="513717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+mn-lt"/>
              </a:rPr>
              <a:t>Integration with </a:t>
            </a:r>
            <a:r>
              <a:rPr lang="en-US" sz="1300" dirty="0" err="1" smtClean="0">
                <a:latin typeface="+mn-lt"/>
              </a:rPr>
              <a:t>HW</a:t>
            </a:r>
            <a:endParaRPr lang="en-US" sz="1300" dirty="0" smtClean="0">
              <a:latin typeface="+mn-lt"/>
            </a:endParaRPr>
          </a:p>
          <a:p>
            <a:pPr marL="355600" lvl="1" indent="-177800" defTabSz="513717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+mn-lt"/>
              </a:rPr>
              <a:t>Possibility to cross-subsidize digital</a:t>
            </a:r>
            <a:endParaRPr lang="en-US" sz="1300" dirty="0">
              <a:latin typeface="+mn-lt"/>
            </a:endParaRPr>
          </a:p>
        </p:txBody>
      </p:sp>
      <p:sp>
        <p:nvSpPr>
          <p:cNvPr id="25" name="4. Footnote"/>
          <p:cNvSpPr txBox="1">
            <a:spLocks noChangeArrowheads="1"/>
          </p:cNvSpPr>
          <p:nvPr/>
        </p:nvSpPr>
        <p:spPr bwMode="auto">
          <a:xfrm>
            <a:off x="2461496" y="6456046"/>
            <a:ext cx="849560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5241" indent="-95241">
              <a:defRPr lang="x-none"/>
            </a:pPr>
            <a:r>
              <a:rPr lang="en-US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1 However, highly unlikely that</a:t>
            </a:r>
            <a:r>
              <a:rPr lang="en-US" sz="120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 end customers</a:t>
            </a:r>
            <a:r>
              <a:rPr lang="en-US" sz="1200" baseline="0" dirty="0" smtClean="0">
                <a:solidFill>
                  <a:schemeClr val="accent4"/>
                </a:solidFill>
                <a:latin typeface="ABBvoiceOffice" panose="020D0603020503020204" pitchFamily="34" charset="0"/>
                <a:ea typeface="+mn-ea"/>
              </a:rPr>
              <a:t> will develop their own hardware</a:t>
            </a:r>
            <a:endParaRPr lang="x-none" sz="1200" baseline="0" dirty="0" smtClean="0">
              <a:solidFill>
                <a:schemeClr val="accent4"/>
              </a:solidFill>
              <a:latin typeface="ABBvoiceOffice" panose="020D0603020503020204" pitchFamily="34" charset="0"/>
              <a:ea typeface="+mn-ea"/>
            </a:endParaRPr>
          </a:p>
        </p:txBody>
      </p:sp>
      <p:pic>
        <p:nvPicPr>
          <p:cNvPr id="26" name="Picture 2" descr="Image result for petasense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53" y="5441976"/>
            <a:ext cx="1118628" cy="2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bluvision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66" y="4464414"/>
            <a:ext cx="988029" cy="3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SA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32" y="4828532"/>
            <a:ext cx="759011" cy="3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EMERS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89" y="3844955"/>
            <a:ext cx="1023183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GE BENTLY NEVAD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14" y="3244257"/>
            <a:ext cx="994401" cy="52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SKF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328" y="3231467"/>
            <a:ext cx="682122" cy="2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Image result for Siemen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256" y="1758049"/>
            <a:ext cx="695447" cy="3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Image result for it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7" y="2571428"/>
            <a:ext cx="782822" cy="40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 descr="Image result for danfos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47" y="2662838"/>
            <a:ext cx="850524" cy="32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8195353" y="1909530"/>
            <a:ext cx="504523" cy="195001"/>
          </a:xfrm>
          <a:prstGeom prst="rect">
            <a:avLst/>
          </a:prstGeom>
        </p:spPr>
      </p:pic>
      <p:pic>
        <p:nvPicPr>
          <p:cNvPr id="887846" name="Picture 38" descr="Image result for bosch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42" y="3807136"/>
            <a:ext cx="768444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39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Introduction and expectation setting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Objectives, </a:t>
            </a:r>
            <a:r>
              <a:rPr lang="en-US" sz="1900" dirty="0" err="1">
                <a:solidFill>
                  <a:schemeClr val="tx1"/>
                </a:solidFill>
              </a:rPr>
              <a:t>workplan</a:t>
            </a:r>
            <a:r>
              <a:rPr lang="en-US" sz="1900" dirty="0">
                <a:solidFill>
                  <a:schemeClr val="tx1"/>
                </a:solidFill>
              </a:rPr>
              <a:t> and governance</a:t>
            </a: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OEM/distributor segmentation and workshop/interview concept </a:t>
            </a: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Value creation hypotheses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Engagement plan and </a:t>
            </a:r>
            <a:r>
              <a:rPr lang="en-US" sz="1900" dirty="0" err="1">
                <a:solidFill>
                  <a:schemeClr val="tx1"/>
                </a:solidFill>
              </a:rPr>
              <a:t>Liebherr</a:t>
            </a:r>
            <a:r>
              <a:rPr lang="en-US" sz="1900" dirty="0">
                <a:solidFill>
                  <a:schemeClr val="tx1"/>
                </a:solidFill>
              </a:rPr>
              <a:t> workshop debrief</a:t>
            </a: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Open 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Overview of current OEM/ Distributors interview/</a:t>
            </a:r>
            <a:r>
              <a:rPr lang="en-US" dirty="0" err="1"/>
              <a:t>WS</a:t>
            </a:r>
            <a:r>
              <a:rPr lang="en-US" dirty="0"/>
              <a:t> status</a:t>
            </a: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3351061" y="1433142"/>
            <a:ext cx="0" cy="44055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6180985" y="1433142"/>
            <a:ext cx="0" cy="44055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9239473" y="1433142"/>
            <a:ext cx="0" cy="44055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279400" y="2681849"/>
            <a:ext cx="1146655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79400" y="3891739"/>
            <a:ext cx="1146655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279400" y="5027122"/>
            <a:ext cx="1146655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>
            <a:off x="285533" y="3932344"/>
            <a:ext cx="982757" cy="10541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bg1"/>
                </a:solidFill>
              </a:rPr>
              <a:t>Whole-</a:t>
            </a:r>
            <a:r>
              <a:rPr lang="en-US" sz="1200" b="1" dirty="0" err="1" smtClean="0">
                <a:solidFill>
                  <a:schemeClr val="bg1"/>
                </a:solidFill>
              </a:rPr>
              <a:t>saler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85532" y="1483060"/>
            <a:ext cx="982757" cy="1158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bg1"/>
                </a:solidFill>
              </a:rPr>
              <a:t>Global OEM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878596" name="Picture 4" descr="http://empregister.com/images/tra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03238"/>
            <a:ext cx="35623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285533" y="5067727"/>
            <a:ext cx="982757" cy="918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bg1"/>
                </a:solidFill>
              </a:rPr>
              <a:t>Technical Distributor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285533" y="2722454"/>
            <a:ext cx="982757" cy="1128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1200" b="1" dirty="0" smtClean="0">
                <a:solidFill>
                  <a:schemeClr val="bg1"/>
                </a:solidFill>
              </a:rPr>
              <a:t>Small/    medium OEM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ACET"/>
          <p:cNvSpPr>
            <a:spLocks noChangeArrowheads="1"/>
          </p:cNvSpPr>
          <p:nvPr/>
        </p:nvSpPr>
        <p:spPr bwMode="auto">
          <a:xfrm>
            <a:off x="3417110" y="1045344"/>
            <a:ext cx="2697825" cy="38779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baseline="0" dirty="0" err="1" smtClean="0">
                <a:solidFill>
                  <a:schemeClr val="tx2"/>
                </a:solidFill>
                <a:latin typeface="+mn-lt"/>
                <a:ea typeface="+mn-ea"/>
              </a:rPr>
              <a:t>KAMs</a:t>
            </a:r>
            <a:r>
              <a:rPr lang="en-US" sz="12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 fully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briefed/preliminary customer discussion</a:t>
            </a:r>
            <a:endParaRPr lang="x-none" sz="12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53" y="4081828"/>
            <a:ext cx="685633" cy="26133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/>
          <a:srcRect t="22034" b="22034"/>
          <a:stretch/>
        </p:blipFill>
        <p:spPr>
          <a:xfrm>
            <a:off x="5011787" y="1496320"/>
            <a:ext cx="1024972" cy="25277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958" y="1569935"/>
            <a:ext cx="596231" cy="2057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757" y="1981018"/>
            <a:ext cx="653407" cy="261314"/>
          </a:xfrm>
          <a:prstGeom prst="rect">
            <a:avLst/>
          </a:prstGeom>
        </p:spPr>
      </p:pic>
      <p:pic>
        <p:nvPicPr>
          <p:cNvPr id="708610" name="Picture 2" descr="Image result for kone logo oe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110" y="1508542"/>
            <a:ext cx="450873" cy="2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8616" name="Picture 8" descr="Image result for cargotec oem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1" r="-214" b="35095"/>
          <a:stretch/>
        </p:blipFill>
        <p:spPr bwMode="auto">
          <a:xfrm>
            <a:off x="7323007" y="2259883"/>
            <a:ext cx="816097" cy="2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747" y="2153252"/>
            <a:ext cx="719468" cy="151269"/>
          </a:xfrm>
          <a:prstGeom prst="rect">
            <a:avLst/>
          </a:prstGeom>
        </p:spPr>
      </p:pic>
      <p:pic>
        <p:nvPicPr>
          <p:cNvPr id="3" name="Picture 2" descr="Image result for Maintenance partners logo belg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59" y="5148227"/>
            <a:ext cx="441214" cy="4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1810" y="3400939"/>
            <a:ext cx="864926" cy="235031"/>
          </a:xfrm>
          <a:prstGeom prst="rect">
            <a:avLst/>
          </a:prstGeom>
        </p:spPr>
      </p:pic>
      <p:pic>
        <p:nvPicPr>
          <p:cNvPr id="80" name="Picture 28" descr="SIGMA GROUP a.s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73" y="2817933"/>
            <a:ext cx="920620" cy="28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CET"/>
          <p:cNvSpPr>
            <a:spLocks noChangeArrowheads="1"/>
          </p:cNvSpPr>
          <p:nvPr/>
        </p:nvSpPr>
        <p:spPr bwMode="auto">
          <a:xfrm>
            <a:off x="6247034" y="1230009"/>
            <a:ext cx="2926389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Customer in scheduling discussions</a:t>
            </a:r>
            <a:endParaRPr lang="x-none" sz="1200" baseline="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2642" y="3941130"/>
            <a:ext cx="1030579" cy="25301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8356" y="4435910"/>
            <a:ext cx="926821" cy="21637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1764" y="1483060"/>
            <a:ext cx="548555" cy="1786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7034" y="1529293"/>
            <a:ext cx="941538" cy="158648"/>
          </a:xfrm>
          <a:prstGeom prst="rect">
            <a:avLst/>
          </a:prstGeom>
        </p:spPr>
      </p:pic>
      <p:pic>
        <p:nvPicPr>
          <p:cNvPr id="57" name="Picture 1" descr="aW1hZ2UwMDIucG5n@89F7DB433CFA4CEE141618DBD5E4310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94" y="1569138"/>
            <a:ext cx="555100" cy="37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3219" y="2228218"/>
            <a:ext cx="950564" cy="2095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68226" y="1907741"/>
            <a:ext cx="802687" cy="2557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6389" y="1505884"/>
            <a:ext cx="988037" cy="22842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3600" y="1786841"/>
            <a:ext cx="514674" cy="26374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22"/>
          <a:srcRect l="1583" t="17213" r="6108" b="32850"/>
          <a:stretch/>
        </p:blipFill>
        <p:spPr>
          <a:xfrm>
            <a:off x="7308182" y="1787296"/>
            <a:ext cx="719483" cy="259015"/>
          </a:xfrm>
          <a:prstGeom prst="rect">
            <a:avLst/>
          </a:prstGeom>
        </p:spPr>
      </p:pic>
      <p:pic>
        <p:nvPicPr>
          <p:cNvPr id="878594" name="Picture 2" descr="ITT Corporation.sv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715" y="2412257"/>
            <a:ext cx="347555" cy="180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34336" y="5067727"/>
            <a:ext cx="700443" cy="4625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5"/>
          <a:srcRect l="1507"/>
          <a:stretch/>
        </p:blipFill>
        <p:spPr>
          <a:xfrm>
            <a:off x="6262650" y="5092942"/>
            <a:ext cx="1150377" cy="235605"/>
          </a:xfrm>
          <a:prstGeom prst="rect">
            <a:avLst/>
          </a:prstGeom>
        </p:spPr>
      </p:pic>
      <p:pic>
        <p:nvPicPr>
          <p:cNvPr id="825346" name="Picture 2" descr="BMA - Braunschweigische Maschinenbauanstalt A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94" y="3272900"/>
            <a:ext cx="802719" cy="2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348" name="Picture 4" descr="Image result for twin city fans logo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75" y="3191280"/>
            <a:ext cx="767392" cy="3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8"/>
          <a:srcRect l="26259" t="5328" r="2767" b="64131"/>
          <a:stretch/>
        </p:blipFill>
        <p:spPr>
          <a:xfrm>
            <a:off x="8175998" y="2750768"/>
            <a:ext cx="908879" cy="295606"/>
          </a:xfrm>
          <a:prstGeom prst="rect">
            <a:avLst/>
          </a:prstGeom>
        </p:spPr>
      </p:pic>
      <p:sp>
        <p:nvSpPr>
          <p:cNvPr id="7" name="ACET"/>
          <p:cNvSpPr>
            <a:spLocks noChangeArrowheads="1"/>
          </p:cNvSpPr>
          <p:nvPr/>
        </p:nvSpPr>
        <p:spPr bwMode="auto">
          <a:xfrm>
            <a:off x="1410587" y="1230009"/>
            <a:ext cx="1874424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baseline="0" dirty="0" err="1" smtClean="0">
                <a:solidFill>
                  <a:schemeClr val="tx2"/>
                </a:solidFill>
                <a:latin typeface="+mn-lt"/>
                <a:ea typeface="+mn-ea"/>
              </a:rPr>
              <a:t>KAMs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engage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  <a:ea typeface="+mn-ea"/>
              </a:rPr>
              <a:t>d</a:t>
            </a:r>
            <a:endParaRPr lang="x-none" sz="1200" baseline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65318" y="4107053"/>
            <a:ext cx="833049" cy="357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03137" y="5557722"/>
            <a:ext cx="844155" cy="196062"/>
          </a:xfrm>
          <a:prstGeom prst="rect">
            <a:avLst/>
          </a:prstGeom>
        </p:spPr>
      </p:pic>
      <p:pic>
        <p:nvPicPr>
          <p:cNvPr id="878600" name="Picture 8" descr="Horner Industrial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86" y="5161516"/>
            <a:ext cx="894989" cy="2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8602" name="Picture 10" descr="Related image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87" y="2925564"/>
            <a:ext cx="862797" cy="86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92682" y="2872730"/>
            <a:ext cx="754610" cy="202102"/>
          </a:xfrm>
          <a:prstGeom prst="rect">
            <a:avLst/>
          </a:prstGeom>
        </p:spPr>
      </p:pic>
      <p:sp>
        <p:nvSpPr>
          <p:cNvPr id="33" name="ACET"/>
          <p:cNvSpPr>
            <a:spLocks noChangeArrowheads="1"/>
          </p:cNvSpPr>
          <p:nvPr/>
        </p:nvSpPr>
        <p:spPr bwMode="auto">
          <a:xfrm>
            <a:off x="9305522" y="1230009"/>
            <a:ext cx="2467202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dirty="0" err="1" smtClean="0">
                <a:solidFill>
                  <a:schemeClr val="tx2"/>
                </a:solidFill>
                <a:latin typeface="+mn-lt"/>
              </a:rPr>
              <a:t>WS</a:t>
            </a:r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/int. scheduled/completed</a:t>
            </a:r>
            <a:endParaRPr lang="x-none" sz="1200" baseline="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56" y="4714419"/>
            <a:ext cx="254562" cy="15827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232" y="4530951"/>
            <a:ext cx="586841" cy="1345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4525880"/>
            <a:ext cx="804830" cy="15355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15" y="4700037"/>
            <a:ext cx="445280" cy="139150"/>
          </a:xfrm>
          <a:prstGeom prst="rect">
            <a:avLst/>
          </a:prstGeom>
        </p:spPr>
      </p:pic>
      <p:sp>
        <p:nvSpPr>
          <p:cNvPr id="78" name="TextBox 77"/>
          <p:cNvSpPr txBox="1">
            <a:spLocks/>
          </p:cNvSpPr>
          <p:nvPr/>
        </p:nvSpPr>
        <p:spPr>
          <a:xfrm>
            <a:off x="9364096" y="3932344"/>
            <a:ext cx="944180" cy="1545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Beijing </a:t>
            </a:r>
            <a:r>
              <a:rPr lang="en-US" sz="1000" dirty="0" err="1"/>
              <a:t>Ouneng</a:t>
            </a:r>
            <a:r>
              <a:rPr lang="en-US" sz="1000" dirty="0"/>
              <a:t> </a:t>
            </a:r>
            <a:endParaRPr lang="en-US" sz="1000" dirty="0" smtClean="0"/>
          </a:p>
        </p:txBody>
      </p:sp>
      <p:sp>
        <p:nvSpPr>
          <p:cNvPr id="79" name="TextBox 78"/>
          <p:cNvSpPr txBox="1">
            <a:spLocks/>
          </p:cNvSpPr>
          <p:nvPr/>
        </p:nvSpPr>
        <p:spPr>
          <a:xfrm>
            <a:off x="9401497" y="4148035"/>
            <a:ext cx="949116" cy="2375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Nanjing Smart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002055" y="1573072"/>
            <a:ext cx="901386" cy="1264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368241" y="2722454"/>
            <a:ext cx="775659" cy="316009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0" y="1433142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>
            <a:spLocks/>
          </p:cNvSpPr>
          <p:nvPr/>
        </p:nvSpPr>
        <p:spPr bwMode="auto">
          <a:xfrm>
            <a:off x="4005485" y="5972916"/>
            <a:ext cx="4997717" cy="5763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72009" tIns="72009" rIns="72009" bIns="72009" anchor="ctr" anchorCtr="0">
            <a:noAutofit/>
          </a:bodyPr>
          <a:lstStyle/>
          <a:p>
            <a:pPr defTabSz="513717">
              <a:buClr>
                <a:srgbClr val="FFFFFF"/>
              </a:buClr>
            </a:pPr>
            <a:r>
              <a:rPr lang="en-US" sz="1200" b="1" dirty="0" smtClean="0">
                <a:solidFill>
                  <a:schemeClr val="bg1"/>
                </a:solidFill>
                <a:latin typeface="+mn-lt"/>
              </a:rPr>
              <a:t>Additionally, plan on engaging selected IA customers (e.g., Marine &amp; Port) to ensure solution can also cover those requirements</a:t>
            </a:r>
            <a:endParaRPr lang="en-US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5" name="TextBox 104"/>
          <p:cNvSpPr txBox="1">
            <a:spLocks/>
          </p:cNvSpPr>
          <p:nvPr/>
        </p:nvSpPr>
        <p:spPr>
          <a:xfrm>
            <a:off x="7277619" y="1629783"/>
            <a:ext cx="750046" cy="140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separators</a:t>
            </a:r>
          </a:p>
        </p:txBody>
      </p:sp>
      <p:sp>
        <p:nvSpPr>
          <p:cNvPr id="109" name="TextBox 108"/>
          <p:cNvSpPr txBox="1">
            <a:spLocks/>
          </p:cNvSpPr>
          <p:nvPr/>
        </p:nvSpPr>
        <p:spPr>
          <a:xfrm>
            <a:off x="6270281" y="1658135"/>
            <a:ext cx="750046" cy="140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sp>
        <p:nvSpPr>
          <p:cNvPr id="110" name="TextBox 109"/>
          <p:cNvSpPr txBox="1">
            <a:spLocks/>
          </p:cNvSpPr>
          <p:nvPr/>
        </p:nvSpPr>
        <p:spPr>
          <a:xfrm>
            <a:off x="7277619" y="2023577"/>
            <a:ext cx="1084572" cy="13758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turbo machinery</a:t>
            </a:r>
          </a:p>
        </p:txBody>
      </p:sp>
      <p:sp>
        <p:nvSpPr>
          <p:cNvPr id="111" name="TextBox 110"/>
          <p:cNvSpPr txBox="1">
            <a:spLocks/>
          </p:cNvSpPr>
          <p:nvPr/>
        </p:nvSpPr>
        <p:spPr>
          <a:xfrm>
            <a:off x="6270281" y="2081525"/>
            <a:ext cx="750046" cy="140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sp>
        <p:nvSpPr>
          <p:cNvPr id="113" name="TextBox 112"/>
          <p:cNvSpPr txBox="1">
            <a:spLocks/>
          </p:cNvSpPr>
          <p:nvPr/>
        </p:nvSpPr>
        <p:spPr>
          <a:xfrm>
            <a:off x="11002055" y="1740677"/>
            <a:ext cx="750046" cy="140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cranes</a:t>
            </a:r>
          </a:p>
        </p:txBody>
      </p:sp>
      <p:sp>
        <p:nvSpPr>
          <p:cNvPr id="116" name="TextBox 115"/>
          <p:cNvSpPr txBox="1">
            <a:spLocks/>
          </p:cNvSpPr>
          <p:nvPr/>
        </p:nvSpPr>
        <p:spPr>
          <a:xfrm>
            <a:off x="8330890" y="2080812"/>
            <a:ext cx="1195547" cy="3103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diesel engines, marine </a:t>
            </a:r>
            <a:r>
              <a:rPr lang="en-US" sz="1000" dirty="0" err="1" smtClean="0"/>
              <a:t>equipm</a:t>
            </a:r>
            <a:r>
              <a:rPr lang="en-US" sz="1000" dirty="0" smtClean="0"/>
              <a:t>.</a:t>
            </a:r>
          </a:p>
        </p:txBody>
      </p:sp>
      <p:sp>
        <p:nvSpPr>
          <p:cNvPr id="117" name="TextBox 116"/>
          <p:cNvSpPr txBox="1">
            <a:spLocks/>
          </p:cNvSpPr>
          <p:nvPr/>
        </p:nvSpPr>
        <p:spPr>
          <a:xfrm>
            <a:off x="8200475" y="1728650"/>
            <a:ext cx="912786" cy="2263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compressors</a:t>
            </a:r>
          </a:p>
        </p:txBody>
      </p:sp>
      <p:sp>
        <p:nvSpPr>
          <p:cNvPr id="118" name="TextBox 117"/>
          <p:cNvSpPr txBox="1">
            <a:spLocks/>
          </p:cNvSpPr>
          <p:nvPr/>
        </p:nvSpPr>
        <p:spPr>
          <a:xfrm>
            <a:off x="5100698" y="1757341"/>
            <a:ext cx="1142281" cy="26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 and compressors</a:t>
            </a:r>
          </a:p>
        </p:txBody>
      </p:sp>
      <p:sp>
        <p:nvSpPr>
          <p:cNvPr id="119" name="TextBox 118"/>
          <p:cNvSpPr txBox="1">
            <a:spLocks/>
          </p:cNvSpPr>
          <p:nvPr/>
        </p:nvSpPr>
        <p:spPr>
          <a:xfrm>
            <a:off x="9359401" y="3541849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sugar machinery</a:t>
            </a:r>
          </a:p>
        </p:txBody>
      </p:sp>
      <p:sp>
        <p:nvSpPr>
          <p:cNvPr id="120" name="TextBox 119"/>
          <p:cNvSpPr txBox="1">
            <a:spLocks/>
          </p:cNvSpPr>
          <p:nvPr/>
        </p:nvSpPr>
        <p:spPr>
          <a:xfrm>
            <a:off x="3914140" y="1752615"/>
            <a:ext cx="1219405" cy="2667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fans and blowers</a:t>
            </a:r>
          </a:p>
        </p:txBody>
      </p:sp>
      <p:sp>
        <p:nvSpPr>
          <p:cNvPr id="121" name="TextBox 120"/>
          <p:cNvSpPr txBox="1">
            <a:spLocks/>
          </p:cNvSpPr>
          <p:nvPr/>
        </p:nvSpPr>
        <p:spPr>
          <a:xfrm>
            <a:off x="3607126" y="2318982"/>
            <a:ext cx="1219405" cy="2667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compressors and mining equipment</a:t>
            </a:r>
          </a:p>
        </p:txBody>
      </p:sp>
      <p:sp>
        <p:nvSpPr>
          <p:cNvPr id="122" name="TextBox 121"/>
          <p:cNvSpPr txBox="1">
            <a:spLocks/>
          </p:cNvSpPr>
          <p:nvPr/>
        </p:nvSpPr>
        <p:spPr>
          <a:xfrm>
            <a:off x="6460286" y="2443597"/>
            <a:ext cx="576430" cy="2220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sp>
        <p:nvSpPr>
          <p:cNvPr id="123" name="TextBox 122"/>
          <p:cNvSpPr txBox="1">
            <a:spLocks/>
          </p:cNvSpPr>
          <p:nvPr/>
        </p:nvSpPr>
        <p:spPr>
          <a:xfrm>
            <a:off x="5103307" y="3645102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compressors</a:t>
            </a:r>
          </a:p>
        </p:txBody>
      </p:sp>
      <p:sp>
        <p:nvSpPr>
          <p:cNvPr id="124" name="TextBox 123"/>
          <p:cNvSpPr txBox="1">
            <a:spLocks/>
          </p:cNvSpPr>
          <p:nvPr/>
        </p:nvSpPr>
        <p:spPr>
          <a:xfrm>
            <a:off x="9427391" y="3047795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extruders</a:t>
            </a:r>
          </a:p>
        </p:txBody>
      </p:sp>
      <p:sp>
        <p:nvSpPr>
          <p:cNvPr id="125" name="TextBox 124"/>
          <p:cNvSpPr txBox="1">
            <a:spLocks/>
          </p:cNvSpPr>
          <p:nvPr/>
        </p:nvSpPr>
        <p:spPr>
          <a:xfrm>
            <a:off x="4774619" y="3085872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sp>
        <p:nvSpPr>
          <p:cNvPr id="127" name="TextBox 126"/>
          <p:cNvSpPr txBox="1">
            <a:spLocks/>
          </p:cNvSpPr>
          <p:nvPr/>
        </p:nvSpPr>
        <p:spPr>
          <a:xfrm>
            <a:off x="6595378" y="3473349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fans and blowers</a:t>
            </a:r>
          </a:p>
        </p:txBody>
      </p:sp>
      <p:sp>
        <p:nvSpPr>
          <p:cNvPr id="129" name="TextBox 128"/>
          <p:cNvSpPr txBox="1">
            <a:spLocks/>
          </p:cNvSpPr>
          <p:nvPr/>
        </p:nvSpPr>
        <p:spPr>
          <a:xfrm>
            <a:off x="3427261" y="1781186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cranes</a:t>
            </a:r>
          </a:p>
        </p:txBody>
      </p:sp>
      <p:sp>
        <p:nvSpPr>
          <p:cNvPr id="134" name="TextBox 133"/>
          <p:cNvSpPr txBox="1">
            <a:spLocks/>
          </p:cNvSpPr>
          <p:nvPr/>
        </p:nvSpPr>
        <p:spPr>
          <a:xfrm>
            <a:off x="8656868" y="2501201"/>
            <a:ext cx="982065" cy="184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sp>
        <p:nvSpPr>
          <p:cNvPr id="135" name="TextBox 134"/>
          <p:cNvSpPr txBox="1">
            <a:spLocks/>
          </p:cNvSpPr>
          <p:nvPr/>
        </p:nvSpPr>
        <p:spPr>
          <a:xfrm>
            <a:off x="7268943" y="2478651"/>
            <a:ext cx="1042447" cy="2363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Marine </a:t>
            </a:r>
            <a:r>
              <a:rPr lang="en-US" sz="1000" dirty="0" err="1" smtClean="0"/>
              <a:t>equipm</a:t>
            </a:r>
            <a:r>
              <a:rPr lang="en-US" sz="1000" dirty="0" smtClean="0"/>
              <a:t>.</a:t>
            </a:r>
          </a:p>
        </p:txBody>
      </p:sp>
      <p:sp>
        <p:nvSpPr>
          <p:cNvPr id="137" name="TextBox 136"/>
          <p:cNvSpPr txBox="1">
            <a:spLocks/>
          </p:cNvSpPr>
          <p:nvPr/>
        </p:nvSpPr>
        <p:spPr>
          <a:xfrm>
            <a:off x="1518389" y="3478464"/>
            <a:ext cx="1414208" cy="1310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fans and blowers</a:t>
            </a:r>
          </a:p>
        </p:txBody>
      </p:sp>
      <p:pic>
        <p:nvPicPr>
          <p:cNvPr id="901124" name="Picture 4" descr="Image result for marflex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99" y="2832422"/>
            <a:ext cx="627663" cy="5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>
            <a:spLocks/>
          </p:cNvSpPr>
          <p:nvPr/>
        </p:nvSpPr>
        <p:spPr>
          <a:xfrm>
            <a:off x="2708157" y="3474716"/>
            <a:ext cx="1414208" cy="1310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pumps</a:t>
            </a:r>
          </a:p>
        </p:txBody>
      </p:sp>
      <p:pic>
        <p:nvPicPr>
          <p:cNvPr id="901126" name="Picture 6" descr="http://www.vanmeer.nl/wp-content/themes/vanmeer/img/logo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032972"/>
            <a:ext cx="606490" cy="6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/>
          <p:cNvSpPr txBox="1">
            <a:spLocks/>
          </p:cNvSpPr>
          <p:nvPr/>
        </p:nvSpPr>
        <p:spPr>
          <a:xfrm>
            <a:off x="5180050" y="2359616"/>
            <a:ext cx="1000935" cy="1638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sz="1000" dirty="0" smtClean="0"/>
              <a:t>extruders and compressors</a:t>
            </a:r>
          </a:p>
        </p:txBody>
      </p:sp>
    </p:spTree>
    <p:extLst>
      <p:ext uri="{BB962C8B-B14F-4D97-AF65-F5344CB8AC3E}">
        <p14:creationId xmlns:p14="http://schemas.microsoft.com/office/powerpoint/2010/main" val="37299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 smtClean="0"/>
              <a:t>Outcomes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interactions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OEMs/</a:t>
            </a:r>
            <a:r>
              <a:rPr lang="de-CH" dirty="0" err="1" smtClean="0"/>
              <a:t>distributors</a:t>
            </a:r>
            <a:endParaRPr lang="de-CH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0" y="1844995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>
            <a:off x="234377" y="1647959"/>
            <a:ext cx="927574" cy="172355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Customer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77" y="1920683"/>
            <a:ext cx="660553" cy="92632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234377" y="2025835"/>
            <a:ext cx="801467" cy="634020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Supplier for cranes (mainly internal)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18707" y="1647959"/>
            <a:ext cx="623886" cy="172355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Type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118707" y="1939688"/>
            <a:ext cx="623886" cy="172295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Global OEM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934855" y="1494071"/>
            <a:ext cx="1385502" cy="326243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Current ABB relationship 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934856" y="1939688"/>
            <a:ext cx="942736" cy="839204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85725" lvl="1" indent="-85725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Established motors &amp; PLC customer</a:t>
            </a:r>
          </a:p>
          <a:p>
            <a:pPr marL="85725" lvl="1" indent="-85725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New drives customer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914855" y="1647959"/>
            <a:ext cx="1381589" cy="172355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Key applications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850938" y="1939688"/>
            <a:ext cx="1540003" cy="1300869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Basic drives and motors condition monitoring (incl. smart sensors, sold to end customers)</a:t>
            </a:r>
          </a:p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Analytics algorithms for drives, to be used on </a:t>
            </a:r>
            <a:r>
              <a:rPr lang="en-US" sz="1000" dirty="0" err="1" smtClean="0">
                <a:ea typeface="ABBvoiceOffice" panose="020D0603020503020204" pitchFamily="34" charset="0"/>
                <a:cs typeface="ABBvoiceOffice" panose="020D0603020503020204" pitchFamily="34" charset="0"/>
              </a:rPr>
              <a:t>Liebherr</a:t>
            </a: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 drives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8207328" y="1494071"/>
            <a:ext cx="1427926" cy="326243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Main concerns/ requirements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8207328" y="1939688"/>
            <a:ext cx="1427926" cy="1300869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Establishing of connectivity with end device (e.g., via ABB SPS, use existing PLC/Modem setup)</a:t>
            </a:r>
          </a:p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Maintain </a:t>
            </a:r>
            <a:r>
              <a:rPr lang="en-US" sz="1000" dirty="0" err="1" smtClean="0">
                <a:ea typeface="ABBvoiceOffice" panose="020D0603020503020204" pitchFamily="34" charset="0"/>
                <a:cs typeface="ABBvoiceOffice" panose="020D0603020503020204" pitchFamily="34" charset="0"/>
              </a:rPr>
              <a:t>Liebherr</a:t>
            </a: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 brand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9796802" y="1647959"/>
            <a:ext cx="1732474" cy="172355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Next steps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9796803" y="1939688"/>
            <a:ext cx="1393402" cy="993092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Follow-up meeting on connectivity, implementation of cond. Monitoring</a:t>
            </a:r>
          </a:p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Pilot before </a:t>
            </a:r>
            <a:r>
              <a:rPr lang="en-US" sz="1000" dirty="0" err="1" smtClean="0">
                <a:ea typeface="ABBvoiceOffice" panose="020D0603020503020204" pitchFamily="34" charset="0"/>
                <a:cs typeface="ABBvoiceOffice" panose="020D0603020503020204" pitchFamily="34" charset="0"/>
              </a:rPr>
              <a:t>cust</a:t>
            </a: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. roll-out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1190204" y="1186294"/>
            <a:ext cx="1000209" cy="634020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Overall assessment of potential for MVP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grpSp>
        <p:nvGrpSpPr>
          <p:cNvPr id="26" name="Moon"/>
          <p:cNvGrpSpPr/>
          <p:nvPr>
            <p:custDataLst>
              <p:tags r:id="rId1"/>
            </p:custDataLst>
          </p:nvPr>
        </p:nvGrpSpPr>
        <p:grpSpPr>
          <a:xfrm>
            <a:off x="11532416" y="1939688"/>
            <a:ext cx="254000" cy="254000"/>
            <a:chOff x="762000" y="1270000"/>
            <a:chExt cx="254000" cy="254000"/>
          </a:xfrm>
        </p:grpSpPr>
        <p:sp>
          <p:nvSpPr>
            <p:cNvPr id="27" name="Oval 26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28" name="Arc 27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>
            <a:off x="6585657" y="1647959"/>
            <a:ext cx="1427926" cy="172355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Architecture/</a:t>
            </a:r>
            <a:r>
              <a:rPr lang="en-US" sz="1000" b="1" dirty="0" err="1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impl</a:t>
            </a:r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.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6585657" y="1920683"/>
            <a:ext cx="1427926" cy="1300869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Would like to use own cloud (testing Microsoft Azure)</a:t>
            </a:r>
          </a:p>
          <a:p>
            <a:pPr lvl="1">
              <a:spcBef>
                <a:spcPts val="400"/>
              </a:spcBef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Limited cloud arch. expertise; open to fully using Ability/ABB know-how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4770164" y="1844995"/>
            <a:ext cx="0" cy="412374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716028" y="1844995"/>
            <a:ext cx="0" cy="412374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/>
          </p:cNvSpPr>
          <p:nvPr/>
        </p:nvSpPr>
        <p:spPr>
          <a:xfrm>
            <a:off x="1643960" y="1494071"/>
            <a:ext cx="575304" cy="326243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Digital maturity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538911" y="783185"/>
            <a:ext cx="1319632" cy="254000"/>
            <a:chOff x="10538911" y="783185"/>
            <a:chExt cx="1319632" cy="254000"/>
          </a:xfrm>
        </p:grpSpPr>
        <p:grpSp>
          <p:nvGrpSpPr>
            <p:cNvPr id="51" name="Group 50"/>
            <p:cNvGrpSpPr/>
            <p:nvPr/>
          </p:nvGrpSpPr>
          <p:grpSpPr>
            <a:xfrm>
              <a:off x="11278416" y="783185"/>
              <a:ext cx="580127" cy="254000"/>
              <a:chOff x="11278416" y="783185"/>
              <a:chExt cx="580127" cy="254000"/>
            </a:xfrm>
          </p:grpSpPr>
          <p:grpSp>
            <p:nvGrpSpPr>
              <p:cNvPr id="44" name="Moon"/>
              <p:cNvGrpSpPr>
                <a:grpSpLocks noChangeAspect="1"/>
              </p:cNvGrpSpPr>
              <p:nvPr>
                <p:custDataLst>
                  <p:tags r:id="rId9"/>
                </p:custDataLst>
              </p:nvPr>
            </p:nvGrpSpPr>
            <p:grpSpPr>
              <a:xfrm>
                <a:off x="11278416" y="783185"/>
                <a:ext cx="254000" cy="254000"/>
                <a:chOff x="762000" y="1270000"/>
                <a:chExt cx="254000" cy="254000"/>
              </a:xfrm>
            </p:grpSpPr>
            <p:sp>
              <p:nvSpPr>
                <p:cNvPr id="45" name="Oval 44"/>
                <p:cNvSpPr/>
                <p:nvPr>
                  <p:custDataLst>
                    <p:tags r:id="rId10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/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46" name="Arc 45" hidden="1"/>
                <p:cNvSpPr/>
                <p:nvPr>
                  <p:custDataLst>
                    <p:tags r:id="rId11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5400000"/>
                  </a:avLst>
                </a:prstGeom>
                <a:solidFill>
                  <a:schemeClr val="bg2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7" name="TextBox 46"/>
              <p:cNvSpPr txBox="1">
                <a:spLocks/>
              </p:cNvSpPr>
              <p:nvPr/>
            </p:nvSpPr>
            <p:spPr>
              <a:xfrm>
                <a:off x="11653359" y="848630"/>
                <a:ext cx="205184" cy="123111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r>
                  <a:rPr lang="en-US" sz="800" b="1" dirty="0" smtClean="0">
                    <a:ea typeface="ABBvoiceOffice" panose="020D0603020503020204" pitchFamily="34" charset="0"/>
                    <a:cs typeface="ABBvoiceOffice" panose="020D0603020503020204" pitchFamily="34" charset="0"/>
                  </a:rPr>
                  <a:t>Low</a:t>
                </a:r>
                <a:endParaRPr lang="en-US" sz="800" b="1" dirty="0">
                  <a:ea typeface="ABBvoiceOffice" panose="020D0603020503020204" pitchFamily="34" charset="0"/>
                  <a:cs typeface="ABBvoiceOffice" panose="020D0603020503020204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538911" y="783185"/>
              <a:ext cx="560854" cy="254000"/>
              <a:chOff x="10538911" y="783185"/>
              <a:chExt cx="560854" cy="254000"/>
            </a:xfrm>
          </p:grpSpPr>
          <p:grpSp>
            <p:nvGrpSpPr>
              <p:cNvPr id="41" name="Moon"/>
              <p:cNvGrpSpPr>
                <a:grpSpLocks noChangeAspect="1"/>
              </p:cNvGrpSpPr>
              <p:nvPr>
                <p:custDataLst>
                  <p:tags r:id="rId6"/>
                </p:custDataLst>
              </p:nvPr>
            </p:nvGrpSpPr>
            <p:grpSpPr>
              <a:xfrm>
                <a:off x="10538911" y="783185"/>
                <a:ext cx="254000" cy="254000"/>
                <a:chOff x="762000" y="1270000"/>
                <a:chExt cx="254000" cy="254000"/>
              </a:xfrm>
            </p:grpSpPr>
            <p:sp>
              <p:nvSpPr>
                <p:cNvPr id="42" name="Oval 41"/>
                <p:cNvSpPr/>
                <p:nvPr>
                  <p:custDataLst>
                    <p:tags r:id="rId7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ctr"/>
                <a:lstStyle/>
                <a:p>
                  <a:pPr algn="ctr"/>
                  <a:endParaRPr lang="en-US" sz="800" dirty="0" err="1" smtClean="0"/>
                </a:p>
              </p:txBody>
            </p:sp>
            <p:sp>
              <p:nvSpPr>
                <p:cNvPr id="43" name="Arc 42"/>
                <p:cNvSpPr/>
                <p:nvPr>
                  <p:custDataLst>
                    <p:tags r:id="rId8"/>
                  </p:custDataLst>
                </p:nvPr>
              </p:nvSpPr>
              <p:spPr bwMode="gray">
                <a:xfrm>
                  <a:off x="762000" y="1270000"/>
                  <a:ext cx="254000" cy="254000"/>
                </a:xfrm>
                <a:prstGeom prst="arc">
                  <a:avLst>
                    <a:gd name="adj1" fmla="val 16200000"/>
                    <a:gd name="adj2" fmla="val 16200000"/>
                  </a:avLst>
                </a:prstGeom>
                <a:solidFill>
                  <a:schemeClr val="bg2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8" name="TextBox 47"/>
              <p:cNvSpPr txBox="1">
                <a:spLocks/>
              </p:cNvSpPr>
              <p:nvPr/>
            </p:nvSpPr>
            <p:spPr>
              <a:xfrm>
                <a:off x="10867329" y="848630"/>
                <a:ext cx="232436" cy="123111"/>
              </a:xfrm>
              <a:prstGeom prst="rect">
                <a:avLst/>
              </a:prstGeom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marL="0" lvl="0" indent="0" defTabSz="1193681" eaLnBrk="1" latinLnBrk="0" hangingPunct="1">
                  <a:spcBef>
                    <a:spcPts val="800"/>
                  </a:spcBef>
                  <a:buClr>
                    <a:schemeClr val="tx2"/>
                  </a:buClr>
                  <a:buSzPct val="100000"/>
                  <a:defRPr lang="x-none" sz="1600" baseline="0">
                    <a:latin typeface="+mn-lt"/>
                  </a:defRPr>
                </a:lvl1pPr>
                <a:lvl2pPr marL="228600" lvl="1" indent="-22860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–"/>
                  <a:defRPr lang="x-none" sz="1600" baseline="0">
                    <a:latin typeface="+mn-lt"/>
                  </a:defRPr>
                </a:lvl2pPr>
                <a:lvl3pPr marL="400050" lvl="2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3pPr>
                <a:lvl4pPr marL="571500" lvl="3" indent="-171450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4pPr>
                <a:lvl5pPr marL="749300" lvl="4" indent="-168275" defTabSz="1193681" eaLnBrk="1" latinLnBrk="0" hangingPunct="1">
                  <a:spcBef>
                    <a:spcPts val="800"/>
                  </a:spcBef>
                  <a:buClrTx/>
                  <a:buSzPct val="100000"/>
                  <a:buFont typeface="Arial" panose="020B0604020202020204" pitchFamily="34" charset="0"/>
                  <a:buChar char="•"/>
                  <a:defRPr lang="x-none" sz="1600" baseline="0">
                    <a:latin typeface="+mn-lt"/>
                  </a:defRPr>
                </a:lvl5pPr>
                <a:lvl6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644" indent="-173549" defTabSz="1193681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r>
                  <a:rPr lang="en-US" sz="800" b="1" dirty="0" smtClean="0">
                    <a:ea typeface="ABBvoiceOffice" panose="020D0603020503020204" pitchFamily="34" charset="0"/>
                    <a:cs typeface="ABBvoiceOffice" panose="020D0603020503020204" pitchFamily="34" charset="0"/>
                  </a:rPr>
                  <a:t>High</a:t>
                </a:r>
                <a:endParaRPr lang="en-US" sz="800" b="1" dirty="0">
                  <a:ea typeface="ABBvoiceOffice" panose="020D0603020503020204" pitchFamily="34" charset="0"/>
                  <a:cs typeface="ABBvoiceOffice" panose="020D0603020503020204" pitchFamily="34" charset="0"/>
                </a:endParaRPr>
              </a:p>
            </p:txBody>
          </p:sp>
        </p:grpSp>
      </p:grpSp>
      <p:grpSp>
        <p:nvGrpSpPr>
          <p:cNvPr id="40" name="Moon"/>
          <p:cNvGrpSpPr/>
          <p:nvPr>
            <p:custDataLst>
              <p:tags r:id="rId2"/>
            </p:custDataLst>
          </p:nvPr>
        </p:nvGrpSpPr>
        <p:grpSpPr>
          <a:xfrm>
            <a:off x="1724581" y="1939688"/>
            <a:ext cx="254000" cy="254000"/>
            <a:chOff x="762000" y="1270000"/>
            <a:chExt cx="254000" cy="254000"/>
          </a:xfrm>
        </p:grpSpPr>
        <p:sp>
          <p:nvSpPr>
            <p:cNvPr id="49" name="Oval 48"/>
            <p:cNvSpPr/>
            <p:nvPr/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0" name="Arc 49"/>
            <p:cNvSpPr/>
            <p:nvPr/>
          </p:nvSpPr>
          <p:spPr bwMode="gray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bg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>
            <a:spLocks/>
          </p:cNvSpPr>
          <p:nvPr/>
        </p:nvSpPr>
        <p:spPr>
          <a:xfrm>
            <a:off x="2258023" y="1494071"/>
            <a:ext cx="575304" cy="326243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Digital ambition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grpSp>
        <p:nvGrpSpPr>
          <p:cNvPr id="55" name="Moon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338644" y="1939688"/>
            <a:ext cx="254000" cy="254000"/>
            <a:chOff x="762000" y="1270000"/>
            <a:chExt cx="254000" cy="254000"/>
          </a:xfrm>
        </p:grpSpPr>
        <p:sp>
          <p:nvSpPr>
            <p:cNvPr id="56" name="Oval 55"/>
            <p:cNvSpPr/>
            <p:nvPr>
              <p:custDataLst>
                <p:tags r:id="rId4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7" name="Arc 56"/>
            <p:cNvSpPr/>
            <p:nvPr>
              <p:custDataLst>
                <p:tags r:id="rId5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bg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>
            <a:spLocks/>
          </p:cNvSpPr>
          <p:nvPr/>
        </p:nvSpPr>
        <p:spPr>
          <a:xfrm>
            <a:off x="4015432" y="1494071"/>
            <a:ext cx="692751" cy="326243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000" b="1" dirty="0" smtClean="0">
                <a:solidFill>
                  <a:schemeClr val="tx2"/>
                </a:solidFill>
                <a:ea typeface="ABBvoiceOffice" panose="020D0603020503020204" pitchFamily="34" charset="0"/>
                <a:cs typeface="ABBvoiceOffice" panose="020D0603020503020204" pitchFamily="34" charset="0"/>
              </a:rPr>
              <a:t>Source/ Interaction</a:t>
            </a:r>
            <a:endParaRPr lang="en-US" sz="1000" b="1" dirty="0">
              <a:solidFill>
                <a:schemeClr val="tx2"/>
              </a:solidFill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4015432" y="1939688"/>
            <a:ext cx="892572" cy="32624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spcBef>
                <a:spcPts val="400"/>
              </a:spcBef>
              <a:buNone/>
            </a:pPr>
            <a:r>
              <a:rPr lang="en-US" sz="1000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Workshop 17.10</a:t>
            </a:r>
            <a:endParaRPr lang="en-US" sz="1000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0" fontAlgn="b">
              <a:spcBef>
                <a:spcPts val="0"/>
              </a:spcBef>
              <a:defRPr/>
            </a:pPr>
            <a:r>
              <a:rPr lang="de-DE" b="1" dirty="0" smtClean="0"/>
              <a:t>Barrieren</a:t>
            </a:r>
            <a:endParaRPr lang="de-DE" b="1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 smtClean="0"/>
              <a:t>Connectivity </a:t>
            </a:r>
            <a:r>
              <a:rPr lang="de-DE" dirty="0"/>
              <a:t>from field to cloud (edge, infrastructure, data access)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/>
              <a:t>Security, IP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/>
              <a:t>Data / info flow</a:t>
            </a:r>
          </a:p>
          <a:p>
            <a:pPr lvl="3" fontAlgn="ctr"/>
            <a:r>
              <a:rPr lang="de-DE" dirty="0"/>
              <a:t>Mehrstufiger </a:t>
            </a:r>
            <a:r>
              <a:rPr lang="de-DE" dirty="0" smtClean="0"/>
              <a:t>Vertriebsprozess</a:t>
            </a:r>
            <a:endParaRPr lang="de-DE" dirty="0"/>
          </a:p>
          <a:p>
            <a:pPr lvl="3" fontAlgn="ctr"/>
            <a:r>
              <a:rPr lang="de-DE" dirty="0"/>
              <a:t>Data access - who can see </a:t>
            </a:r>
            <a:r>
              <a:rPr lang="de-DE" dirty="0" smtClean="0"/>
              <a:t>what?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: </a:t>
            </a:r>
            <a:r>
              <a:rPr lang="en-US" dirty="0" err="1"/>
              <a:t>Zustandsanalyse</a:t>
            </a:r>
            <a:r>
              <a:rPr lang="en-US" dirty="0"/>
              <a:t> </a:t>
            </a:r>
            <a:r>
              <a:rPr lang="en-US" dirty="0" err="1"/>
              <a:t>Antriebsstrang</a:t>
            </a:r>
            <a:r>
              <a:rPr lang="en-US" dirty="0"/>
              <a:t> </a:t>
            </a:r>
            <a:r>
              <a:rPr lang="en-US" dirty="0" smtClean="0"/>
              <a:t>– Cloud / edge architecture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F7C878-2F48-47C1-A60E-F6C764D931DE}" type="datetime4">
              <a:rPr lang="en-US" smtClean="0">
                <a:solidFill>
                  <a:srgbClr val="A0A0A0"/>
                </a:solidFill>
              </a:rPr>
              <a:pPr/>
              <a:t>October 19, 2017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en-US" smtClean="0">
                <a:solidFill>
                  <a:srgbClr val="A0A0A0"/>
                </a:solidFill>
              </a:rPr>
              <a:pPr/>
              <a:t>34</a:t>
            </a:fld>
            <a:endParaRPr lang="en-US">
              <a:solidFill>
                <a:srgbClr val="A0A0A0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b="1" dirty="0" smtClean="0"/>
              <a:t>Lösungsidee</a:t>
            </a:r>
            <a:endParaRPr lang="de-DE" b="1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 smtClean="0"/>
              <a:t>Cloud: Liebherr does first steps with MS Azure (using MS's competency in data analytics, no Liebherr data scientists)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 smtClean="0"/>
              <a:t>Most promising scenarios (see next slide)</a:t>
            </a:r>
          </a:p>
          <a:p>
            <a:pPr lvl="2" fontAlgn="ctr"/>
            <a:r>
              <a:rPr lang="de-DE" dirty="0" smtClean="0"/>
              <a:t>"ABB algorithms on customer cloud" (MS as Liebherr's cloud provider) </a:t>
            </a:r>
          </a:p>
          <a:p>
            <a:pPr lvl="2" fontAlgn="ctr"/>
            <a:r>
              <a:rPr lang="de-DE" dirty="0" smtClean="0"/>
              <a:t>"Remote analytics services delivered via Ability" (MS as Liebherr's cloud provider)</a:t>
            </a:r>
          </a:p>
          <a:p>
            <a:pPr lvl="2" fontAlgn="ctr"/>
            <a:r>
              <a:rPr lang="de-DE" dirty="0" smtClean="0"/>
              <a:t>"ABB-hosted customer cloud" (ABB as Liebherr's cloud provider)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de-DE" dirty="0" smtClean="0"/>
              <a:t>Edge: Extension of existing solution LiTU / LiDAT</a:t>
            </a:r>
          </a:p>
          <a:p>
            <a:pPr lvl="2" fontAlgn="ctr"/>
            <a:r>
              <a:rPr lang="de-DE" dirty="0" smtClean="0"/>
              <a:t>Routing through PLC (ProfiNET), local or global </a:t>
            </a:r>
            <a:r>
              <a:rPr lang="de-DE" dirty="0" smtClean="0">
                <a:sym typeface="Wingdings" panose="05000000000000000000" pitchFamily="2" charset="2"/>
              </a:rPr>
              <a:t> use PLC instead of NETA-21</a:t>
            </a:r>
          </a:p>
          <a:p>
            <a:pPr lvl="2" fontAlgn="ctr"/>
            <a:r>
              <a:rPr lang="de-DE" dirty="0" smtClean="0">
                <a:sym typeface="Wingdings" panose="05000000000000000000" pitchFamily="2" charset="2"/>
              </a:rPr>
              <a:t>For test cranes: NETA-21</a:t>
            </a:r>
            <a:endParaRPr lang="de-DE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Potentieller </a:t>
            </a:r>
            <a:r>
              <a:rPr lang="de-DE" b="1" dirty="0" smtClean="0"/>
              <a:t>Nutzen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 that fits for different channel scenarios (OEM, end-user, …)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Business model: </a:t>
            </a:r>
          </a:p>
          <a:p>
            <a:pPr marL="465750" lvl="1" indent="-285750" fontAlgn="ctr">
              <a:buFont typeface="Arial" panose="020B0604020202020204" pitchFamily="34" charset="0"/>
              <a:buChar char="•"/>
            </a:pPr>
            <a:r>
              <a:rPr lang="de-DE" dirty="0" smtClean="0"/>
              <a:t>Main </a:t>
            </a:r>
            <a:r>
              <a:rPr lang="de-DE" dirty="0"/>
              <a:t>challenge at the moment to get data from the field, then analysis required what benefit for customers / Liebherr could be for prediction of condition of components</a:t>
            </a:r>
          </a:p>
          <a:p>
            <a:pPr marL="465750" lvl="1" indent="-285750" fontAlgn="ctr">
              <a:buFont typeface="Arial" panose="020B0604020202020204" pitchFamily="34" charset="0"/>
              <a:buChar char="•"/>
            </a:pPr>
            <a:r>
              <a:rPr lang="de-DE" dirty="0"/>
              <a:t>Business model depending on their OEM customers (mainly internal Liebherr units, but also external companies)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Applikation / Bedarf / Problem / Anforderung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Cloud architecture for condition </a:t>
            </a:r>
            <a:r>
              <a:rPr lang="de-DE" dirty="0"/>
              <a:t>Monitoring for motors, drives, </a:t>
            </a:r>
            <a:r>
              <a:rPr lang="de-DE" dirty="0" smtClean="0"/>
              <a:t>capacitors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Update of Software (FW, PLC application, data analysis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Accessing </a:t>
            </a:r>
            <a:r>
              <a:rPr lang="de-DE" dirty="0" smtClean="0"/>
              <a:t>live data (already pre-analyzed, ABB‘s know-how) but </a:t>
            </a:r>
            <a:r>
              <a:rPr lang="de-DE" dirty="0"/>
              <a:t>more then a traffic </a:t>
            </a:r>
            <a:r>
              <a:rPr lang="de-DE" dirty="0" smtClean="0"/>
              <a:t>light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Liebherr brand needs to be labelled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Flexible solution required similar to ABB‘s channel challenge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505949" y="470757"/>
          <a:ext cx="2312723" cy="8969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07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54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54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5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54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4249"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++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+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-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--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249"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Potential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249"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Machbarkeit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249">
                <a:tc>
                  <a:txBody>
                    <a:bodyPr/>
                    <a:lstStyle/>
                    <a:p>
                      <a:pPr algn="ctr"/>
                      <a:r>
                        <a:rPr lang="de-DE" sz="1000" b="1" noProof="0"/>
                        <a:t>Priorität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b="1" noProof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4006574" y="6169053"/>
          <a:ext cx="3438255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93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97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97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97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97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99651"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 dirty="0">
                          <a:solidFill>
                            <a:schemeClr val="bg1"/>
                          </a:solidFill>
                        </a:rPr>
                        <a:t>Together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651"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Do better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651"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Do more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651"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Know more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651">
                <a:tc>
                  <a:txBody>
                    <a:bodyPr/>
                    <a:lstStyle/>
                    <a:p>
                      <a:pPr algn="ctr"/>
                      <a:endParaRPr lang="de-DE" sz="800" b="1" noProof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Plan &amp; </a:t>
                      </a:r>
                      <a:r>
                        <a:rPr lang="de-DE" sz="800" b="1" noProof="0" err="1">
                          <a:solidFill>
                            <a:schemeClr val="bg1"/>
                          </a:solidFill>
                        </a:rPr>
                        <a:t>Prod</a:t>
                      </a:r>
                      <a:endParaRPr lang="de-DE" sz="800" b="1" noProof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Eng &amp; IBN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 err="1">
                          <a:solidFill>
                            <a:schemeClr val="bg1"/>
                          </a:solidFill>
                        </a:rPr>
                        <a:t>Betr</a:t>
                      </a:r>
                      <a:r>
                        <a:rPr lang="de-DE" sz="800" b="1" noProof="0">
                          <a:solidFill>
                            <a:schemeClr val="bg1"/>
                          </a:solidFill>
                        </a:rPr>
                        <a:t> &amp; Mon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noProof="0" dirty="0" err="1">
                          <a:solidFill>
                            <a:schemeClr val="bg1"/>
                          </a:solidFill>
                        </a:rPr>
                        <a:t>IH</a:t>
                      </a:r>
                      <a:r>
                        <a:rPr lang="de-DE" sz="800" b="1" baseline="0" noProof="0" dirty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de-DE" sz="800" b="1" baseline="0" noProof="0" dirty="0" err="1">
                          <a:solidFill>
                            <a:schemeClr val="bg1"/>
                          </a:solidFill>
                        </a:rPr>
                        <a:t>Upgr</a:t>
                      </a:r>
                      <a:endParaRPr lang="de-DE" sz="8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863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Introduction and expectation setting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Objectives, </a:t>
            </a:r>
            <a:r>
              <a:rPr lang="en-US" sz="1900" dirty="0" err="1">
                <a:solidFill>
                  <a:schemeClr val="tx1"/>
                </a:solidFill>
              </a:rPr>
              <a:t>workplan</a:t>
            </a:r>
            <a:r>
              <a:rPr lang="en-US" sz="1900" dirty="0">
                <a:solidFill>
                  <a:schemeClr val="tx1"/>
                </a:solidFill>
              </a:rPr>
              <a:t> and governance</a:t>
            </a: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OEM/distributor segmentation and workshop/interview concept </a:t>
            </a: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Value creation hypotheses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Engagement plan and </a:t>
            </a:r>
            <a:r>
              <a:rPr lang="en-US" sz="1900" dirty="0" err="1">
                <a:solidFill>
                  <a:schemeClr val="tx1"/>
                </a:solidFill>
              </a:rPr>
              <a:t>Liebherr</a:t>
            </a:r>
            <a:r>
              <a:rPr lang="en-US" sz="1900" dirty="0">
                <a:solidFill>
                  <a:schemeClr val="tx1"/>
                </a:solidFill>
              </a:rPr>
              <a:t> workshop debrief</a:t>
            </a: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Open </a:t>
            </a:r>
            <a:r>
              <a:rPr lang="en-US" sz="1900" dirty="0">
                <a:solidFill>
                  <a:schemeClr val="tx1"/>
                </a:solidFill>
              </a:rPr>
              <a:t>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 and feedback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46632" y="2354725"/>
            <a:ext cx="6565563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dirty="0" smtClean="0"/>
              <a:t>Are there any additional workshop/interview partners that should be considered?</a:t>
            </a:r>
          </a:p>
          <a:p>
            <a:pPr lvl="1"/>
            <a:r>
              <a:rPr lang="en-US" dirty="0" smtClean="0"/>
              <a:t>How will we ensure adequate resources for development of Minimum Viable Product (phase II)?</a:t>
            </a:r>
          </a:p>
          <a:p>
            <a:pPr lvl="1"/>
            <a:r>
              <a:rPr lang="en-US" dirty="0" smtClean="0"/>
              <a:t>How can we ensure we keep IP from meeting outcomes, esp. if OEMs/Distributors insist on NDA</a:t>
            </a:r>
          </a:p>
          <a:p>
            <a:pPr lvl="1"/>
            <a:r>
              <a:rPr lang="en-US" b="1" dirty="0" smtClean="0"/>
              <a:t>Any other open questions and feedback?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317685" y="2165361"/>
            <a:ext cx="7041000" cy="243844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94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68087" y="1767570"/>
            <a:ext cx="0" cy="42352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10" name="think-cell Slide" r:id="rId5" imgW="526" imgH="526" progId="TCLayout.ActiveDocument.1">
                  <p:embed/>
                </p:oleObj>
              </mc:Choice>
              <mc:Fallback>
                <p:oleObj name="think-cell Slide" r:id="rId5" imgW="526" imgH="5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/>
          </p:cNvSpPr>
          <p:nvPr/>
        </p:nvSpPr>
        <p:spPr>
          <a:xfrm>
            <a:off x="385011" y="2861528"/>
            <a:ext cx="3072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“Our </a:t>
            </a:r>
            <a:r>
              <a:rPr lang="en-US" sz="1600" i="1" dirty="0">
                <a:solidFill>
                  <a:srgbClr val="000000"/>
                </a:solidFill>
                <a:latin typeface="+mn-lt"/>
              </a:rPr>
              <a:t>work approach is </a:t>
            </a:r>
            <a:r>
              <a:rPr lang="en-US" sz="1600" b="1" i="1" dirty="0">
                <a:solidFill>
                  <a:schemeClr val="tx2"/>
                </a:solidFill>
                <a:latin typeface="+mn-lt"/>
              </a:rPr>
              <a:t>fast</a:t>
            </a:r>
            <a:r>
              <a:rPr lang="en-US" sz="1600" i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sz="1600" b="1" i="1" dirty="0" smtClean="0">
                <a:solidFill>
                  <a:schemeClr val="tx2"/>
                </a:solidFill>
                <a:latin typeface="+mn-lt"/>
              </a:rPr>
              <a:t>agile, using design thinking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”</a:t>
            </a:r>
            <a:endParaRPr lang="en-US" sz="16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3686668" y="1767570"/>
            <a:ext cx="7455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400"/>
              </a:spcBef>
              <a:buFontTx/>
              <a:buChar char="-"/>
            </a:pPr>
            <a:endParaRPr lang="en-US" sz="160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Modus Operandi – An agile work approach</a:t>
            </a:r>
            <a:endParaRPr lang="de-CH" dirty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0" y="1729297"/>
            <a:ext cx="12190413" cy="0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385011" y="1487892"/>
            <a:ext cx="4707689" cy="203133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Working principle</a:t>
            </a:r>
            <a:endParaRPr lang="en-US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4189698" y="1475216"/>
            <a:ext cx="2731792" cy="215809"/>
          </a:xfrm>
          <a:prstGeom prst="rect">
            <a:avLst/>
          </a:prstGeom>
        </p:spPr>
        <p:txBody>
          <a:bodyPr vert="horz" wrap="square" lIns="0" tIns="0" rIns="0" bIns="18288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b="1" dirty="0" smtClean="0">
                <a:ea typeface="ABBvoiceOffice" panose="020D0603020503020204" pitchFamily="34" charset="0"/>
                <a:cs typeface="ABBvoiceOffice" panose="020D0603020503020204" pitchFamily="34" charset="0"/>
              </a:rPr>
              <a:t>Supporting mechanism</a:t>
            </a:r>
            <a:endParaRPr lang="en-US" b="1" dirty="0">
              <a:ea typeface="ABBvoiceOffice" panose="020D0603020503020204" pitchFamily="34" charset="0"/>
              <a:cs typeface="ABBvoiceOffice" panose="020D0603020503020204" pitchFamily="34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385011" y="4979207"/>
            <a:ext cx="3072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“Project process ensures </a:t>
            </a:r>
            <a:r>
              <a:rPr lang="en-US" sz="1600" b="1" i="1" dirty="0" smtClean="0">
                <a:solidFill>
                  <a:schemeClr val="tx2"/>
                </a:solidFill>
                <a:latin typeface="+mn-lt"/>
              </a:rPr>
              <a:t>continuous alignment </a:t>
            </a:r>
            <a:r>
              <a:rPr lang="en-US" sz="1600" i="1" dirty="0">
                <a:solidFill>
                  <a:srgbClr val="000000"/>
                </a:solidFill>
                <a:latin typeface="+mn-lt"/>
              </a:rPr>
              <a:t>across all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stakeholders (</a:t>
            </a:r>
            <a:r>
              <a:rPr lang="en-US" sz="1600" i="1" dirty="0" err="1" smtClean="0">
                <a:solidFill>
                  <a:srgbClr val="000000"/>
                </a:solidFill>
                <a:latin typeface="+mn-lt"/>
              </a:rPr>
              <a:t>CDO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, MG, </a:t>
            </a:r>
            <a:r>
              <a:rPr lang="en-US" sz="1600" i="1" dirty="0" err="1" smtClean="0">
                <a:solidFill>
                  <a:srgbClr val="000000"/>
                </a:solidFill>
                <a:latin typeface="+mn-lt"/>
              </a:rPr>
              <a:t>DR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)”</a:t>
            </a:r>
            <a:endParaRPr lang="en-US" sz="16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385011" y="3797257"/>
            <a:ext cx="3072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“Our team is </a:t>
            </a:r>
            <a:r>
              <a:rPr lang="en-US" sz="1600" b="1" i="1" dirty="0" smtClean="0">
                <a:solidFill>
                  <a:schemeClr val="tx2"/>
                </a:solidFill>
                <a:latin typeface="+mn-lt"/>
              </a:rPr>
              <a:t>committed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 and has a </a:t>
            </a:r>
            <a:r>
              <a:rPr lang="en-US" sz="1600" b="1" i="1" dirty="0" smtClean="0">
                <a:solidFill>
                  <a:schemeClr val="tx2"/>
                </a:solidFill>
                <a:latin typeface="+mn-lt"/>
              </a:rPr>
              <a:t>strong execution focus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to ensure rapid solution development”</a:t>
            </a:r>
            <a:endParaRPr lang="en-US" sz="16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4189698" y="1831070"/>
            <a:ext cx="7720141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sz="1600" dirty="0" smtClean="0">
                <a:latin typeface="+mn-lt"/>
              </a:rPr>
              <a:t>We put </a:t>
            </a:r>
            <a:r>
              <a:rPr lang="en-US" sz="1600" dirty="0">
                <a:latin typeface="+mn-lt"/>
              </a:rPr>
              <a:t>end-customers and OEM/distributor need at center of </a:t>
            </a:r>
            <a:r>
              <a:rPr lang="en-US" sz="1600" dirty="0" smtClean="0">
                <a:latin typeface="+mn-lt"/>
              </a:rPr>
              <a:t>solution, iterating quickly in a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solution-focused and action-oriented way</a:t>
            </a:r>
            <a:endParaRPr lang="en-US" sz="1600" dirty="0" smtClean="0">
              <a:latin typeface="+mn-lt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Fast</a:t>
            </a:r>
            <a:r>
              <a:rPr lang="en-US" sz="1600" dirty="0" smtClean="0">
                <a:latin typeface="+mn-lt"/>
              </a:rPr>
              <a:t> and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effective onboarding </a:t>
            </a:r>
            <a:r>
              <a:rPr lang="en-US" sz="1600" dirty="0" smtClean="0">
                <a:latin typeface="+mn-lt"/>
              </a:rPr>
              <a:t>of new team members via briefing calls and kick-off meeting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Enable by flexible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work approach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with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strong execution focus </a:t>
            </a:r>
            <a:r>
              <a:rPr lang="en-US" sz="1600" dirty="0">
                <a:latin typeface="+mn-lt"/>
              </a:rPr>
              <a:t>and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rapid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development</a:t>
            </a:r>
            <a:endParaRPr lang="en-US" sz="1600" dirty="0">
              <a:latin typeface="+mn-lt"/>
            </a:endParaRPr>
          </a:p>
          <a:p>
            <a:pPr marL="637931" lvl="1" indent="-171450">
              <a:spcBef>
                <a:spcPts val="600"/>
              </a:spcBef>
              <a:buFontTx/>
              <a:buChar char="-"/>
            </a:pP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Co-location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of core team in Heidelberg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marL="637931" lvl="1" indent="-171450">
              <a:spcBef>
                <a:spcPts val="600"/>
              </a:spcBef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Weekly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operational stand-ups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(Monday mornings) to align on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team and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workstream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priorities for the week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(incl. reprioritization of topics and staffing)</a:t>
            </a:r>
          </a:p>
          <a:p>
            <a:pPr marL="637931" lvl="1" indent="-171450">
              <a:spcBef>
                <a:spcPts val="600"/>
              </a:spcBef>
              <a:buFontTx/>
              <a:buChar char="-"/>
            </a:pP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Alignment meetings </a:t>
            </a:r>
            <a:r>
              <a:rPr lang="en-US" sz="1600" dirty="0" smtClean="0">
                <a:latin typeface="+mn-lt"/>
              </a:rPr>
              <a:t>(every two days)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with complete team </a:t>
            </a:r>
            <a:r>
              <a:rPr lang="en-US" sz="1600" dirty="0" smtClean="0">
                <a:latin typeface="+mn-lt"/>
              </a:rPr>
              <a:t>to problem solve content topics </a:t>
            </a:r>
            <a:endParaRPr lang="en-US" sz="1600" dirty="0">
              <a:latin typeface="+mn-lt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Fast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escalation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to </a:t>
            </a:r>
            <a:r>
              <a:rPr lang="en-US" sz="1600" b="1" dirty="0" err="1" smtClean="0">
                <a:solidFill>
                  <a:schemeClr val="tx2"/>
                </a:solidFill>
                <a:latin typeface="+mn-lt"/>
              </a:rPr>
              <a:t>SteerCo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/ leadership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possible to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flag on potential road blockers and decide on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resolutions, implemented via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weekly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update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calls 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with Javier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and Rob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to ensure alignment 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DirArrow Triangle"/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 flipV="1">
            <a:off x="2308258" y="3674877"/>
            <a:ext cx="3007884" cy="251064"/>
          </a:xfrm>
          <a:prstGeom prst="triangl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CH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385011" y="1835926"/>
            <a:ext cx="3072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“Our work is driven by the </a:t>
            </a:r>
            <a:r>
              <a:rPr lang="en-US" sz="1600" b="1" i="1" dirty="0">
                <a:solidFill>
                  <a:schemeClr val="tx2"/>
                </a:solidFill>
                <a:latin typeface="+mn-lt"/>
              </a:rPr>
              <a:t>needs of OEMs, distributors and end customers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”</a:t>
            </a:r>
            <a:endParaRPr lang="en-US" sz="1600" i="1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85011" y="2693237"/>
            <a:ext cx="3072066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385011" y="3726974"/>
            <a:ext cx="3072066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385011" y="4906341"/>
            <a:ext cx="3072066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pPr marL="93663">
              <a:tabLst/>
            </a:pPr>
            <a:r>
              <a:rPr lang="en-US" dirty="0" smtClean="0"/>
              <a:t>Key working </a:t>
            </a:r>
            <a:r>
              <a:rPr lang="en-US" dirty="0"/>
              <a:t>team </a:t>
            </a:r>
            <a:r>
              <a:rPr lang="en-US" dirty="0" smtClean="0"/>
              <a:t>members – </a:t>
            </a:r>
            <a:r>
              <a:rPr lang="en-US" dirty="0"/>
              <a:t>roles and responsibilities</a:t>
            </a:r>
            <a:endParaRPr lang="de-DE" dirty="0"/>
          </a:p>
        </p:txBody>
      </p:sp>
      <p:sp>
        <p:nvSpPr>
          <p:cNvPr id="8" name="Marvinfilledtextbox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96857" y="1667140"/>
            <a:ext cx="1320625" cy="177279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lIns="76200" tIns="76200" rIns="76200" bIns="762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OEM/ </a:t>
            </a:r>
            <a:r>
              <a:rPr lang="en-US" sz="1200" b="1" dirty="0" smtClean="0">
                <a:solidFill>
                  <a:schemeClr val="bg1"/>
                </a:solidFill>
              </a:rPr>
              <a:t>Distr./ </a:t>
            </a:r>
            <a:r>
              <a:rPr lang="en-US" sz="1200" b="1" dirty="0">
                <a:solidFill>
                  <a:schemeClr val="bg1"/>
                </a:solidFill>
              </a:rPr>
              <a:t>customer insights &amp; ABB offering </a:t>
            </a:r>
            <a:r>
              <a:rPr lang="en-US" sz="1200" b="1" dirty="0" smtClean="0">
                <a:solidFill>
                  <a:schemeClr val="bg1"/>
                </a:solidFill>
              </a:rPr>
              <a:t>definition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Marvinfilledtextbox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96857" y="3703240"/>
            <a:ext cx="1320625" cy="176458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lIns="76200" tIns="76200" rIns="76200" bIns="762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bg1"/>
                </a:solidFill>
              </a:rPr>
              <a:t>Market/ Business plan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AutoShape 250"/>
          <p:cNvSpPr>
            <a:spLocks noChangeArrowheads="1"/>
          </p:cNvSpPr>
          <p:nvPr/>
        </p:nvSpPr>
        <p:spPr bwMode="auto">
          <a:xfrm>
            <a:off x="1860091" y="1404624"/>
            <a:ext cx="1863436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ABB team</a:t>
            </a:r>
            <a:endParaRPr lang="en-US" sz="12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35" name="AutoShape 250"/>
          <p:cNvSpPr>
            <a:spLocks noChangeArrowheads="1"/>
          </p:cNvSpPr>
          <p:nvPr/>
        </p:nvSpPr>
        <p:spPr bwMode="auto">
          <a:xfrm>
            <a:off x="396857" y="1404624"/>
            <a:ext cx="1320625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+mn-lt"/>
              </a:rPr>
              <a:t>Workstream</a:t>
            </a:r>
            <a:endParaRPr lang="en-US" sz="12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860091" y="1667140"/>
            <a:ext cx="186343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200" b="1" dirty="0">
                <a:solidFill>
                  <a:schemeClr val="tx2"/>
                </a:solidFill>
              </a:rPr>
              <a:t>Digital portfolio </a:t>
            </a:r>
            <a:r>
              <a:rPr lang="en-US" sz="1200" b="1" dirty="0" err="1">
                <a:solidFill>
                  <a:schemeClr val="tx2"/>
                </a:solidFill>
              </a:rPr>
              <a:t>mgr</a:t>
            </a:r>
            <a:r>
              <a:rPr lang="en-US" sz="1200" b="1" dirty="0">
                <a:solidFill>
                  <a:schemeClr val="tx2"/>
                </a:solidFill>
              </a:rPr>
              <a:t> </a:t>
            </a:r>
            <a:r>
              <a:rPr lang="en-US" sz="1200" b="1" dirty="0" smtClean="0">
                <a:solidFill>
                  <a:schemeClr val="tx2"/>
                </a:solidFill>
              </a:rPr>
              <a:t>(x2: </a:t>
            </a:r>
            <a:r>
              <a:rPr lang="en-US" sz="1200" b="1" dirty="0" err="1" smtClean="0">
                <a:solidFill>
                  <a:schemeClr val="tx2"/>
                </a:solidFill>
              </a:rPr>
              <a:t>DR</a:t>
            </a:r>
            <a:r>
              <a:rPr lang="en-US" sz="1200" b="1" dirty="0" smtClean="0">
                <a:solidFill>
                  <a:schemeClr val="tx2"/>
                </a:solidFill>
              </a:rPr>
              <a:t>, MG)</a:t>
            </a: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1867277" y="1611483"/>
            <a:ext cx="9877399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>
            <a:off x="1860091" y="3703240"/>
            <a:ext cx="1863436" cy="7643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sz="1200" b="1" dirty="0" smtClean="0">
                <a:solidFill>
                  <a:schemeClr val="tx2"/>
                </a:solidFill>
              </a:rPr>
              <a:t>Business development </a:t>
            </a:r>
            <a:r>
              <a:rPr lang="en-US" sz="1200" b="1" dirty="0">
                <a:solidFill>
                  <a:schemeClr val="tx2"/>
                </a:solidFill>
              </a:rPr>
              <a:t>manager (x2: </a:t>
            </a:r>
            <a:r>
              <a:rPr lang="en-US" sz="1200" b="1" dirty="0" err="1">
                <a:solidFill>
                  <a:schemeClr val="tx2"/>
                </a:solidFill>
              </a:rPr>
              <a:t>DR</a:t>
            </a:r>
            <a:r>
              <a:rPr lang="en-US" sz="1200" b="1" dirty="0">
                <a:solidFill>
                  <a:schemeClr val="tx2"/>
                </a:solidFill>
              </a:rPr>
              <a:t>, MG)</a:t>
            </a:r>
          </a:p>
          <a:p>
            <a:pPr lvl="1">
              <a:spcBef>
                <a:spcPts val="200"/>
              </a:spcBef>
            </a:pP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3848553" y="1423091"/>
            <a:ext cx="1262747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 smtClean="0">
                <a:solidFill>
                  <a:schemeClr val="tx2"/>
                </a:solidFill>
              </a:rPr>
              <a:t>Commitment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848553" y="1667140"/>
            <a:ext cx="1262747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200" dirty="0"/>
              <a:t>70-80%</a:t>
            </a:r>
            <a:endParaRPr lang="en-US" sz="1200" dirty="0" smtClean="0"/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3848553" y="3703240"/>
            <a:ext cx="1262747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/>
            <a:r>
              <a:rPr lang="en-US" sz="1200" dirty="0" smtClean="0"/>
              <a:t>100%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5236326" y="1423091"/>
            <a:ext cx="363787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 smtClean="0">
                <a:solidFill>
                  <a:schemeClr val="tx2"/>
                </a:solidFill>
              </a:rPr>
              <a:t>Role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236326" y="1667140"/>
            <a:ext cx="3637870" cy="17727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200" dirty="0"/>
              <a:t>Participate in </a:t>
            </a:r>
            <a:r>
              <a:rPr lang="en-US" sz="1200" dirty="0" smtClean="0"/>
              <a:t>interviews, synthesize insights </a:t>
            </a:r>
            <a:r>
              <a:rPr lang="en-US" sz="1200" dirty="0"/>
              <a:t>and co-develop </a:t>
            </a:r>
            <a:r>
              <a:rPr lang="en-US" sz="1200" dirty="0" smtClean="0"/>
              <a:t>offerings</a:t>
            </a:r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Help prepare and conduct customer </a:t>
            </a:r>
            <a:r>
              <a:rPr lang="en-US" sz="1200" dirty="0"/>
              <a:t>workshops and take leading role in workshops </a:t>
            </a:r>
            <a:endParaRPr lang="en-US" sz="1200" dirty="0" smtClean="0"/>
          </a:p>
          <a:p>
            <a:pPr lvl="1">
              <a:spcBef>
                <a:spcPct val="20000"/>
              </a:spcBef>
            </a:pPr>
            <a:r>
              <a:rPr lang="en-US" sz="1200" dirty="0"/>
              <a:t>Co-develop product definition, plan product development for the MVP </a:t>
            </a:r>
            <a:r>
              <a:rPr lang="en-US" sz="1200" dirty="0" smtClean="0"/>
              <a:t>phase</a:t>
            </a:r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Going forward: own the product during the MVP phase and further develop solutions developed in this effort</a:t>
            </a:r>
          </a:p>
        </p:txBody>
      </p:sp>
      <p:sp>
        <p:nvSpPr>
          <p:cNvPr id="52" name="TextBox 51"/>
          <p:cNvSpPr txBox="1">
            <a:spLocks/>
          </p:cNvSpPr>
          <p:nvPr/>
        </p:nvSpPr>
        <p:spPr>
          <a:xfrm>
            <a:off x="5236326" y="3703240"/>
            <a:ext cx="3637870" cy="14034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200" dirty="0" smtClean="0"/>
              <a:t>Participate in customer interviews, help to segment and size market</a:t>
            </a:r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Co-develop commercial model and value prop</a:t>
            </a:r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Prepare and participate </a:t>
            </a:r>
            <a:r>
              <a:rPr lang="en-US" sz="1200" dirty="0"/>
              <a:t>in </a:t>
            </a:r>
            <a:r>
              <a:rPr lang="en-US" sz="1200" dirty="0" smtClean="0"/>
              <a:t>workshops, esp. on commercial model</a:t>
            </a:r>
            <a:endParaRPr lang="en-US" sz="1200" dirty="0"/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Support </a:t>
            </a:r>
            <a:r>
              <a:rPr lang="en-US" sz="1200" dirty="0" err="1" smtClean="0"/>
              <a:t>GTM</a:t>
            </a:r>
            <a:r>
              <a:rPr lang="en-US" sz="1200" dirty="0" smtClean="0"/>
              <a:t> strategy definition and development of </a:t>
            </a:r>
            <a:r>
              <a:rPr lang="en-US" sz="1200" dirty="0" err="1" smtClean="0"/>
              <a:t>CxO</a:t>
            </a:r>
            <a:r>
              <a:rPr lang="en-US" sz="1200" dirty="0" smtClean="0"/>
              <a:t> materials </a:t>
            </a: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8999223" y="1423091"/>
            <a:ext cx="27454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 smtClean="0">
                <a:solidFill>
                  <a:schemeClr val="tx2"/>
                </a:solidFill>
              </a:rPr>
              <a:t>Responsibility </a:t>
            </a: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8999223" y="1667140"/>
            <a:ext cx="2745453" cy="9602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200" dirty="0" smtClean="0"/>
              <a:t>Ensure hypotheses fit current portfolio/plan</a:t>
            </a:r>
          </a:p>
          <a:p>
            <a:pPr lvl="1">
              <a:spcBef>
                <a:spcPct val="20000"/>
              </a:spcBef>
            </a:pPr>
            <a:r>
              <a:rPr lang="en-US" sz="1200" dirty="0"/>
              <a:t>Ensure smooth and effective workshops and coordinate </a:t>
            </a:r>
            <a:r>
              <a:rPr lang="en-US" sz="1200" dirty="0" smtClean="0"/>
              <a:t>outcomes</a:t>
            </a:r>
            <a:endParaRPr lang="en-US" sz="1200" dirty="0"/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8999223" y="3703240"/>
            <a:ext cx="2745453" cy="15511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200"/>
              </a:spcBef>
              <a:buClrTx/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rgbClr val="000000"/>
                </a:solidFill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sz="1200" dirty="0" smtClean="0"/>
              <a:t>Ensure consistency of offering to current strategy and adjust if required  </a:t>
            </a:r>
          </a:p>
          <a:p>
            <a:pPr lvl="1">
              <a:spcBef>
                <a:spcPct val="20000"/>
              </a:spcBef>
            </a:pPr>
            <a:r>
              <a:rPr lang="en-US" sz="1200" dirty="0"/>
              <a:t>Ensure strong communication of value proposition </a:t>
            </a:r>
            <a:r>
              <a:rPr lang="en-US" sz="1200" dirty="0" smtClean="0"/>
              <a:t>(</a:t>
            </a:r>
            <a:r>
              <a:rPr lang="en-US" sz="1200" dirty="0"/>
              <a:t>internal and external)</a:t>
            </a:r>
          </a:p>
          <a:p>
            <a:pPr lvl="1">
              <a:spcBef>
                <a:spcPct val="20000"/>
              </a:spcBef>
            </a:pPr>
            <a:r>
              <a:rPr lang="en-US" sz="1200" dirty="0" smtClean="0"/>
              <a:t>Ensure alignment with overall sales strategy and sales teams</a:t>
            </a:r>
            <a:endParaRPr lang="en-US" sz="1200" dirty="0"/>
          </a:p>
        </p:txBody>
      </p:sp>
      <p:cxnSp>
        <p:nvCxnSpPr>
          <p:cNvPr id="65" name="Straight Connector 64"/>
          <p:cNvCxnSpPr>
            <a:cxnSpLocks/>
          </p:cNvCxnSpPr>
          <p:nvPr/>
        </p:nvCxnSpPr>
        <p:spPr>
          <a:xfrm>
            <a:off x="1867277" y="3608816"/>
            <a:ext cx="98773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ular Callout 4"/>
          <p:cNvSpPr/>
          <p:nvPr/>
        </p:nvSpPr>
        <p:spPr bwMode="auto">
          <a:xfrm>
            <a:off x="2228649" y="4667479"/>
            <a:ext cx="2457333" cy="646331"/>
          </a:xfrm>
          <a:prstGeom prst="wedgeRectCallout">
            <a:avLst>
              <a:gd name="adj1" fmla="val -35351"/>
              <a:gd name="adj2" fmla="val -74260"/>
            </a:avLst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 anchor="ctr">
            <a:spAutoFit/>
          </a:bodyPr>
          <a:lstStyle/>
          <a:p>
            <a:pPr marL="0" lvl="1"/>
            <a:r>
              <a:rPr lang="en-US" sz="1200" dirty="0" smtClean="0">
                <a:latin typeface="+mn-lt"/>
              </a:rPr>
              <a:t>Sales reps support to establish </a:t>
            </a:r>
            <a:r>
              <a:rPr lang="en-US" sz="1200" dirty="0">
                <a:latin typeface="+mn-lt"/>
              </a:rPr>
              <a:t>contact and alignment with local sales </a:t>
            </a:r>
            <a:r>
              <a:rPr lang="en-US" sz="1200" dirty="0" smtClean="0">
                <a:latin typeface="+mn-lt"/>
              </a:rPr>
              <a:t>teams</a:t>
            </a:r>
            <a:endParaRPr lang="en-US" sz="1200" dirty="0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336976" y="1334644"/>
            <a:ext cx="11515286" cy="427765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64302" y="5498676"/>
            <a:ext cx="7860634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Subject matter experts and controlling resources to be engaged on specific topics on an as-needed basis</a:t>
            </a:r>
            <a:endParaRPr 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7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18104" y="1948960"/>
            <a:ext cx="4330760" cy="4308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algn="ctr"/>
            <a:r>
              <a:rPr lang="en-US" sz="450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Y</a:t>
            </a:r>
            <a:endParaRPr lang="en-US" sz="45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3"/>
          </p:nvPr>
        </p:nvSpPr>
        <p:spPr>
          <a:xfrm>
            <a:off x="279400" y="1425348"/>
            <a:ext cx="11626834" cy="307777"/>
          </a:xfrm>
        </p:spPr>
        <p:txBody>
          <a:bodyPr/>
          <a:lstStyle/>
          <a:p>
            <a:r>
              <a:rPr lang="en-US" dirty="0"/>
              <a:t>Solution technology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80021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Accelerators have clear scope along technology stack and build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on each other</a:t>
            </a:r>
            <a:endParaRPr lang="en-US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44095" y="5360983"/>
            <a:ext cx="410039" cy="535472"/>
            <a:chOff x="4984637" y="2635885"/>
            <a:chExt cx="437628" cy="571500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5239702" y="2655415"/>
              <a:ext cx="182563" cy="38100"/>
            </a:xfrm>
            <a:custGeom>
              <a:avLst/>
              <a:gdLst>
                <a:gd name="T0" fmla="*/ 0 w 187"/>
                <a:gd name="T1" fmla="*/ 40 h 40"/>
                <a:gd name="T2" fmla="*/ 0 w 187"/>
                <a:gd name="T3" fmla="*/ 40 h 40"/>
                <a:gd name="T4" fmla="*/ 93 w 187"/>
                <a:gd name="T5" fmla="*/ 0 h 40"/>
                <a:gd name="T6" fmla="*/ 187 w 18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40">
                  <a:moveTo>
                    <a:pt x="0" y="40"/>
                  </a:moveTo>
                  <a:lnTo>
                    <a:pt x="0" y="40"/>
                  </a:lnTo>
                  <a:cubicBezTo>
                    <a:pt x="23" y="18"/>
                    <a:pt x="53" y="0"/>
                    <a:pt x="93" y="0"/>
                  </a:cubicBezTo>
                  <a:cubicBezTo>
                    <a:pt x="133" y="0"/>
                    <a:pt x="165" y="18"/>
                    <a:pt x="187" y="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5279390" y="2707802"/>
              <a:ext cx="103188" cy="25400"/>
            </a:xfrm>
            <a:custGeom>
              <a:avLst/>
              <a:gdLst>
                <a:gd name="T0" fmla="*/ 0 w 107"/>
                <a:gd name="T1" fmla="*/ 26 h 26"/>
                <a:gd name="T2" fmla="*/ 0 w 107"/>
                <a:gd name="T3" fmla="*/ 26 h 26"/>
                <a:gd name="T4" fmla="*/ 53 w 107"/>
                <a:gd name="T5" fmla="*/ 0 h 26"/>
                <a:gd name="T6" fmla="*/ 107 w 10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">
                  <a:moveTo>
                    <a:pt x="0" y="26"/>
                  </a:moveTo>
                  <a:lnTo>
                    <a:pt x="0" y="26"/>
                  </a:lnTo>
                  <a:cubicBezTo>
                    <a:pt x="11" y="16"/>
                    <a:pt x="27" y="0"/>
                    <a:pt x="53" y="0"/>
                  </a:cubicBezTo>
                  <a:cubicBezTo>
                    <a:pt x="80" y="0"/>
                    <a:pt x="96" y="16"/>
                    <a:pt x="107" y="2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" name="AutoShape 19"/>
            <p:cNvSpPr>
              <a:spLocks noChangeAspect="1" noChangeArrowheads="1" noTextEdit="1"/>
            </p:cNvSpPr>
            <p:nvPr/>
          </p:nvSpPr>
          <p:spPr bwMode="auto">
            <a:xfrm>
              <a:off x="4984637" y="2635885"/>
              <a:ext cx="4064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4997337" y="2812098"/>
              <a:ext cx="393700" cy="352425"/>
            </a:xfrm>
            <a:custGeom>
              <a:avLst/>
              <a:gdLst>
                <a:gd name="T0" fmla="*/ 0 w 400"/>
                <a:gd name="T1" fmla="*/ 0 h 360"/>
                <a:gd name="T2" fmla="*/ 0 w 400"/>
                <a:gd name="T3" fmla="*/ 0 h 360"/>
                <a:gd name="T4" fmla="*/ 400 w 400"/>
                <a:gd name="T5" fmla="*/ 0 h 360"/>
                <a:gd name="T6" fmla="*/ 400 w 400"/>
                <a:gd name="T7" fmla="*/ 360 h 360"/>
                <a:gd name="T8" fmla="*/ 0 w 400"/>
                <a:gd name="T9" fmla="*/ 360 h 360"/>
                <a:gd name="T10" fmla="*/ 0 w 400"/>
                <a:gd name="T11" fmla="*/ 0 h 360"/>
                <a:gd name="T12" fmla="*/ 0 w 400"/>
                <a:gd name="T13" fmla="*/ 0 h 360"/>
                <a:gd name="T14" fmla="*/ 0 w 400"/>
                <a:gd name="T1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360">
                  <a:moveTo>
                    <a:pt x="0" y="0"/>
                  </a:moveTo>
                  <a:lnTo>
                    <a:pt x="0" y="0"/>
                  </a:lnTo>
                  <a:lnTo>
                    <a:pt x="400" y="0"/>
                  </a:lnTo>
                  <a:lnTo>
                    <a:pt x="400" y="360"/>
                  </a:lnTo>
                  <a:lnTo>
                    <a:pt x="0" y="3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auto">
            <a:xfrm>
              <a:off x="5049725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auto">
            <a:xfrm>
              <a:off x="5102112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auto">
            <a:xfrm>
              <a:off x="5154500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5233875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5286262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5338650" y="2866073"/>
              <a:ext cx="0" cy="246063"/>
            </a:xfrm>
            <a:custGeom>
              <a:avLst/>
              <a:gdLst>
                <a:gd name="T0" fmla="*/ 0 h 253"/>
                <a:gd name="T1" fmla="*/ 0 h 253"/>
                <a:gd name="T2" fmla="*/ 253 h 25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53">
                  <a:moveTo>
                    <a:pt x="0" y="0"/>
                  </a:move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5076712" y="3164523"/>
              <a:ext cx="222250" cy="38100"/>
            </a:xfrm>
            <a:custGeom>
              <a:avLst/>
              <a:gdLst>
                <a:gd name="T0" fmla="*/ 0 w 226"/>
                <a:gd name="T1" fmla="*/ 0 h 40"/>
                <a:gd name="T2" fmla="*/ 0 w 226"/>
                <a:gd name="T3" fmla="*/ 0 h 40"/>
                <a:gd name="T4" fmla="*/ 226 w 226"/>
                <a:gd name="T5" fmla="*/ 0 h 40"/>
                <a:gd name="T6" fmla="*/ 226 w 226"/>
                <a:gd name="T7" fmla="*/ 40 h 40"/>
                <a:gd name="T8" fmla="*/ 0 w 226"/>
                <a:gd name="T9" fmla="*/ 40 h 40"/>
                <a:gd name="T10" fmla="*/ 0 w 226"/>
                <a:gd name="T11" fmla="*/ 0 h 40"/>
                <a:gd name="T12" fmla="*/ 0 w 226"/>
                <a:gd name="T13" fmla="*/ 0 h 40"/>
                <a:gd name="T14" fmla="*/ 0 w 226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40">
                  <a:moveTo>
                    <a:pt x="0" y="0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5154500" y="2748598"/>
              <a:ext cx="79375" cy="63500"/>
            </a:xfrm>
            <a:custGeom>
              <a:avLst/>
              <a:gdLst>
                <a:gd name="T0" fmla="*/ 0 w 80"/>
                <a:gd name="T1" fmla="*/ 66 h 66"/>
                <a:gd name="T2" fmla="*/ 0 w 80"/>
                <a:gd name="T3" fmla="*/ 66 h 66"/>
                <a:gd name="T4" fmla="*/ 26 w 80"/>
                <a:gd name="T5" fmla="*/ 0 h 66"/>
                <a:gd name="T6" fmla="*/ 53 w 80"/>
                <a:gd name="T7" fmla="*/ 0 h 66"/>
                <a:gd name="T8" fmla="*/ 80 w 80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6">
                  <a:moveTo>
                    <a:pt x="0" y="66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53" y="0"/>
                  </a:lnTo>
                  <a:lnTo>
                    <a:pt x="80" y="6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5194187" y="2670810"/>
              <a:ext cx="0" cy="77788"/>
            </a:xfrm>
            <a:custGeom>
              <a:avLst/>
              <a:gdLst>
                <a:gd name="T0" fmla="*/ 80 h 80"/>
                <a:gd name="T1" fmla="*/ 8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8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97496" y="5387758"/>
            <a:ext cx="510186" cy="508698"/>
            <a:chOff x="5043488" y="3011488"/>
            <a:chExt cx="544513" cy="542925"/>
          </a:xfrm>
        </p:grpSpPr>
        <p:sp>
          <p:nvSpPr>
            <p:cNvPr id="22" name="Freeform 34"/>
            <p:cNvSpPr>
              <a:spLocks noEditPoints="1"/>
            </p:cNvSpPr>
            <p:nvPr/>
          </p:nvSpPr>
          <p:spPr bwMode="auto">
            <a:xfrm>
              <a:off x="5237163" y="3192463"/>
              <a:ext cx="350838" cy="260350"/>
            </a:xfrm>
            <a:custGeom>
              <a:avLst/>
              <a:gdLst>
                <a:gd name="T0" fmla="*/ 320 w 360"/>
                <a:gd name="T1" fmla="*/ 267 h 267"/>
                <a:gd name="T2" fmla="*/ 320 w 360"/>
                <a:gd name="T3" fmla="*/ 267 h 267"/>
                <a:gd name="T4" fmla="*/ 0 w 360"/>
                <a:gd name="T5" fmla="*/ 267 h 267"/>
                <a:gd name="T6" fmla="*/ 0 w 360"/>
                <a:gd name="T7" fmla="*/ 0 h 267"/>
                <a:gd name="T8" fmla="*/ 320 w 360"/>
                <a:gd name="T9" fmla="*/ 0 h 267"/>
                <a:gd name="T10" fmla="*/ 360 w 360"/>
                <a:gd name="T11" fmla="*/ 40 h 267"/>
                <a:gd name="T12" fmla="*/ 360 w 360"/>
                <a:gd name="T13" fmla="*/ 227 h 267"/>
                <a:gd name="T14" fmla="*/ 320 w 360"/>
                <a:gd name="T15" fmla="*/ 267 h 267"/>
                <a:gd name="T16" fmla="*/ 320 w 360"/>
                <a:gd name="T17" fmla="*/ 267 h 267"/>
                <a:gd name="T18" fmla="*/ 320 w 360"/>
                <a:gd name="T1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267">
                  <a:moveTo>
                    <a:pt x="320" y="267"/>
                  </a:moveTo>
                  <a:lnTo>
                    <a:pt x="320" y="267"/>
                  </a:lnTo>
                  <a:lnTo>
                    <a:pt x="0" y="267"/>
                  </a:lnTo>
                  <a:lnTo>
                    <a:pt x="0" y="0"/>
                  </a:lnTo>
                  <a:lnTo>
                    <a:pt x="320" y="0"/>
                  </a:lnTo>
                  <a:lnTo>
                    <a:pt x="360" y="40"/>
                  </a:lnTo>
                  <a:lnTo>
                    <a:pt x="360" y="227"/>
                  </a:lnTo>
                  <a:lnTo>
                    <a:pt x="320" y="267"/>
                  </a:lnTo>
                  <a:close/>
                  <a:moveTo>
                    <a:pt x="320" y="267"/>
                  </a:moveTo>
                  <a:lnTo>
                    <a:pt x="320" y="267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Freeform 35"/>
            <p:cNvSpPr>
              <a:spLocks noEditPoints="1"/>
            </p:cNvSpPr>
            <p:nvPr/>
          </p:nvSpPr>
          <p:spPr bwMode="auto">
            <a:xfrm>
              <a:off x="5302251" y="3141663"/>
              <a:ext cx="115888" cy="50800"/>
            </a:xfrm>
            <a:custGeom>
              <a:avLst/>
              <a:gdLst>
                <a:gd name="T0" fmla="*/ 0 w 120"/>
                <a:gd name="T1" fmla="*/ 0 h 53"/>
                <a:gd name="T2" fmla="*/ 0 w 120"/>
                <a:gd name="T3" fmla="*/ 0 h 53"/>
                <a:gd name="T4" fmla="*/ 120 w 120"/>
                <a:gd name="T5" fmla="*/ 0 h 53"/>
                <a:gd name="T6" fmla="*/ 120 w 120"/>
                <a:gd name="T7" fmla="*/ 53 h 53"/>
                <a:gd name="T8" fmla="*/ 0 w 120"/>
                <a:gd name="T9" fmla="*/ 53 h 53"/>
                <a:gd name="T10" fmla="*/ 0 w 120"/>
                <a:gd name="T11" fmla="*/ 0 h 53"/>
                <a:gd name="T12" fmla="*/ 0 w 120"/>
                <a:gd name="T13" fmla="*/ 0 h 53"/>
                <a:gd name="T14" fmla="*/ 0 w 120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53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172076" y="3232150"/>
              <a:ext cx="65088" cy="180975"/>
            </a:xfrm>
            <a:custGeom>
              <a:avLst/>
              <a:gdLst>
                <a:gd name="T0" fmla="*/ 0 w 67"/>
                <a:gd name="T1" fmla="*/ 0 h 187"/>
                <a:gd name="T2" fmla="*/ 0 w 67"/>
                <a:gd name="T3" fmla="*/ 0 h 187"/>
                <a:gd name="T4" fmla="*/ 67 w 67"/>
                <a:gd name="T5" fmla="*/ 0 h 187"/>
                <a:gd name="T6" fmla="*/ 67 w 67"/>
                <a:gd name="T7" fmla="*/ 187 h 187"/>
                <a:gd name="T8" fmla="*/ 0 w 67"/>
                <a:gd name="T9" fmla="*/ 187 h 187"/>
                <a:gd name="T10" fmla="*/ 0 w 67"/>
                <a:gd name="T11" fmla="*/ 0 h 187"/>
                <a:gd name="T12" fmla="*/ 0 w 67"/>
                <a:gd name="T13" fmla="*/ 0 h 187"/>
                <a:gd name="T14" fmla="*/ 0 w 67"/>
                <a:gd name="T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87">
                  <a:moveTo>
                    <a:pt x="0" y="0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Freeform 37"/>
            <p:cNvSpPr>
              <a:spLocks noEditPoints="1"/>
            </p:cNvSpPr>
            <p:nvPr/>
          </p:nvSpPr>
          <p:spPr bwMode="auto">
            <a:xfrm>
              <a:off x="5121276" y="3270250"/>
              <a:ext cx="50800" cy="104775"/>
            </a:xfrm>
            <a:custGeom>
              <a:avLst/>
              <a:gdLst>
                <a:gd name="T0" fmla="*/ 0 w 53"/>
                <a:gd name="T1" fmla="*/ 0 h 107"/>
                <a:gd name="T2" fmla="*/ 0 w 53"/>
                <a:gd name="T3" fmla="*/ 0 h 107"/>
                <a:gd name="T4" fmla="*/ 53 w 53"/>
                <a:gd name="T5" fmla="*/ 0 h 107"/>
                <a:gd name="T6" fmla="*/ 53 w 53"/>
                <a:gd name="T7" fmla="*/ 107 h 107"/>
                <a:gd name="T8" fmla="*/ 0 w 53"/>
                <a:gd name="T9" fmla="*/ 107 h 107"/>
                <a:gd name="T10" fmla="*/ 0 w 53"/>
                <a:gd name="T11" fmla="*/ 0 h 107"/>
                <a:gd name="T12" fmla="*/ 0 w 53"/>
                <a:gd name="T13" fmla="*/ 0 h 107"/>
                <a:gd name="T14" fmla="*/ 0 w 53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0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lnTo>
                    <a:pt x="53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auto">
            <a:xfrm>
              <a:off x="5043488" y="3297238"/>
              <a:ext cx="77788" cy="50800"/>
            </a:xfrm>
            <a:custGeom>
              <a:avLst/>
              <a:gdLst>
                <a:gd name="T0" fmla="*/ 0 w 80"/>
                <a:gd name="T1" fmla="*/ 0 h 53"/>
                <a:gd name="T2" fmla="*/ 0 w 80"/>
                <a:gd name="T3" fmla="*/ 0 h 53"/>
                <a:gd name="T4" fmla="*/ 80 w 80"/>
                <a:gd name="T5" fmla="*/ 0 h 53"/>
                <a:gd name="T6" fmla="*/ 80 w 80"/>
                <a:gd name="T7" fmla="*/ 53 h 53"/>
                <a:gd name="T8" fmla="*/ 0 w 80"/>
                <a:gd name="T9" fmla="*/ 53 h 53"/>
                <a:gd name="T10" fmla="*/ 0 w 80"/>
                <a:gd name="T11" fmla="*/ 0 h 53"/>
                <a:gd name="T12" fmla="*/ 0 w 80"/>
                <a:gd name="T13" fmla="*/ 0 h 53"/>
                <a:gd name="T14" fmla="*/ 0 w 80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53">
                  <a:moveTo>
                    <a:pt x="0" y="0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80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5289551" y="3244850"/>
              <a:ext cx="180975" cy="0"/>
            </a:xfrm>
            <a:custGeom>
              <a:avLst/>
              <a:gdLst>
                <a:gd name="T0" fmla="*/ 0 w 187"/>
                <a:gd name="T1" fmla="*/ 0 w 187"/>
                <a:gd name="T2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0" y="0"/>
                  </a:lnTo>
                  <a:lnTo>
                    <a:pt x="18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5289551" y="3400425"/>
              <a:ext cx="180975" cy="0"/>
            </a:xfrm>
            <a:custGeom>
              <a:avLst/>
              <a:gdLst>
                <a:gd name="T0" fmla="*/ 0 w 187"/>
                <a:gd name="T1" fmla="*/ 0 w 187"/>
                <a:gd name="T2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0" y="0"/>
                  </a:lnTo>
                  <a:lnTo>
                    <a:pt x="18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auto">
            <a:xfrm>
              <a:off x="5289551" y="3322638"/>
              <a:ext cx="180975" cy="0"/>
            </a:xfrm>
            <a:custGeom>
              <a:avLst/>
              <a:gdLst>
                <a:gd name="T0" fmla="*/ 0 w 187"/>
                <a:gd name="T1" fmla="*/ 0 w 187"/>
                <a:gd name="T2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0" y="0"/>
                  </a:lnTo>
                  <a:lnTo>
                    <a:pt x="18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Freeform 42"/>
            <p:cNvSpPr>
              <a:spLocks noEditPoints="1"/>
            </p:cNvSpPr>
            <p:nvPr/>
          </p:nvSpPr>
          <p:spPr bwMode="auto">
            <a:xfrm>
              <a:off x="5249863" y="3516313"/>
              <a:ext cx="260350" cy="38100"/>
            </a:xfrm>
            <a:custGeom>
              <a:avLst/>
              <a:gdLst>
                <a:gd name="T0" fmla="*/ 0 w 267"/>
                <a:gd name="T1" fmla="*/ 0 h 40"/>
                <a:gd name="T2" fmla="*/ 0 w 267"/>
                <a:gd name="T3" fmla="*/ 0 h 40"/>
                <a:gd name="T4" fmla="*/ 267 w 267"/>
                <a:gd name="T5" fmla="*/ 0 h 40"/>
                <a:gd name="T6" fmla="*/ 267 w 267"/>
                <a:gd name="T7" fmla="*/ 40 h 40"/>
                <a:gd name="T8" fmla="*/ 0 w 267"/>
                <a:gd name="T9" fmla="*/ 40 h 40"/>
                <a:gd name="T10" fmla="*/ 0 w 267"/>
                <a:gd name="T11" fmla="*/ 0 h 40"/>
                <a:gd name="T12" fmla="*/ 0 w 267"/>
                <a:gd name="T13" fmla="*/ 0 h 40"/>
                <a:gd name="T14" fmla="*/ 0 w 267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40">
                  <a:moveTo>
                    <a:pt x="0" y="0"/>
                  </a:moveTo>
                  <a:lnTo>
                    <a:pt x="0" y="0"/>
                  </a:lnTo>
                  <a:lnTo>
                    <a:pt x="267" y="0"/>
                  </a:lnTo>
                  <a:lnTo>
                    <a:pt x="26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5289551" y="3452813"/>
              <a:ext cx="0" cy="63500"/>
            </a:xfrm>
            <a:custGeom>
              <a:avLst/>
              <a:gdLst>
                <a:gd name="T0" fmla="*/ 0 h 66"/>
                <a:gd name="T1" fmla="*/ 0 h 66"/>
                <a:gd name="T2" fmla="*/ 66 h 6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6">
                  <a:moveTo>
                    <a:pt x="0" y="0"/>
                  </a:moveTo>
                  <a:lnTo>
                    <a:pt x="0" y="0"/>
                  </a:lnTo>
                  <a:lnTo>
                    <a:pt x="0" y="6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5470526" y="3452813"/>
              <a:ext cx="0" cy="63500"/>
            </a:xfrm>
            <a:custGeom>
              <a:avLst/>
              <a:gdLst>
                <a:gd name="T0" fmla="*/ 0 h 66"/>
                <a:gd name="T1" fmla="*/ 0 h 66"/>
                <a:gd name="T2" fmla="*/ 66 h 6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6">
                  <a:moveTo>
                    <a:pt x="0" y="0"/>
                  </a:moveTo>
                  <a:lnTo>
                    <a:pt x="0" y="0"/>
                  </a:lnTo>
                  <a:lnTo>
                    <a:pt x="0" y="6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5405438" y="3011488"/>
              <a:ext cx="182563" cy="38100"/>
            </a:xfrm>
            <a:custGeom>
              <a:avLst/>
              <a:gdLst>
                <a:gd name="T0" fmla="*/ 0 w 187"/>
                <a:gd name="T1" fmla="*/ 40 h 40"/>
                <a:gd name="T2" fmla="*/ 0 w 187"/>
                <a:gd name="T3" fmla="*/ 40 h 40"/>
                <a:gd name="T4" fmla="*/ 93 w 187"/>
                <a:gd name="T5" fmla="*/ 0 h 40"/>
                <a:gd name="T6" fmla="*/ 187 w 18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40">
                  <a:moveTo>
                    <a:pt x="0" y="40"/>
                  </a:moveTo>
                  <a:lnTo>
                    <a:pt x="0" y="40"/>
                  </a:lnTo>
                  <a:cubicBezTo>
                    <a:pt x="23" y="18"/>
                    <a:pt x="53" y="0"/>
                    <a:pt x="93" y="0"/>
                  </a:cubicBezTo>
                  <a:cubicBezTo>
                    <a:pt x="133" y="0"/>
                    <a:pt x="165" y="18"/>
                    <a:pt x="187" y="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5445126" y="3063875"/>
              <a:ext cx="103188" cy="25400"/>
            </a:xfrm>
            <a:custGeom>
              <a:avLst/>
              <a:gdLst>
                <a:gd name="T0" fmla="*/ 0 w 107"/>
                <a:gd name="T1" fmla="*/ 26 h 26"/>
                <a:gd name="T2" fmla="*/ 0 w 107"/>
                <a:gd name="T3" fmla="*/ 26 h 26"/>
                <a:gd name="T4" fmla="*/ 53 w 107"/>
                <a:gd name="T5" fmla="*/ 0 h 26"/>
                <a:gd name="T6" fmla="*/ 107 w 10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">
                  <a:moveTo>
                    <a:pt x="0" y="26"/>
                  </a:moveTo>
                  <a:lnTo>
                    <a:pt x="0" y="26"/>
                  </a:lnTo>
                  <a:cubicBezTo>
                    <a:pt x="11" y="16"/>
                    <a:pt x="27" y="0"/>
                    <a:pt x="53" y="0"/>
                  </a:cubicBezTo>
                  <a:cubicBezTo>
                    <a:pt x="80" y="0"/>
                    <a:pt x="96" y="16"/>
                    <a:pt x="107" y="2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90549" y="5387758"/>
            <a:ext cx="510186" cy="508698"/>
            <a:chOff x="4322763" y="3359151"/>
            <a:chExt cx="544513" cy="542925"/>
          </a:xfrm>
        </p:grpSpPr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4697413" y="3670301"/>
              <a:ext cx="155575" cy="231775"/>
            </a:xfrm>
            <a:custGeom>
              <a:avLst/>
              <a:gdLst>
                <a:gd name="T0" fmla="*/ 0 w 160"/>
                <a:gd name="T1" fmla="*/ 0 h 240"/>
                <a:gd name="T2" fmla="*/ 0 w 160"/>
                <a:gd name="T3" fmla="*/ 0 h 240"/>
                <a:gd name="T4" fmla="*/ 160 w 160"/>
                <a:gd name="T5" fmla="*/ 0 h 240"/>
                <a:gd name="T6" fmla="*/ 160 w 160"/>
                <a:gd name="T7" fmla="*/ 240 h 240"/>
                <a:gd name="T8" fmla="*/ 0 w 160"/>
                <a:gd name="T9" fmla="*/ 240 h 240"/>
                <a:gd name="T10" fmla="*/ 0 w 160"/>
                <a:gd name="T11" fmla="*/ 0 h 240"/>
                <a:gd name="T12" fmla="*/ 0 w 160"/>
                <a:gd name="T13" fmla="*/ 0 h 240"/>
                <a:gd name="T14" fmla="*/ 0 w 160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auto">
            <a:xfrm>
              <a:off x="4737101" y="3813176"/>
              <a:ext cx="77788" cy="0"/>
            </a:xfrm>
            <a:custGeom>
              <a:avLst/>
              <a:gdLst>
                <a:gd name="T0" fmla="*/ 0 w 80"/>
                <a:gd name="T1" fmla="*/ 0 w 80"/>
                <a:gd name="T2" fmla="*/ 80 w 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0">
                  <a:moveTo>
                    <a:pt x="0" y="0"/>
                  </a:moveTo>
                  <a:lnTo>
                    <a:pt x="0" y="0"/>
                  </a:lnTo>
                  <a:lnTo>
                    <a:pt x="8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auto">
            <a:xfrm>
              <a:off x="4737101" y="3851276"/>
              <a:ext cx="25400" cy="0"/>
            </a:xfrm>
            <a:custGeom>
              <a:avLst/>
              <a:gdLst>
                <a:gd name="T0" fmla="*/ 0 w 27"/>
                <a:gd name="T1" fmla="*/ 0 w 27"/>
                <a:gd name="T2" fmla="*/ 27 w 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">
                  <a:moveTo>
                    <a:pt x="0" y="0"/>
                  </a:moveTo>
                  <a:lnTo>
                    <a:pt x="0" y="0"/>
                  </a:lnTo>
                  <a:lnTo>
                    <a:pt x="2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4749801" y="3708401"/>
              <a:ext cx="52388" cy="52388"/>
            </a:xfrm>
            <a:custGeom>
              <a:avLst/>
              <a:gdLst>
                <a:gd name="T0" fmla="*/ 53 w 53"/>
                <a:gd name="T1" fmla="*/ 14 h 54"/>
                <a:gd name="T2" fmla="*/ 53 w 53"/>
                <a:gd name="T3" fmla="*/ 14 h 54"/>
                <a:gd name="T4" fmla="*/ 40 w 53"/>
                <a:gd name="T5" fmla="*/ 0 h 54"/>
                <a:gd name="T6" fmla="*/ 13 w 53"/>
                <a:gd name="T7" fmla="*/ 0 h 54"/>
                <a:gd name="T8" fmla="*/ 0 w 53"/>
                <a:gd name="T9" fmla="*/ 14 h 54"/>
                <a:gd name="T10" fmla="*/ 0 w 53"/>
                <a:gd name="T11" fmla="*/ 40 h 54"/>
                <a:gd name="T12" fmla="*/ 13 w 53"/>
                <a:gd name="T13" fmla="*/ 54 h 54"/>
                <a:gd name="T14" fmla="*/ 40 w 53"/>
                <a:gd name="T15" fmla="*/ 54 h 54"/>
                <a:gd name="T16" fmla="*/ 53 w 53"/>
                <a:gd name="T17" fmla="*/ 40 h 54"/>
                <a:gd name="T18" fmla="*/ 53 w 53"/>
                <a:gd name="T19" fmla="*/ 14 h 54"/>
                <a:gd name="T20" fmla="*/ 53 w 53"/>
                <a:gd name="T21" fmla="*/ 14 h 54"/>
                <a:gd name="T22" fmla="*/ 53 w 53"/>
                <a:gd name="T2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4">
                  <a:moveTo>
                    <a:pt x="53" y="14"/>
                  </a:moveTo>
                  <a:lnTo>
                    <a:pt x="53" y="14"/>
                  </a:lnTo>
                  <a:cubicBezTo>
                    <a:pt x="53" y="6"/>
                    <a:pt x="46" y="0"/>
                    <a:pt x="40" y="0"/>
                  </a:cubicBezTo>
                  <a:lnTo>
                    <a:pt x="13" y="0"/>
                  </a:lnTo>
                  <a:cubicBezTo>
                    <a:pt x="6" y="0"/>
                    <a:pt x="0" y="6"/>
                    <a:pt x="0" y="14"/>
                  </a:cubicBezTo>
                  <a:lnTo>
                    <a:pt x="0" y="40"/>
                  </a:lnTo>
                  <a:cubicBezTo>
                    <a:pt x="0" y="48"/>
                    <a:pt x="6" y="54"/>
                    <a:pt x="13" y="54"/>
                  </a:cubicBezTo>
                  <a:lnTo>
                    <a:pt x="40" y="54"/>
                  </a:lnTo>
                  <a:cubicBezTo>
                    <a:pt x="46" y="54"/>
                    <a:pt x="53" y="48"/>
                    <a:pt x="53" y="40"/>
                  </a:cubicBezTo>
                  <a:lnTo>
                    <a:pt x="53" y="14"/>
                  </a:lnTo>
                  <a:close/>
                  <a:moveTo>
                    <a:pt x="53" y="14"/>
                  </a:moveTo>
                  <a:lnTo>
                    <a:pt x="53" y="14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4478338" y="3424238"/>
              <a:ext cx="77788" cy="0"/>
            </a:xfrm>
            <a:custGeom>
              <a:avLst/>
              <a:gdLst>
                <a:gd name="T0" fmla="*/ 0 w 80"/>
                <a:gd name="T1" fmla="*/ 0 w 80"/>
                <a:gd name="T2" fmla="*/ 80 w 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0">
                  <a:moveTo>
                    <a:pt x="0" y="0"/>
                  </a:moveTo>
                  <a:lnTo>
                    <a:pt x="0" y="0"/>
                  </a:lnTo>
                  <a:lnTo>
                    <a:pt x="8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4478338" y="3475038"/>
              <a:ext cx="50800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auto">
            <a:xfrm>
              <a:off x="4478338" y="3527426"/>
              <a:ext cx="50800" cy="0"/>
            </a:xfrm>
            <a:custGeom>
              <a:avLst/>
              <a:gdLst>
                <a:gd name="T0" fmla="*/ 0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Freeform 57"/>
            <p:cNvSpPr>
              <a:spLocks/>
            </p:cNvSpPr>
            <p:nvPr/>
          </p:nvSpPr>
          <p:spPr bwMode="auto">
            <a:xfrm>
              <a:off x="4370388" y="3640138"/>
              <a:ext cx="85725" cy="84138"/>
            </a:xfrm>
            <a:custGeom>
              <a:avLst/>
              <a:gdLst>
                <a:gd name="T0" fmla="*/ 72 w 88"/>
                <a:gd name="T1" fmla="*/ 15 h 87"/>
                <a:gd name="T2" fmla="*/ 72 w 88"/>
                <a:gd name="T3" fmla="*/ 15 h 87"/>
                <a:gd name="T4" fmla="*/ 72 w 88"/>
                <a:gd name="T5" fmla="*/ 72 h 87"/>
                <a:gd name="T6" fmla="*/ 16 w 88"/>
                <a:gd name="T7" fmla="*/ 72 h 87"/>
                <a:gd name="T8" fmla="*/ 16 w 88"/>
                <a:gd name="T9" fmla="*/ 15 h 87"/>
                <a:gd name="T10" fmla="*/ 72 w 88"/>
                <a:gd name="T11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7">
                  <a:moveTo>
                    <a:pt x="72" y="15"/>
                  </a:moveTo>
                  <a:lnTo>
                    <a:pt x="72" y="15"/>
                  </a:lnTo>
                  <a:cubicBezTo>
                    <a:pt x="88" y="31"/>
                    <a:pt x="88" y="56"/>
                    <a:pt x="72" y="72"/>
                  </a:cubicBezTo>
                  <a:cubicBezTo>
                    <a:pt x="57" y="87"/>
                    <a:pt x="32" y="87"/>
                    <a:pt x="16" y="72"/>
                  </a:cubicBezTo>
                  <a:cubicBezTo>
                    <a:pt x="0" y="56"/>
                    <a:pt x="0" y="31"/>
                    <a:pt x="16" y="15"/>
                  </a:cubicBezTo>
                  <a:cubicBezTo>
                    <a:pt x="32" y="0"/>
                    <a:pt x="57" y="0"/>
                    <a:pt x="72" y="15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Freeform 58"/>
            <p:cNvSpPr>
              <a:spLocks noEditPoints="1"/>
            </p:cNvSpPr>
            <p:nvPr/>
          </p:nvSpPr>
          <p:spPr bwMode="auto">
            <a:xfrm>
              <a:off x="4322763" y="3359151"/>
              <a:ext cx="180975" cy="414338"/>
            </a:xfrm>
            <a:custGeom>
              <a:avLst/>
              <a:gdLst>
                <a:gd name="T0" fmla="*/ 133 w 186"/>
                <a:gd name="T1" fmla="*/ 250 h 427"/>
                <a:gd name="T2" fmla="*/ 133 w 186"/>
                <a:gd name="T3" fmla="*/ 250 h 427"/>
                <a:gd name="T4" fmla="*/ 186 w 186"/>
                <a:gd name="T5" fmla="*/ 334 h 427"/>
                <a:gd name="T6" fmla="*/ 93 w 186"/>
                <a:gd name="T7" fmla="*/ 427 h 427"/>
                <a:gd name="T8" fmla="*/ 0 w 186"/>
                <a:gd name="T9" fmla="*/ 334 h 427"/>
                <a:gd name="T10" fmla="*/ 53 w 186"/>
                <a:gd name="T11" fmla="*/ 250 h 427"/>
                <a:gd name="T12" fmla="*/ 53 w 186"/>
                <a:gd name="T13" fmla="*/ 40 h 427"/>
                <a:gd name="T14" fmla="*/ 93 w 186"/>
                <a:gd name="T15" fmla="*/ 0 h 427"/>
                <a:gd name="T16" fmla="*/ 133 w 186"/>
                <a:gd name="T17" fmla="*/ 40 h 427"/>
                <a:gd name="T18" fmla="*/ 133 w 186"/>
                <a:gd name="T19" fmla="*/ 240 h 427"/>
                <a:gd name="T20" fmla="*/ 133 w 186"/>
                <a:gd name="T21" fmla="*/ 250 h 427"/>
                <a:gd name="T22" fmla="*/ 133 w 186"/>
                <a:gd name="T23" fmla="*/ 250 h 427"/>
                <a:gd name="T24" fmla="*/ 133 w 186"/>
                <a:gd name="T25" fmla="*/ 25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427">
                  <a:moveTo>
                    <a:pt x="133" y="250"/>
                  </a:moveTo>
                  <a:lnTo>
                    <a:pt x="133" y="250"/>
                  </a:lnTo>
                  <a:cubicBezTo>
                    <a:pt x="165" y="264"/>
                    <a:pt x="186" y="296"/>
                    <a:pt x="186" y="334"/>
                  </a:cubicBezTo>
                  <a:cubicBezTo>
                    <a:pt x="186" y="386"/>
                    <a:pt x="145" y="427"/>
                    <a:pt x="93" y="427"/>
                  </a:cubicBezTo>
                  <a:cubicBezTo>
                    <a:pt x="41" y="427"/>
                    <a:pt x="0" y="386"/>
                    <a:pt x="0" y="334"/>
                  </a:cubicBezTo>
                  <a:cubicBezTo>
                    <a:pt x="0" y="296"/>
                    <a:pt x="21" y="264"/>
                    <a:pt x="53" y="250"/>
                  </a:cubicBezTo>
                  <a:lnTo>
                    <a:pt x="53" y="40"/>
                  </a:lnTo>
                  <a:cubicBezTo>
                    <a:pt x="53" y="18"/>
                    <a:pt x="70" y="0"/>
                    <a:pt x="93" y="0"/>
                  </a:cubicBezTo>
                  <a:cubicBezTo>
                    <a:pt x="116" y="0"/>
                    <a:pt x="133" y="18"/>
                    <a:pt x="133" y="40"/>
                  </a:cubicBezTo>
                  <a:lnTo>
                    <a:pt x="133" y="240"/>
                  </a:lnTo>
                  <a:lnTo>
                    <a:pt x="133" y="250"/>
                  </a:lnTo>
                  <a:close/>
                  <a:moveTo>
                    <a:pt x="133" y="250"/>
                  </a:moveTo>
                  <a:lnTo>
                    <a:pt x="133" y="25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 59"/>
            <p:cNvSpPr>
              <a:spLocks/>
            </p:cNvSpPr>
            <p:nvPr/>
          </p:nvSpPr>
          <p:spPr bwMode="auto">
            <a:xfrm>
              <a:off x="4413251" y="3411538"/>
              <a:ext cx="0" cy="233363"/>
            </a:xfrm>
            <a:custGeom>
              <a:avLst/>
              <a:gdLst>
                <a:gd name="T0" fmla="*/ 240 h 240"/>
                <a:gd name="T1" fmla="*/ 240 h 240"/>
                <a:gd name="T2" fmla="*/ 0 h 24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0">
                  <a:moveTo>
                    <a:pt x="0" y="240"/>
                  </a:moveTo>
                  <a:lnTo>
                    <a:pt x="0" y="24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Freeform 60"/>
            <p:cNvSpPr>
              <a:spLocks/>
            </p:cNvSpPr>
            <p:nvPr/>
          </p:nvSpPr>
          <p:spPr bwMode="auto">
            <a:xfrm>
              <a:off x="4684713" y="3552826"/>
              <a:ext cx="182563" cy="39688"/>
            </a:xfrm>
            <a:custGeom>
              <a:avLst/>
              <a:gdLst>
                <a:gd name="T0" fmla="*/ 0 w 187"/>
                <a:gd name="T1" fmla="*/ 40 h 40"/>
                <a:gd name="T2" fmla="*/ 0 w 187"/>
                <a:gd name="T3" fmla="*/ 40 h 40"/>
                <a:gd name="T4" fmla="*/ 93 w 187"/>
                <a:gd name="T5" fmla="*/ 0 h 40"/>
                <a:gd name="T6" fmla="*/ 187 w 18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40">
                  <a:moveTo>
                    <a:pt x="0" y="40"/>
                  </a:moveTo>
                  <a:lnTo>
                    <a:pt x="0" y="40"/>
                  </a:lnTo>
                  <a:cubicBezTo>
                    <a:pt x="23" y="18"/>
                    <a:pt x="53" y="0"/>
                    <a:pt x="93" y="0"/>
                  </a:cubicBezTo>
                  <a:cubicBezTo>
                    <a:pt x="133" y="0"/>
                    <a:pt x="165" y="18"/>
                    <a:pt x="187" y="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" name="Freeform 61"/>
            <p:cNvSpPr>
              <a:spLocks/>
            </p:cNvSpPr>
            <p:nvPr/>
          </p:nvSpPr>
          <p:spPr bwMode="auto">
            <a:xfrm>
              <a:off x="4724401" y="3605213"/>
              <a:ext cx="103188" cy="25400"/>
            </a:xfrm>
            <a:custGeom>
              <a:avLst/>
              <a:gdLst>
                <a:gd name="T0" fmla="*/ 0 w 107"/>
                <a:gd name="T1" fmla="*/ 26 h 26"/>
                <a:gd name="T2" fmla="*/ 0 w 107"/>
                <a:gd name="T3" fmla="*/ 26 h 26"/>
                <a:gd name="T4" fmla="*/ 53 w 107"/>
                <a:gd name="T5" fmla="*/ 0 h 26"/>
                <a:gd name="T6" fmla="*/ 107 w 10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">
                  <a:moveTo>
                    <a:pt x="0" y="26"/>
                  </a:moveTo>
                  <a:lnTo>
                    <a:pt x="0" y="26"/>
                  </a:lnTo>
                  <a:cubicBezTo>
                    <a:pt x="11" y="16"/>
                    <a:pt x="27" y="0"/>
                    <a:pt x="53" y="0"/>
                  </a:cubicBezTo>
                  <a:cubicBezTo>
                    <a:pt x="80" y="0"/>
                    <a:pt x="96" y="16"/>
                    <a:pt x="107" y="2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648176" y="3837182"/>
            <a:ext cx="507211" cy="508698"/>
            <a:chOff x="4641850" y="3656013"/>
            <a:chExt cx="541338" cy="542925"/>
          </a:xfrm>
        </p:grpSpPr>
        <p:sp>
          <p:nvSpPr>
            <p:cNvPr id="49" name="Freeform 65"/>
            <p:cNvSpPr>
              <a:spLocks/>
            </p:cNvSpPr>
            <p:nvPr/>
          </p:nvSpPr>
          <p:spPr bwMode="auto">
            <a:xfrm>
              <a:off x="4694238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Freeform 66"/>
            <p:cNvSpPr>
              <a:spLocks/>
            </p:cNvSpPr>
            <p:nvPr/>
          </p:nvSpPr>
          <p:spPr bwMode="auto">
            <a:xfrm>
              <a:off x="4745038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4795838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Freeform 68"/>
            <p:cNvSpPr>
              <a:spLocks/>
            </p:cNvSpPr>
            <p:nvPr/>
          </p:nvSpPr>
          <p:spPr bwMode="auto">
            <a:xfrm>
              <a:off x="4848225" y="3811588"/>
              <a:ext cx="0" cy="387350"/>
            </a:xfrm>
            <a:custGeom>
              <a:avLst/>
              <a:gdLst>
                <a:gd name="T0" fmla="*/ 0 h 400"/>
                <a:gd name="T1" fmla="*/ 0 h 400"/>
                <a:gd name="T2" fmla="*/ 400 h 40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00">
                  <a:moveTo>
                    <a:pt x="0" y="0"/>
                  </a:moveTo>
                  <a:lnTo>
                    <a:pt x="0" y="0"/>
                  </a:lnTo>
                  <a:lnTo>
                    <a:pt x="0" y="4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Freeform 69"/>
            <p:cNvSpPr>
              <a:spLocks/>
            </p:cNvSpPr>
            <p:nvPr/>
          </p:nvSpPr>
          <p:spPr bwMode="auto">
            <a:xfrm>
              <a:off x="4641850" y="3811588"/>
              <a:ext cx="412750" cy="387350"/>
            </a:xfrm>
            <a:custGeom>
              <a:avLst/>
              <a:gdLst>
                <a:gd name="T0" fmla="*/ 427 w 427"/>
                <a:gd name="T1" fmla="*/ 306 h 400"/>
                <a:gd name="T2" fmla="*/ 427 w 427"/>
                <a:gd name="T3" fmla="*/ 306 h 400"/>
                <a:gd name="T4" fmla="*/ 427 w 427"/>
                <a:gd name="T5" fmla="*/ 400 h 400"/>
                <a:gd name="T6" fmla="*/ 0 w 427"/>
                <a:gd name="T7" fmla="*/ 400 h 400"/>
                <a:gd name="T8" fmla="*/ 0 w 427"/>
                <a:gd name="T9" fmla="*/ 0 h 400"/>
                <a:gd name="T10" fmla="*/ 427 w 427"/>
                <a:gd name="T11" fmla="*/ 0 h 400"/>
                <a:gd name="T12" fmla="*/ 427 w 427"/>
                <a:gd name="T13" fmla="*/ 8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400">
                  <a:moveTo>
                    <a:pt x="427" y="306"/>
                  </a:moveTo>
                  <a:lnTo>
                    <a:pt x="427" y="306"/>
                  </a:lnTo>
                  <a:lnTo>
                    <a:pt x="427" y="400"/>
                  </a:lnTo>
                  <a:lnTo>
                    <a:pt x="0" y="400"/>
                  </a:lnTo>
                  <a:lnTo>
                    <a:pt x="0" y="0"/>
                  </a:lnTo>
                  <a:lnTo>
                    <a:pt x="427" y="0"/>
                  </a:lnTo>
                  <a:lnTo>
                    <a:pt x="427" y="8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Freeform 70"/>
            <p:cNvSpPr>
              <a:spLocks/>
            </p:cNvSpPr>
            <p:nvPr/>
          </p:nvSpPr>
          <p:spPr bwMode="auto">
            <a:xfrm>
              <a:off x="4679950" y="3978276"/>
              <a:ext cx="90488" cy="0"/>
            </a:xfrm>
            <a:custGeom>
              <a:avLst/>
              <a:gdLst>
                <a:gd name="T0" fmla="*/ 0 w 94"/>
                <a:gd name="T1" fmla="*/ 0 w 94"/>
                <a:gd name="T2" fmla="*/ 94 w 9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4">
                  <a:moveTo>
                    <a:pt x="0" y="0"/>
                  </a:move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Freeform 71"/>
            <p:cNvSpPr>
              <a:spLocks/>
            </p:cNvSpPr>
            <p:nvPr/>
          </p:nvSpPr>
          <p:spPr bwMode="auto">
            <a:xfrm>
              <a:off x="4679950" y="4043363"/>
              <a:ext cx="90488" cy="0"/>
            </a:xfrm>
            <a:custGeom>
              <a:avLst/>
              <a:gdLst>
                <a:gd name="T0" fmla="*/ 0 w 94"/>
                <a:gd name="T1" fmla="*/ 0 w 94"/>
                <a:gd name="T2" fmla="*/ 94 w 9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4">
                  <a:moveTo>
                    <a:pt x="0" y="0"/>
                  </a:move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4899025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Freeform 73"/>
            <p:cNvSpPr>
              <a:spLocks/>
            </p:cNvSpPr>
            <p:nvPr/>
          </p:nvSpPr>
          <p:spPr bwMode="auto">
            <a:xfrm>
              <a:off x="4951413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Freeform 74"/>
            <p:cNvSpPr>
              <a:spLocks/>
            </p:cNvSpPr>
            <p:nvPr/>
          </p:nvSpPr>
          <p:spPr bwMode="auto">
            <a:xfrm>
              <a:off x="5003800" y="3849688"/>
              <a:ext cx="0" cy="25400"/>
            </a:xfrm>
            <a:custGeom>
              <a:avLst/>
              <a:gdLst>
                <a:gd name="T0" fmla="*/ 0 h 26"/>
                <a:gd name="T1" fmla="*/ 0 h 26"/>
                <a:gd name="T2" fmla="*/ 26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Freeform 75"/>
            <p:cNvSpPr>
              <a:spLocks/>
            </p:cNvSpPr>
            <p:nvPr/>
          </p:nvSpPr>
          <p:spPr bwMode="auto">
            <a:xfrm>
              <a:off x="4887913" y="4094163"/>
              <a:ext cx="38100" cy="0"/>
            </a:xfrm>
            <a:custGeom>
              <a:avLst/>
              <a:gdLst>
                <a:gd name="T0" fmla="*/ 0 w 40"/>
                <a:gd name="T1" fmla="*/ 0 w 40"/>
                <a:gd name="T2" fmla="*/ 40 w 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Freeform 76"/>
            <p:cNvSpPr>
              <a:spLocks/>
            </p:cNvSpPr>
            <p:nvPr/>
          </p:nvSpPr>
          <p:spPr bwMode="auto">
            <a:xfrm>
              <a:off x="4887913" y="4146551"/>
              <a:ext cx="38100" cy="0"/>
            </a:xfrm>
            <a:custGeom>
              <a:avLst/>
              <a:gdLst>
                <a:gd name="T0" fmla="*/ 0 w 40"/>
                <a:gd name="T1" fmla="*/ 0 w 40"/>
                <a:gd name="T2" fmla="*/ 40 w 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Freeform 77"/>
            <p:cNvSpPr>
              <a:spLocks/>
            </p:cNvSpPr>
            <p:nvPr/>
          </p:nvSpPr>
          <p:spPr bwMode="auto">
            <a:xfrm>
              <a:off x="5011738" y="3975101"/>
              <a:ext cx="85725" cy="85725"/>
            </a:xfrm>
            <a:custGeom>
              <a:avLst/>
              <a:gdLst>
                <a:gd name="T0" fmla="*/ 72 w 88"/>
                <a:gd name="T1" fmla="*/ 16 h 88"/>
                <a:gd name="T2" fmla="*/ 72 w 88"/>
                <a:gd name="T3" fmla="*/ 16 h 88"/>
                <a:gd name="T4" fmla="*/ 72 w 88"/>
                <a:gd name="T5" fmla="*/ 72 h 88"/>
                <a:gd name="T6" fmla="*/ 16 w 88"/>
                <a:gd name="T7" fmla="*/ 72 h 88"/>
                <a:gd name="T8" fmla="*/ 16 w 88"/>
                <a:gd name="T9" fmla="*/ 16 h 88"/>
                <a:gd name="T10" fmla="*/ 72 w 88"/>
                <a:gd name="T11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72" y="16"/>
                  </a:moveTo>
                  <a:lnTo>
                    <a:pt x="72" y="16"/>
                  </a:lnTo>
                  <a:cubicBezTo>
                    <a:pt x="88" y="31"/>
                    <a:pt x="88" y="56"/>
                    <a:pt x="72" y="72"/>
                  </a:cubicBezTo>
                  <a:cubicBezTo>
                    <a:pt x="57" y="88"/>
                    <a:pt x="32" y="88"/>
                    <a:pt x="16" y="72"/>
                  </a:cubicBezTo>
                  <a:cubicBezTo>
                    <a:pt x="0" y="56"/>
                    <a:pt x="0" y="31"/>
                    <a:pt x="16" y="16"/>
                  </a:cubicBezTo>
                  <a:cubicBezTo>
                    <a:pt x="32" y="0"/>
                    <a:pt x="57" y="0"/>
                    <a:pt x="72" y="16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Freeform 78"/>
            <p:cNvSpPr>
              <a:spLocks/>
            </p:cNvSpPr>
            <p:nvPr/>
          </p:nvSpPr>
          <p:spPr bwMode="auto">
            <a:xfrm>
              <a:off x="4926013" y="3940176"/>
              <a:ext cx="257175" cy="77788"/>
            </a:xfrm>
            <a:custGeom>
              <a:avLst/>
              <a:gdLst>
                <a:gd name="T0" fmla="*/ 266 w 266"/>
                <a:gd name="T1" fmla="*/ 80 h 80"/>
                <a:gd name="T2" fmla="*/ 266 w 266"/>
                <a:gd name="T3" fmla="*/ 80 h 80"/>
                <a:gd name="T4" fmla="*/ 133 w 266"/>
                <a:gd name="T5" fmla="*/ 0 h 80"/>
                <a:gd name="T6" fmla="*/ 0 w 266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6" h="80">
                  <a:moveTo>
                    <a:pt x="266" y="80"/>
                  </a:moveTo>
                  <a:lnTo>
                    <a:pt x="266" y="80"/>
                  </a:lnTo>
                  <a:cubicBezTo>
                    <a:pt x="266" y="80"/>
                    <a:pt x="226" y="0"/>
                    <a:pt x="133" y="0"/>
                  </a:cubicBezTo>
                  <a:cubicBezTo>
                    <a:pt x="40" y="0"/>
                    <a:pt x="0" y="80"/>
                    <a:pt x="0" y="8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" name="Freeform 79"/>
            <p:cNvSpPr>
              <a:spLocks/>
            </p:cNvSpPr>
            <p:nvPr/>
          </p:nvSpPr>
          <p:spPr bwMode="auto">
            <a:xfrm>
              <a:off x="4860925" y="3656013"/>
              <a:ext cx="180975" cy="39688"/>
            </a:xfrm>
            <a:custGeom>
              <a:avLst/>
              <a:gdLst>
                <a:gd name="T0" fmla="*/ 0 w 187"/>
                <a:gd name="T1" fmla="*/ 40 h 40"/>
                <a:gd name="T2" fmla="*/ 0 w 187"/>
                <a:gd name="T3" fmla="*/ 40 h 40"/>
                <a:gd name="T4" fmla="*/ 93 w 187"/>
                <a:gd name="T5" fmla="*/ 0 h 40"/>
                <a:gd name="T6" fmla="*/ 187 w 18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40">
                  <a:moveTo>
                    <a:pt x="0" y="40"/>
                  </a:moveTo>
                  <a:lnTo>
                    <a:pt x="0" y="40"/>
                  </a:lnTo>
                  <a:cubicBezTo>
                    <a:pt x="23" y="17"/>
                    <a:pt x="53" y="0"/>
                    <a:pt x="93" y="0"/>
                  </a:cubicBezTo>
                  <a:cubicBezTo>
                    <a:pt x="133" y="0"/>
                    <a:pt x="165" y="17"/>
                    <a:pt x="187" y="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" name="Freeform 80"/>
            <p:cNvSpPr>
              <a:spLocks/>
            </p:cNvSpPr>
            <p:nvPr/>
          </p:nvSpPr>
          <p:spPr bwMode="auto">
            <a:xfrm>
              <a:off x="4899025" y="3708401"/>
              <a:ext cx="104775" cy="25400"/>
            </a:xfrm>
            <a:custGeom>
              <a:avLst/>
              <a:gdLst>
                <a:gd name="T0" fmla="*/ 0 w 107"/>
                <a:gd name="T1" fmla="*/ 27 h 27"/>
                <a:gd name="T2" fmla="*/ 0 w 107"/>
                <a:gd name="T3" fmla="*/ 27 h 27"/>
                <a:gd name="T4" fmla="*/ 53 w 107"/>
                <a:gd name="T5" fmla="*/ 0 h 27"/>
                <a:gd name="T6" fmla="*/ 107 w 107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7">
                  <a:moveTo>
                    <a:pt x="0" y="27"/>
                  </a:moveTo>
                  <a:lnTo>
                    <a:pt x="0" y="27"/>
                  </a:lnTo>
                  <a:cubicBezTo>
                    <a:pt x="11" y="16"/>
                    <a:pt x="27" y="0"/>
                    <a:pt x="53" y="0"/>
                  </a:cubicBezTo>
                  <a:cubicBezTo>
                    <a:pt x="80" y="0"/>
                    <a:pt x="96" y="16"/>
                    <a:pt x="107" y="2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63529" y="3268241"/>
            <a:ext cx="571170" cy="323267"/>
            <a:chOff x="4461513" y="396345"/>
            <a:chExt cx="609600" cy="345018"/>
          </a:xfrm>
        </p:grpSpPr>
        <p:sp>
          <p:nvSpPr>
            <p:cNvPr id="66" name="Arc 65"/>
            <p:cNvSpPr/>
            <p:nvPr/>
          </p:nvSpPr>
          <p:spPr>
            <a:xfrm>
              <a:off x="4872775" y="543025"/>
              <a:ext cx="198338" cy="198338"/>
            </a:xfrm>
            <a:prstGeom prst="arc">
              <a:avLst>
                <a:gd name="adj1" fmla="val 14279559"/>
                <a:gd name="adj2" fmla="val 540725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/>
            <p:cNvSpPr/>
            <p:nvPr/>
          </p:nvSpPr>
          <p:spPr>
            <a:xfrm>
              <a:off x="4636160" y="396345"/>
              <a:ext cx="288273" cy="288273"/>
            </a:xfrm>
            <a:prstGeom prst="arc">
              <a:avLst>
                <a:gd name="adj1" fmla="val 11796051"/>
                <a:gd name="adj2" fmla="val 575383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>
              <a:off x="4461513" y="476781"/>
              <a:ext cx="264582" cy="264582"/>
            </a:xfrm>
            <a:prstGeom prst="arc">
              <a:avLst>
                <a:gd name="adj1" fmla="val 5444951"/>
                <a:gd name="adj2" fmla="val 1764541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8" idx="0"/>
              <a:endCxn id="66" idx="2"/>
            </p:cNvCxnSpPr>
            <p:nvPr/>
          </p:nvCxnSpPr>
          <p:spPr>
            <a:xfrm>
              <a:off x="4592074" y="741352"/>
              <a:ext cx="379661" cy="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737147" y="5383294"/>
            <a:ext cx="499774" cy="513161"/>
            <a:chOff x="3843338" y="4922838"/>
            <a:chExt cx="533400" cy="547688"/>
          </a:xfrm>
        </p:grpSpPr>
        <p:sp>
          <p:nvSpPr>
            <p:cNvPr id="71" name="Freeform 84"/>
            <p:cNvSpPr>
              <a:spLocks/>
            </p:cNvSpPr>
            <p:nvPr/>
          </p:nvSpPr>
          <p:spPr bwMode="auto">
            <a:xfrm>
              <a:off x="4103688" y="5249863"/>
              <a:ext cx="0" cy="155575"/>
            </a:xfrm>
            <a:custGeom>
              <a:avLst/>
              <a:gdLst>
                <a:gd name="T0" fmla="*/ 0 h 160"/>
                <a:gd name="T1" fmla="*/ 0 h 160"/>
                <a:gd name="T2" fmla="*/ 16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0"/>
                  </a:lnTo>
                  <a:lnTo>
                    <a:pt x="0" y="16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" name="Freeform 85"/>
            <p:cNvSpPr>
              <a:spLocks/>
            </p:cNvSpPr>
            <p:nvPr/>
          </p:nvSpPr>
          <p:spPr bwMode="auto">
            <a:xfrm>
              <a:off x="3843338" y="4922838"/>
              <a:ext cx="260350" cy="482600"/>
            </a:xfrm>
            <a:custGeom>
              <a:avLst/>
              <a:gdLst>
                <a:gd name="T0" fmla="*/ 0 w 267"/>
                <a:gd name="T1" fmla="*/ 493 h 493"/>
                <a:gd name="T2" fmla="*/ 0 w 267"/>
                <a:gd name="T3" fmla="*/ 493 h 493"/>
                <a:gd name="T4" fmla="*/ 0 w 267"/>
                <a:gd name="T5" fmla="*/ 0 h 493"/>
                <a:gd name="T6" fmla="*/ 267 w 267"/>
                <a:gd name="T7" fmla="*/ 0 h 493"/>
                <a:gd name="T8" fmla="*/ 267 w 267"/>
                <a:gd name="T9" fmla="*/ 18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8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Freeform 86"/>
            <p:cNvSpPr>
              <a:spLocks/>
            </p:cNvSpPr>
            <p:nvPr/>
          </p:nvSpPr>
          <p:spPr bwMode="auto">
            <a:xfrm>
              <a:off x="3843338" y="5405438"/>
              <a:ext cx="234950" cy="26988"/>
            </a:xfrm>
            <a:custGeom>
              <a:avLst/>
              <a:gdLst>
                <a:gd name="T0" fmla="*/ 0 w 240"/>
                <a:gd name="T1" fmla="*/ 0 h 27"/>
                <a:gd name="T2" fmla="*/ 0 w 240"/>
                <a:gd name="T3" fmla="*/ 0 h 27"/>
                <a:gd name="T4" fmla="*/ 27 w 240"/>
                <a:gd name="T5" fmla="*/ 27 h 27"/>
                <a:gd name="T6" fmla="*/ 240 w 2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27">
                  <a:moveTo>
                    <a:pt x="0" y="0"/>
                  </a:moveTo>
                  <a:lnTo>
                    <a:pt x="0" y="0"/>
                  </a:lnTo>
                  <a:cubicBezTo>
                    <a:pt x="0" y="15"/>
                    <a:pt x="12" y="27"/>
                    <a:pt x="27" y="27"/>
                  </a:cubicBezTo>
                  <a:lnTo>
                    <a:pt x="24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Freeform 87"/>
            <p:cNvSpPr>
              <a:spLocks/>
            </p:cNvSpPr>
            <p:nvPr/>
          </p:nvSpPr>
          <p:spPr bwMode="auto">
            <a:xfrm>
              <a:off x="4078288" y="5405438"/>
              <a:ext cx="25400" cy="26988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cubicBezTo>
                    <a:pt x="15" y="27"/>
                    <a:pt x="27" y="15"/>
                    <a:pt x="27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Freeform 88"/>
            <p:cNvSpPr>
              <a:spLocks/>
            </p:cNvSpPr>
            <p:nvPr/>
          </p:nvSpPr>
          <p:spPr bwMode="auto">
            <a:xfrm>
              <a:off x="3870326" y="5432426"/>
              <a:ext cx="207963" cy="38100"/>
            </a:xfrm>
            <a:custGeom>
              <a:avLst/>
              <a:gdLst>
                <a:gd name="T0" fmla="*/ 213 w 213"/>
                <a:gd name="T1" fmla="*/ 0 h 40"/>
                <a:gd name="T2" fmla="*/ 213 w 213"/>
                <a:gd name="T3" fmla="*/ 0 h 40"/>
                <a:gd name="T4" fmla="*/ 213 w 213"/>
                <a:gd name="T5" fmla="*/ 40 h 40"/>
                <a:gd name="T6" fmla="*/ 0 w 213"/>
                <a:gd name="T7" fmla="*/ 40 h 40"/>
                <a:gd name="T8" fmla="*/ 0 w 21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0">
                  <a:moveTo>
                    <a:pt x="213" y="0"/>
                  </a:moveTo>
                  <a:lnTo>
                    <a:pt x="213" y="0"/>
                  </a:lnTo>
                  <a:lnTo>
                    <a:pt x="213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Freeform 89"/>
            <p:cNvSpPr>
              <a:spLocks noEditPoints="1"/>
            </p:cNvSpPr>
            <p:nvPr/>
          </p:nvSpPr>
          <p:spPr bwMode="auto">
            <a:xfrm>
              <a:off x="3895726" y="4975226"/>
              <a:ext cx="157163" cy="247650"/>
            </a:xfrm>
            <a:custGeom>
              <a:avLst/>
              <a:gdLst>
                <a:gd name="T0" fmla="*/ 0 w 160"/>
                <a:gd name="T1" fmla="*/ 0 h 253"/>
                <a:gd name="T2" fmla="*/ 0 w 160"/>
                <a:gd name="T3" fmla="*/ 0 h 253"/>
                <a:gd name="T4" fmla="*/ 160 w 160"/>
                <a:gd name="T5" fmla="*/ 0 h 253"/>
                <a:gd name="T6" fmla="*/ 160 w 160"/>
                <a:gd name="T7" fmla="*/ 253 h 253"/>
                <a:gd name="T8" fmla="*/ 0 w 160"/>
                <a:gd name="T9" fmla="*/ 253 h 253"/>
                <a:gd name="T10" fmla="*/ 0 w 160"/>
                <a:gd name="T11" fmla="*/ 0 h 253"/>
                <a:gd name="T12" fmla="*/ 0 w 160"/>
                <a:gd name="T13" fmla="*/ 0 h 253"/>
                <a:gd name="T14" fmla="*/ 0 w 160"/>
                <a:gd name="T1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253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253"/>
                  </a:lnTo>
                  <a:lnTo>
                    <a:pt x="0" y="2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Freeform 90"/>
            <p:cNvSpPr>
              <a:spLocks/>
            </p:cNvSpPr>
            <p:nvPr/>
          </p:nvSpPr>
          <p:spPr bwMode="auto">
            <a:xfrm>
              <a:off x="3935413" y="5157788"/>
              <a:ext cx="25400" cy="0"/>
            </a:xfrm>
            <a:custGeom>
              <a:avLst/>
              <a:gdLst>
                <a:gd name="T0" fmla="*/ 0 w 26"/>
                <a:gd name="T1" fmla="*/ 0 w 26"/>
                <a:gd name="T2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0" y="0"/>
                  </a:lnTo>
                  <a:lnTo>
                    <a:pt x="26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" name="Freeform 91"/>
            <p:cNvSpPr>
              <a:spLocks/>
            </p:cNvSpPr>
            <p:nvPr/>
          </p:nvSpPr>
          <p:spPr bwMode="auto">
            <a:xfrm>
              <a:off x="3986213" y="5157788"/>
              <a:ext cx="26988" cy="0"/>
            </a:xfrm>
            <a:custGeom>
              <a:avLst/>
              <a:gdLst>
                <a:gd name="T0" fmla="*/ 0 w 27"/>
                <a:gd name="T1" fmla="*/ 0 w 27"/>
                <a:gd name="T2" fmla="*/ 27 w 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">
                  <a:moveTo>
                    <a:pt x="0" y="0"/>
                  </a:moveTo>
                  <a:lnTo>
                    <a:pt x="0" y="0"/>
                  </a:lnTo>
                  <a:lnTo>
                    <a:pt x="2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Freeform 92"/>
            <p:cNvSpPr>
              <a:spLocks/>
            </p:cNvSpPr>
            <p:nvPr/>
          </p:nvSpPr>
          <p:spPr bwMode="auto">
            <a:xfrm>
              <a:off x="3960813" y="5132388"/>
              <a:ext cx="25400" cy="0"/>
            </a:xfrm>
            <a:custGeom>
              <a:avLst/>
              <a:gdLst>
                <a:gd name="T0" fmla="*/ 0 w 27"/>
                <a:gd name="T1" fmla="*/ 0 w 27"/>
                <a:gd name="T2" fmla="*/ 27 w 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">
                  <a:moveTo>
                    <a:pt x="0" y="0"/>
                  </a:moveTo>
                  <a:lnTo>
                    <a:pt x="0" y="0"/>
                  </a:lnTo>
                  <a:lnTo>
                    <a:pt x="2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Freeform 93"/>
            <p:cNvSpPr>
              <a:spLocks/>
            </p:cNvSpPr>
            <p:nvPr/>
          </p:nvSpPr>
          <p:spPr bwMode="auto">
            <a:xfrm>
              <a:off x="3960813" y="5183188"/>
              <a:ext cx="25400" cy="0"/>
            </a:xfrm>
            <a:custGeom>
              <a:avLst/>
              <a:gdLst>
                <a:gd name="T0" fmla="*/ 0 w 27"/>
                <a:gd name="T1" fmla="*/ 0 w 27"/>
                <a:gd name="T2" fmla="*/ 27 w 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">
                  <a:moveTo>
                    <a:pt x="0" y="0"/>
                  </a:moveTo>
                  <a:lnTo>
                    <a:pt x="0" y="0"/>
                  </a:lnTo>
                  <a:lnTo>
                    <a:pt x="2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Freeform 94"/>
            <p:cNvSpPr>
              <a:spLocks/>
            </p:cNvSpPr>
            <p:nvPr/>
          </p:nvSpPr>
          <p:spPr bwMode="auto">
            <a:xfrm>
              <a:off x="3895726" y="5092701"/>
              <a:ext cx="157163" cy="0"/>
            </a:xfrm>
            <a:custGeom>
              <a:avLst/>
              <a:gdLst>
                <a:gd name="T0" fmla="*/ 0 w 160"/>
                <a:gd name="T1" fmla="*/ 0 w 160"/>
                <a:gd name="T2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" name="Freeform 95"/>
            <p:cNvSpPr>
              <a:spLocks/>
            </p:cNvSpPr>
            <p:nvPr/>
          </p:nvSpPr>
          <p:spPr bwMode="auto">
            <a:xfrm>
              <a:off x="3883026" y="5353051"/>
              <a:ext cx="182563" cy="26988"/>
            </a:xfrm>
            <a:custGeom>
              <a:avLst/>
              <a:gdLst>
                <a:gd name="T0" fmla="*/ 0 w 187"/>
                <a:gd name="T1" fmla="*/ 0 h 26"/>
                <a:gd name="T2" fmla="*/ 0 w 187"/>
                <a:gd name="T3" fmla="*/ 0 h 26"/>
                <a:gd name="T4" fmla="*/ 94 w 187"/>
                <a:gd name="T5" fmla="*/ 26 h 26"/>
                <a:gd name="T6" fmla="*/ 187 w 18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lnTo>
                    <a:pt x="0" y="0"/>
                  </a:lnTo>
                  <a:lnTo>
                    <a:pt x="94" y="26"/>
                  </a:lnTo>
                  <a:lnTo>
                    <a:pt x="187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" name="Freeform 96"/>
            <p:cNvSpPr>
              <a:spLocks/>
            </p:cNvSpPr>
            <p:nvPr/>
          </p:nvSpPr>
          <p:spPr bwMode="auto">
            <a:xfrm>
              <a:off x="4205288" y="5154613"/>
              <a:ext cx="85725" cy="84138"/>
            </a:xfrm>
            <a:custGeom>
              <a:avLst/>
              <a:gdLst>
                <a:gd name="T0" fmla="*/ 72 w 88"/>
                <a:gd name="T1" fmla="*/ 15 h 87"/>
                <a:gd name="T2" fmla="*/ 72 w 88"/>
                <a:gd name="T3" fmla="*/ 15 h 87"/>
                <a:gd name="T4" fmla="*/ 72 w 88"/>
                <a:gd name="T5" fmla="*/ 72 h 87"/>
                <a:gd name="T6" fmla="*/ 16 w 88"/>
                <a:gd name="T7" fmla="*/ 72 h 87"/>
                <a:gd name="T8" fmla="*/ 16 w 88"/>
                <a:gd name="T9" fmla="*/ 15 h 87"/>
                <a:gd name="T10" fmla="*/ 72 w 88"/>
                <a:gd name="T11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7">
                  <a:moveTo>
                    <a:pt x="72" y="15"/>
                  </a:moveTo>
                  <a:lnTo>
                    <a:pt x="72" y="15"/>
                  </a:lnTo>
                  <a:cubicBezTo>
                    <a:pt x="88" y="31"/>
                    <a:pt x="88" y="56"/>
                    <a:pt x="72" y="72"/>
                  </a:cubicBezTo>
                  <a:cubicBezTo>
                    <a:pt x="56" y="87"/>
                    <a:pt x="31" y="87"/>
                    <a:pt x="16" y="72"/>
                  </a:cubicBezTo>
                  <a:cubicBezTo>
                    <a:pt x="0" y="56"/>
                    <a:pt x="0" y="31"/>
                    <a:pt x="16" y="15"/>
                  </a:cubicBezTo>
                  <a:cubicBezTo>
                    <a:pt x="31" y="0"/>
                    <a:pt x="56" y="0"/>
                    <a:pt x="72" y="15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" name="Freeform 97"/>
            <p:cNvSpPr>
              <a:spLocks/>
            </p:cNvSpPr>
            <p:nvPr/>
          </p:nvSpPr>
          <p:spPr bwMode="auto">
            <a:xfrm>
              <a:off x="4116388" y="5119688"/>
              <a:ext cx="260350" cy="77788"/>
            </a:xfrm>
            <a:custGeom>
              <a:avLst/>
              <a:gdLst>
                <a:gd name="T0" fmla="*/ 267 w 267"/>
                <a:gd name="T1" fmla="*/ 80 h 80"/>
                <a:gd name="T2" fmla="*/ 267 w 267"/>
                <a:gd name="T3" fmla="*/ 80 h 80"/>
                <a:gd name="T4" fmla="*/ 134 w 267"/>
                <a:gd name="T5" fmla="*/ 0 h 80"/>
                <a:gd name="T6" fmla="*/ 0 w 267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80">
                  <a:moveTo>
                    <a:pt x="267" y="80"/>
                  </a:moveTo>
                  <a:lnTo>
                    <a:pt x="267" y="80"/>
                  </a:lnTo>
                  <a:cubicBezTo>
                    <a:pt x="267" y="80"/>
                    <a:pt x="227" y="0"/>
                    <a:pt x="134" y="0"/>
                  </a:cubicBezTo>
                  <a:cubicBezTo>
                    <a:pt x="40" y="0"/>
                    <a:pt x="0" y="80"/>
                    <a:pt x="0" y="8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42842" y="4752288"/>
            <a:ext cx="523572" cy="202289"/>
            <a:chOff x="400050" y="4319588"/>
            <a:chExt cx="558800" cy="215900"/>
          </a:xfrm>
        </p:grpSpPr>
        <p:sp>
          <p:nvSpPr>
            <p:cNvPr id="86" name="AutoShape 99"/>
            <p:cNvSpPr>
              <a:spLocks noChangeAspect="1" noChangeArrowheads="1" noTextEdit="1"/>
            </p:cNvSpPr>
            <p:nvPr/>
          </p:nvSpPr>
          <p:spPr bwMode="auto">
            <a:xfrm>
              <a:off x="400050" y="4319588"/>
              <a:ext cx="558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" name="Freeform 101"/>
            <p:cNvSpPr>
              <a:spLocks noEditPoints="1"/>
            </p:cNvSpPr>
            <p:nvPr/>
          </p:nvSpPr>
          <p:spPr bwMode="auto">
            <a:xfrm>
              <a:off x="412750" y="4325938"/>
              <a:ext cx="544513" cy="204788"/>
            </a:xfrm>
            <a:custGeom>
              <a:avLst/>
              <a:gdLst>
                <a:gd name="T0" fmla="*/ 0 w 560"/>
                <a:gd name="T1" fmla="*/ 0 h 200"/>
                <a:gd name="T2" fmla="*/ 0 w 560"/>
                <a:gd name="T3" fmla="*/ 0 h 200"/>
                <a:gd name="T4" fmla="*/ 560 w 560"/>
                <a:gd name="T5" fmla="*/ 0 h 200"/>
                <a:gd name="T6" fmla="*/ 560 w 560"/>
                <a:gd name="T7" fmla="*/ 200 h 200"/>
                <a:gd name="T8" fmla="*/ 0 w 560"/>
                <a:gd name="T9" fmla="*/ 200 h 200"/>
                <a:gd name="T10" fmla="*/ 0 w 560"/>
                <a:gd name="T11" fmla="*/ 0 h 200"/>
                <a:gd name="T12" fmla="*/ 0 w 560"/>
                <a:gd name="T13" fmla="*/ 0 h 200"/>
                <a:gd name="T14" fmla="*/ 0 w 560"/>
                <a:gd name="T1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200">
                  <a:moveTo>
                    <a:pt x="0" y="0"/>
                  </a:moveTo>
                  <a:lnTo>
                    <a:pt x="0" y="0"/>
                  </a:lnTo>
                  <a:lnTo>
                    <a:pt x="560" y="0"/>
                  </a:lnTo>
                  <a:lnTo>
                    <a:pt x="560" y="200"/>
                  </a:lnTo>
                  <a:lnTo>
                    <a:pt x="0" y="2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>
              <a:off x="801688" y="4408488"/>
              <a:ext cx="103188" cy="80963"/>
            </a:xfrm>
            <a:custGeom>
              <a:avLst/>
              <a:gdLst>
                <a:gd name="T0" fmla="*/ 26 w 106"/>
                <a:gd name="T1" fmla="*/ 27 h 80"/>
                <a:gd name="T2" fmla="*/ 26 w 106"/>
                <a:gd name="T3" fmla="*/ 27 h 80"/>
                <a:gd name="T4" fmla="*/ 26 w 106"/>
                <a:gd name="T5" fmla="*/ 0 h 80"/>
                <a:gd name="T6" fmla="*/ 80 w 106"/>
                <a:gd name="T7" fmla="*/ 0 h 80"/>
                <a:gd name="T8" fmla="*/ 80 w 106"/>
                <a:gd name="T9" fmla="*/ 27 h 80"/>
                <a:gd name="T10" fmla="*/ 106 w 106"/>
                <a:gd name="T11" fmla="*/ 27 h 80"/>
                <a:gd name="T12" fmla="*/ 106 w 106"/>
                <a:gd name="T13" fmla="*/ 80 h 80"/>
                <a:gd name="T14" fmla="*/ 0 w 106"/>
                <a:gd name="T15" fmla="*/ 80 h 80"/>
                <a:gd name="T16" fmla="*/ 0 w 106"/>
                <a:gd name="T17" fmla="*/ 27 h 80"/>
                <a:gd name="T18" fmla="*/ 26 w 106"/>
                <a:gd name="T19" fmla="*/ 27 h 80"/>
                <a:gd name="T20" fmla="*/ 26 w 106"/>
                <a:gd name="T21" fmla="*/ 27 h 80"/>
                <a:gd name="T22" fmla="*/ 26 w 106"/>
                <a:gd name="T23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80">
                  <a:moveTo>
                    <a:pt x="26" y="27"/>
                  </a:moveTo>
                  <a:lnTo>
                    <a:pt x="26" y="27"/>
                  </a:lnTo>
                  <a:lnTo>
                    <a:pt x="26" y="0"/>
                  </a:lnTo>
                  <a:lnTo>
                    <a:pt x="80" y="0"/>
                  </a:lnTo>
                  <a:lnTo>
                    <a:pt x="80" y="27"/>
                  </a:lnTo>
                  <a:lnTo>
                    <a:pt x="106" y="27"/>
                  </a:lnTo>
                  <a:lnTo>
                    <a:pt x="106" y="80"/>
                  </a:lnTo>
                  <a:lnTo>
                    <a:pt x="0" y="80"/>
                  </a:lnTo>
                  <a:lnTo>
                    <a:pt x="0" y="27"/>
                  </a:lnTo>
                  <a:lnTo>
                    <a:pt x="26" y="27"/>
                  </a:lnTo>
                  <a:close/>
                  <a:moveTo>
                    <a:pt x="26" y="27"/>
                  </a:moveTo>
                  <a:lnTo>
                    <a:pt x="26" y="27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9" name="Freeform 103"/>
            <p:cNvSpPr>
              <a:spLocks/>
            </p:cNvSpPr>
            <p:nvPr/>
          </p:nvSpPr>
          <p:spPr bwMode="auto">
            <a:xfrm>
              <a:off x="450850" y="4394201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0" name="Freeform 104"/>
            <p:cNvSpPr>
              <a:spLocks/>
            </p:cNvSpPr>
            <p:nvPr/>
          </p:nvSpPr>
          <p:spPr bwMode="auto">
            <a:xfrm>
              <a:off x="490538" y="4394201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1" name="Freeform 105"/>
            <p:cNvSpPr>
              <a:spLocks/>
            </p:cNvSpPr>
            <p:nvPr/>
          </p:nvSpPr>
          <p:spPr bwMode="auto">
            <a:xfrm>
              <a:off x="450850" y="4352926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2" name="Freeform 106"/>
            <p:cNvSpPr>
              <a:spLocks/>
            </p:cNvSpPr>
            <p:nvPr/>
          </p:nvSpPr>
          <p:spPr bwMode="auto">
            <a:xfrm>
              <a:off x="490538" y="4352926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3" name="Freeform 107"/>
            <p:cNvSpPr>
              <a:spLocks/>
            </p:cNvSpPr>
            <p:nvPr/>
          </p:nvSpPr>
          <p:spPr bwMode="auto">
            <a:xfrm>
              <a:off x="450850" y="4435476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4" name="Freeform 108"/>
            <p:cNvSpPr>
              <a:spLocks/>
            </p:cNvSpPr>
            <p:nvPr/>
          </p:nvSpPr>
          <p:spPr bwMode="auto">
            <a:xfrm>
              <a:off x="490538" y="4435476"/>
              <a:ext cx="0" cy="28575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5" name="Freeform 109"/>
            <p:cNvSpPr>
              <a:spLocks/>
            </p:cNvSpPr>
            <p:nvPr/>
          </p:nvSpPr>
          <p:spPr bwMode="auto">
            <a:xfrm>
              <a:off x="450850" y="4476751"/>
              <a:ext cx="0" cy="26988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Freeform 110"/>
            <p:cNvSpPr>
              <a:spLocks/>
            </p:cNvSpPr>
            <p:nvPr/>
          </p:nvSpPr>
          <p:spPr bwMode="auto">
            <a:xfrm>
              <a:off x="490538" y="4476751"/>
              <a:ext cx="0" cy="26988"/>
            </a:xfrm>
            <a:custGeom>
              <a:avLst/>
              <a:gdLst>
                <a:gd name="T0" fmla="*/ 0 h 27"/>
                <a:gd name="T1" fmla="*/ 0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Freeform 111"/>
            <p:cNvSpPr>
              <a:spLocks/>
            </p:cNvSpPr>
            <p:nvPr/>
          </p:nvSpPr>
          <p:spPr bwMode="auto">
            <a:xfrm>
              <a:off x="554038" y="4449763"/>
              <a:ext cx="155575" cy="0"/>
            </a:xfrm>
            <a:custGeom>
              <a:avLst/>
              <a:gdLst>
                <a:gd name="T0" fmla="*/ 0 w 160"/>
                <a:gd name="T1" fmla="*/ 0 w 160"/>
                <a:gd name="T2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Freeform 112"/>
            <p:cNvSpPr>
              <a:spLocks/>
            </p:cNvSpPr>
            <p:nvPr/>
          </p:nvSpPr>
          <p:spPr bwMode="auto">
            <a:xfrm>
              <a:off x="554038" y="4489451"/>
              <a:ext cx="155575" cy="0"/>
            </a:xfrm>
            <a:custGeom>
              <a:avLst/>
              <a:gdLst>
                <a:gd name="T0" fmla="*/ 0 w 160"/>
                <a:gd name="T1" fmla="*/ 0 w 160"/>
                <a:gd name="T2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cxnSp>
        <p:nvCxnSpPr>
          <p:cNvPr id="99" name="Straight Connector 98"/>
          <p:cNvCxnSpPr/>
          <p:nvPr/>
        </p:nvCxnSpPr>
        <p:spPr bwMode="gray">
          <a:xfrm>
            <a:off x="1711591" y="5032092"/>
            <a:ext cx="0" cy="24443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2081379" y="2428113"/>
            <a:ext cx="535473" cy="486387"/>
            <a:chOff x="2576513" y="2459038"/>
            <a:chExt cx="571501" cy="519113"/>
          </a:xfrm>
        </p:grpSpPr>
        <p:sp>
          <p:nvSpPr>
            <p:cNvPr id="101" name="Freeform 116"/>
            <p:cNvSpPr>
              <a:spLocks noEditPoints="1"/>
            </p:cNvSpPr>
            <p:nvPr/>
          </p:nvSpPr>
          <p:spPr bwMode="auto">
            <a:xfrm>
              <a:off x="2784476" y="2692400"/>
              <a:ext cx="155575" cy="180975"/>
            </a:xfrm>
            <a:custGeom>
              <a:avLst/>
              <a:gdLst>
                <a:gd name="T0" fmla="*/ 0 w 160"/>
                <a:gd name="T1" fmla="*/ 0 h 187"/>
                <a:gd name="T2" fmla="*/ 0 w 160"/>
                <a:gd name="T3" fmla="*/ 0 h 187"/>
                <a:gd name="T4" fmla="*/ 160 w 160"/>
                <a:gd name="T5" fmla="*/ 0 h 187"/>
                <a:gd name="T6" fmla="*/ 160 w 160"/>
                <a:gd name="T7" fmla="*/ 187 h 187"/>
                <a:gd name="T8" fmla="*/ 0 w 160"/>
                <a:gd name="T9" fmla="*/ 187 h 187"/>
                <a:gd name="T10" fmla="*/ 0 w 160"/>
                <a:gd name="T11" fmla="*/ 0 h 187"/>
                <a:gd name="T12" fmla="*/ 0 w 160"/>
                <a:gd name="T13" fmla="*/ 0 h 187"/>
                <a:gd name="T14" fmla="*/ 0 w 160"/>
                <a:gd name="T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87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 117"/>
            <p:cNvSpPr>
              <a:spLocks/>
            </p:cNvSpPr>
            <p:nvPr/>
          </p:nvSpPr>
          <p:spPr bwMode="auto">
            <a:xfrm>
              <a:off x="2746376" y="2822575"/>
              <a:ext cx="50800" cy="50800"/>
            </a:xfrm>
            <a:custGeom>
              <a:avLst/>
              <a:gdLst>
                <a:gd name="T0" fmla="*/ 53 w 53"/>
                <a:gd name="T1" fmla="*/ 53 h 53"/>
                <a:gd name="T2" fmla="*/ 53 w 53"/>
                <a:gd name="T3" fmla="*/ 53 h 53"/>
                <a:gd name="T4" fmla="*/ 0 w 53"/>
                <a:gd name="T5" fmla="*/ 53 h 53"/>
                <a:gd name="T6" fmla="*/ 0 w 5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3">
                  <a:moveTo>
                    <a:pt x="53" y="53"/>
                  </a:moveTo>
                  <a:lnTo>
                    <a:pt x="53" y="53"/>
                  </a:lnTo>
                  <a:lnTo>
                    <a:pt x="0" y="53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Freeform 118"/>
            <p:cNvSpPr>
              <a:spLocks/>
            </p:cNvSpPr>
            <p:nvPr/>
          </p:nvSpPr>
          <p:spPr bwMode="auto">
            <a:xfrm>
              <a:off x="2927351" y="2822575"/>
              <a:ext cx="52388" cy="50800"/>
            </a:xfrm>
            <a:custGeom>
              <a:avLst/>
              <a:gdLst>
                <a:gd name="T0" fmla="*/ 54 w 54"/>
                <a:gd name="T1" fmla="*/ 0 h 53"/>
                <a:gd name="T2" fmla="*/ 54 w 54"/>
                <a:gd name="T3" fmla="*/ 0 h 53"/>
                <a:gd name="T4" fmla="*/ 54 w 54"/>
                <a:gd name="T5" fmla="*/ 53 h 53"/>
                <a:gd name="T6" fmla="*/ 0 w 54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3">
                  <a:moveTo>
                    <a:pt x="54" y="0"/>
                  </a:moveTo>
                  <a:lnTo>
                    <a:pt x="54" y="0"/>
                  </a:lnTo>
                  <a:lnTo>
                    <a:pt x="54" y="53"/>
                  </a:lnTo>
                  <a:lnTo>
                    <a:pt x="0" y="53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" name="Freeform 119"/>
            <p:cNvSpPr>
              <a:spLocks/>
            </p:cNvSpPr>
            <p:nvPr/>
          </p:nvSpPr>
          <p:spPr bwMode="auto">
            <a:xfrm>
              <a:off x="2862263" y="2873375"/>
              <a:ext cx="0" cy="104775"/>
            </a:xfrm>
            <a:custGeom>
              <a:avLst/>
              <a:gdLst>
                <a:gd name="T0" fmla="*/ 0 h 107"/>
                <a:gd name="T1" fmla="*/ 0 h 107"/>
                <a:gd name="T2" fmla="*/ 107 h 10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7">
                  <a:moveTo>
                    <a:pt x="0" y="0"/>
                  </a:moveTo>
                  <a:lnTo>
                    <a:pt x="0" y="0"/>
                  </a:lnTo>
                  <a:lnTo>
                    <a:pt x="0" y="10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" name="Freeform 120"/>
            <p:cNvSpPr>
              <a:spLocks/>
            </p:cNvSpPr>
            <p:nvPr/>
          </p:nvSpPr>
          <p:spPr bwMode="auto">
            <a:xfrm>
              <a:off x="2797176" y="2951163"/>
              <a:ext cx="130175" cy="26988"/>
            </a:xfrm>
            <a:custGeom>
              <a:avLst/>
              <a:gdLst>
                <a:gd name="T0" fmla="*/ 0 w 133"/>
                <a:gd name="T1" fmla="*/ 27 h 27"/>
                <a:gd name="T2" fmla="*/ 0 w 133"/>
                <a:gd name="T3" fmla="*/ 27 h 27"/>
                <a:gd name="T4" fmla="*/ 0 w 133"/>
                <a:gd name="T5" fmla="*/ 0 h 27"/>
                <a:gd name="T6" fmla="*/ 133 w 133"/>
                <a:gd name="T7" fmla="*/ 0 h 27"/>
                <a:gd name="T8" fmla="*/ 133 w 13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7">
                  <a:moveTo>
                    <a:pt x="0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133" y="2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Freeform 121"/>
            <p:cNvSpPr>
              <a:spLocks/>
            </p:cNvSpPr>
            <p:nvPr/>
          </p:nvSpPr>
          <p:spPr bwMode="auto">
            <a:xfrm>
              <a:off x="2940051" y="2822575"/>
              <a:ext cx="207963" cy="0"/>
            </a:xfrm>
            <a:custGeom>
              <a:avLst/>
              <a:gdLst>
                <a:gd name="T0" fmla="*/ 213 w 213"/>
                <a:gd name="T1" fmla="*/ 213 w 213"/>
                <a:gd name="T2" fmla="*/ 0 w 2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3">
                  <a:moveTo>
                    <a:pt x="213" y="0"/>
                  </a:moveTo>
                  <a:lnTo>
                    <a:pt x="213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Freeform 122"/>
            <p:cNvSpPr>
              <a:spLocks/>
            </p:cNvSpPr>
            <p:nvPr/>
          </p:nvSpPr>
          <p:spPr bwMode="auto">
            <a:xfrm>
              <a:off x="2576513" y="2822575"/>
              <a:ext cx="220663" cy="0"/>
            </a:xfrm>
            <a:custGeom>
              <a:avLst/>
              <a:gdLst>
                <a:gd name="T0" fmla="*/ 227 w 227"/>
                <a:gd name="T1" fmla="*/ 227 w 227"/>
                <a:gd name="T2" fmla="*/ 0 w 2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27">
                  <a:moveTo>
                    <a:pt x="227" y="0"/>
                  </a:moveTo>
                  <a:lnTo>
                    <a:pt x="227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Freeform 123"/>
            <p:cNvSpPr>
              <a:spLocks/>
            </p:cNvSpPr>
            <p:nvPr/>
          </p:nvSpPr>
          <p:spPr bwMode="auto">
            <a:xfrm>
              <a:off x="2641601" y="2835275"/>
              <a:ext cx="0" cy="142875"/>
            </a:xfrm>
            <a:custGeom>
              <a:avLst/>
              <a:gdLst>
                <a:gd name="T0" fmla="*/ 0 h 147"/>
                <a:gd name="T1" fmla="*/ 0 h 147"/>
                <a:gd name="T2" fmla="*/ 147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9" name="Freeform 124"/>
            <p:cNvSpPr>
              <a:spLocks/>
            </p:cNvSpPr>
            <p:nvPr/>
          </p:nvSpPr>
          <p:spPr bwMode="auto">
            <a:xfrm>
              <a:off x="3070226" y="2822575"/>
              <a:ext cx="0" cy="155575"/>
            </a:xfrm>
            <a:custGeom>
              <a:avLst/>
              <a:gdLst>
                <a:gd name="T0" fmla="*/ 0 h 160"/>
                <a:gd name="T1" fmla="*/ 0 h 160"/>
                <a:gd name="T2" fmla="*/ 16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0"/>
                  </a:lnTo>
                  <a:lnTo>
                    <a:pt x="0" y="16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0" name="Freeform 125"/>
            <p:cNvSpPr>
              <a:spLocks noEditPoints="1"/>
            </p:cNvSpPr>
            <p:nvPr/>
          </p:nvSpPr>
          <p:spPr bwMode="auto">
            <a:xfrm>
              <a:off x="2590801" y="2640013"/>
              <a:ext cx="141288" cy="130175"/>
            </a:xfrm>
            <a:custGeom>
              <a:avLst/>
              <a:gdLst>
                <a:gd name="T0" fmla="*/ 0 w 146"/>
                <a:gd name="T1" fmla="*/ 0 h 133"/>
                <a:gd name="T2" fmla="*/ 0 w 146"/>
                <a:gd name="T3" fmla="*/ 0 h 133"/>
                <a:gd name="T4" fmla="*/ 146 w 146"/>
                <a:gd name="T5" fmla="*/ 0 h 133"/>
                <a:gd name="T6" fmla="*/ 146 w 146"/>
                <a:gd name="T7" fmla="*/ 133 h 133"/>
                <a:gd name="T8" fmla="*/ 0 w 146"/>
                <a:gd name="T9" fmla="*/ 133 h 133"/>
                <a:gd name="T10" fmla="*/ 0 w 146"/>
                <a:gd name="T11" fmla="*/ 0 h 133"/>
                <a:gd name="T12" fmla="*/ 0 w 146"/>
                <a:gd name="T13" fmla="*/ 0 h 133"/>
                <a:gd name="T14" fmla="*/ 0 w 146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133">
                  <a:moveTo>
                    <a:pt x="0" y="0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1" name="Freeform 126"/>
            <p:cNvSpPr>
              <a:spLocks/>
            </p:cNvSpPr>
            <p:nvPr/>
          </p:nvSpPr>
          <p:spPr bwMode="auto">
            <a:xfrm>
              <a:off x="2784476" y="2640013"/>
              <a:ext cx="155575" cy="142875"/>
            </a:xfrm>
            <a:custGeom>
              <a:avLst/>
              <a:gdLst>
                <a:gd name="T0" fmla="*/ 160 w 160"/>
                <a:gd name="T1" fmla="*/ 147 h 147"/>
                <a:gd name="T2" fmla="*/ 160 w 160"/>
                <a:gd name="T3" fmla="*/ 147 h 147"/>
                <a:gd name="T4" fmla="*/ 160 w 160"/>
                <a:gd name="T5" fmla="*/ 0 h 147"/>
                <a:gd name="T6" fmla="*/ 0 w 160"/>
                <a:gd name="T7" fmla="*/ 0 h 147"/>
                <a:gd name="T8" fmla="*/ 0 w 160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7">
                  <a:moveTo>
                    <a:pt x="160" y="147"/>
                  </a:moveTo>
                  <a:lnTo>
                    <a:pt x="160" y="147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47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2" name="Freeform 127"/>
            <p:cNvSpPr>
              <a:spLocks noEditPoints="1"/>
            </p:cNvSpPr>
            <p:nvPr/>
          </p:nvSpPr>
          <p:spPr bwMode="auto">
            <a:xfrm>
              <a:off x="2992438" y="2640013"/>
              <a:ext cx="142875" cy="130175"/>
            </a:xfrm>
            <a:custGeom>
              <a:avLst/>
              <a:gdLst>
                <a:gd name="T0" fmla="*/ 0 w 147"/>
                <a:gd name="T1" fmla="*/ 0 h 133"/>
                <a:gd name="T2" fmla="*/ 0 w 147"/>
                <a:gd name="T3" fmla="*/ 0 h 133"/>
                <a:gd name="T4" fmla="*/ 147 w 147"/>
                <a:gd name="T5" fmla="*/ 0 h 133"/>
                <a:gd name="T6" fmla="*/ 147 w 147"/>
                <a:gd name="T7" fmla="*/ 133 h 133"/>
                <a:gd name="T8" fmla="*/ 0 w 147"/>
                <a:gd name="T9" fmla="*/ 133 h 133"/>
                <a:gd name="T10" fmla="*/ 0 w 147"/>
                <a:gd name="T11" fmla="*/ 0 h 133"/>
                <a:gd name="T12" fmla="*/ 0 w 147"/>
                <a:gd name="T13" fmla="*/ 0 h 133"/>
                <a:gd name="T14" fmla="*/ 0 w 147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33">
                  <a:moveTo>
                    <a:pt x="0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Freeform 128"/>
            <p:cNvSpPr>
              <a:spLocks noEditPoints="1"/>
            </p:cNvSpPr>
            <p:nvPr/>
          </p:nvSpPr>
          <p:spPr bwMode="auto">
            <a:xfrm>
              <a:off x="2590801" y="2459038"/>
              <a:ext cx="544513" cy="130175"/>
            </a:xfrm>
            <a:custGeom>
              <a:avLst/>
              <a:gdLst>
                <a:gd name="T0" fmla="*/ 0 w 560"/>
                <a:gd name="T1" fmla="*/ 0 h 134"/>
                <a:gd name="T2" fmla="*/ 0 w 560"/>
                <a:gd name="T3" fmla="*/ 0 h 134"/>
                <a:gd name="T4" fmla="*/ 560 w 560"/>
                <a:gd name="T5" fmla="*/ 0 h 134"/>
                <a:gd name="T6" fmla="*/ 560 w 560"/>
                <a:gd name="T7" fmla="*/ 134 h 134"/>
                <a:gd name="T8" fmla="*/ 0 w 560"/>
                <a:gd name="T9" fmla="*/ 134 h 134"/>
                <a:gd name="T10" fmla="*/ 0 w 560"/>
                <a:gd name="T11" fmla="*/ 0 h 134"/>
                <a:gd name="T12" fmla="*/ 0 w 560"/>
                <a:gd name="T13" fmla="*/ 0 h 134"/>
                <a:gd name="T14" fmla="*/ 0 w 560"/>
                <a:gd name="T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134">
                  <a:moveTo>
                    <a:pt x="0" y="0"/>
                  </a:moveTo>
                  <a:lnTo>
                    <a:pt x="0" y="0"/>
                  </a:lnTo>
                  <a:lnTo>
                    <a:pt x="560" y="0"/>
                  </a:lnTo>
                  <a:lnTo>
                    <a:pt x="560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cxnSp>
        <p:nvCxnSpPr>
          <p:cNvPr id="114" name="Straight Connector 113"/>
          <p:cNvCxnSpPr/>
          <p:nvPr/>
        </p:nvCxnSpPr>
        <p:spPr bwMode="gray">
          <a:xfrm flipH="1">
            <a:off x="1690213" y="3020917"/>
            <a:ext cx="395941" cy="1557058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 bwMode="gray">
          <a:xfrm>
            <a:off x="2635911" y="2969451"/>
            <a:ext cx="268055" cy="694506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 bwMode="gray">
          <a:xfrm>
            <a:off x="2349114" y="2971264"/>
            <a:ext cx="0" cy="276868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 bwMode="gray">
          <a:xfrm flipV="1">
            <a:off x="1978787" y="3678665"/>
            <a:ext cx="233423" cy="91142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 bwMode="gray">
          <a:xfrm flipH="1" flipV="1">
            <a:off x="2646687" y="3616111"/>
            <a:ext cx="120741" cy="22680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 bwMode="gray">
          <a:xfrm>
            <a:off x="3121286" y="4415031"/>
            <a:ext cx="558897" cy="830786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 bwMode="gray">
          <a:xfrm>
            <a:off x="2912365" y="4467599"/>
            <a:ext cx="316381" cy="847273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 bwMode="gray">
          <a:xfrm>
            <a:off x="1964840" y="5024296"/>
            <a:ext cx="221020" cy="31104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 bwMode="gray">
          <a:xfrm flipV="1">
            <a:off x="2146934" y="4415031"/>
            <a:ext cx="422755" cy="243165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04" y="5372883"/>
            <a:ext cx="428377" cy="523572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 bwMode="gray">
          <a:xfrm flipH="1">
            <a:off x="842775" y="2971264"/>
            <a:ext cx="1058539" cy="219135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gray">
          <a:xfrm flipH="1">
            <a:off x="937256" y="4954577"/>
            <a:ext cx="476149" cy="31933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095716" y="2714791"/>
            <a:ext cx="437496" cy="437496"/>
          </a:xfrm>
          <a:prstGeom prst="rect">
            <a:avLst/>
          </a:prstGeom>
        </p:spPr>
      </p:pic>
      <p:cxnSp>
        <p:nvCxnSpPr>
          <p:cNvPr id="172" name="Straight Connector 171"/>
          <p:cNvCxnSpPr/>
          <p:nvPr/>
        </p:nvCxnSpPr>
        <p:spPr bwMode="gray">
          <a:xfrm flipH="1">
            <a:off x="2665762" y="3065618"/>
            <a:ext cx="429953" cy="285493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ACET"/>
          <p:cNvGrpSpPr>
            <a:grpSpLocks/>
          </p:cNvGrpSpPr>
          <p:nvPr/>
        </p:nvGrpSpPr>
        <p:grpSpPr bwMode="auto">
          <a:xfrm>
            <a:off x="4608535" y="1529402"/>
            <a:ext cx="2258496" cy="233243"/>
            <a:chOff x="915" y="886"/>
            <a:chExt cx="2686" cy="144"/>
          </a:xfrm>
        </p:grpSpPr>
        <p:cxnSp>
          <p:nvCxnSpPr>
            <p:cNvPr id="141" name="AutoShape 249"/>
            <p:cNvCxnSpPr>
              <a:cxnSpLocks noChangeShapeType="1"/>
              <a:stCxn id="158" idx="4"/>
              <a:endCxn id="15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8" name="AutoShape 250"/>
            <p:cNvSpPr>
              <a:spLocks noChangeArrowheads="1"/>
            </p:cNvSpPr>
            <p:nvPr/>
          </p:nvSpPr>
          <p:spPr bwMode="auto">
            <a:xfrm>
              <a:off x="915" y="886"/>
              <a:ext cx="2686" cy="14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400" b="1" baseline="0" dirty="0" smtClean="0">
                  <a:solidFill>
                    <a:schemeClr val="tx2"/>
                  </a:solidFill>
                  <a:latin typeface="+mn-lt"/>
                  <a:ea typeface="+mn-ea"/>
                </a:rPr>
                <a:t>Technology stack layer </a:t>
              </a:r>
            </a:p>
          </p:txBody>
        </p:sp>
      </p:grpSp>
      <p:sp>
        <p:nvSpPr>
          <p:cNvPr id="149" name="TextBox 148"/>
          <p:cNvSpPr txBox="1">
            <a:spLocks/>
          </p:cNvSpPr>
          <p:nvPr/>
        </p:nvSpPr>
        <p:spPr bwMode="gray">
          <a:xfrm>
            <a:off x="4701125" y="4244321"/>
            <a:ext cx="2116116" cy="74182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Connectivity (incl. gateways, standards/ protocols)</a:t>
            </a:r>
            <a:endParaRPr lang="en-US" sz="1400" i="1" dirty="0">
              <a:latin typeface="+mn-lt"/>
            </a:endParaRPr>
          </a:p>
        </p:txBody>
      </p:sp>
      <p:sp>
        <p:nvSpPr>
          <p:cNvPr id="148" name="TextBox 147"/>
          <p:cNvSpPr txBox="1">
            <a:spLocks/>
          </p:cNvSpPr>
          <p:nvPr/>
        </p:nvSpPr>
        <p:spPr bwMode="gray">
          <a:xfrm>
            <a:off x="4701125" y="3196672"/>
            <a:ext cx="2116116" cy="539962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Data aggregation</a:t>
            </a:r>
          </a:p>
          <a:p>
            <a:r>
              <a:rPr lang="en-US" sz="1400" i="1" dirty="0" smtClean="0">
                <a:latin typeface="+mn-lt"/>
              </a:rPr>
              <a:t>(incl. cloud storage)</a:t>
            </a:r>
            <a:endParaRPr lang="en-US" sz="1400" i="1" dirty="0">
              <a:latin typeface="+mn-lt"/>
            </a:endParaRPr>
          </a:p>
        </p:txBody>
      </p:sp>
      <p:sp>
        <p:nvSpPr>
          <p:cNvPr id="142" name="TextBox 141"/>
          <p:cNvSpPr txBox="1">
            <a:spLocks/>
          </p:cNvSpPr>
          <p:nvPr/>
        </p:nvSpPr>
        <p:spPr bwMode="gray">
          <a:xfrm>
            <a:off x="4701125" y="2451217"/>
            <a:ext cx="2116116" cy="33810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i="1" dirty="0">
                <a:latin typeface="+mn-lt"/>
              </a:rPr>
              <a:t>Remote service center</a:t>
            </a:r>
          </a:p>
        </p:txBody>
      </p:sp>
      <p:sp>
        <p:nvSpPr>
          <p:cNvPr id="157" name="TextBox 156"/>
          <p:cNvSpPr txBox="1">
            <a:spLocks/>
          </p:cNvSpPr>
          <p:nvPr/>
        </p:nvSpPr>
        <p:spPr bwMode="gray">
          <a:xfrm>
            <a:off x="4701125" y="5508541"/>
            <a:ext cx="2116116" cy="33810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i="1" dirty="0">
                <a:latin typeface="+mn-lt"/>
              </a:rPr>
              <a:t>Devices &amp; sensors</a:t>
            </a:r>
          </a:p>
        </p:txBody>
      </p:sp>
      <p:sp>
        <p:nvSpPr>
          <p:cNvPr id="171" name="TextBox 170"/>
          <p:cNvSpPr txBox="1">
            <a:spLocks/>
          </p:cNvSpPr>
          <p:nvPr/>
        </p:nvSpPr>
        <p:spPr bwMode="gray">
          <a:xfrm>
            <a:off x="4701125" y="2800400"/>
            <a:ext cx="2116116" cy="33810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Apps &amp; Services</a:t>
            </a:r>
            <a:endParaRPr lang="en-US" sz="1400" i="1" dirty="0">
              <a:latin typeface="+mn-lt"/>
            </a:endParaRPr>
          </a:p>
        </p:txBody>
      </p:sp>
      <p:cxnSp>
        <p:nvCxnSpPr>
          <p:cNvPr id="154" name="AutoShape 249"/>
          <p:cNvCxnSpPr>
            <a:cxnSpLocks noChangeShapeType="1"/>
            <a:stCxn id="155" idx="4"/>
            <a:endCxn id="155" idx="6"/>
          </p:cNvCxnSpPr>
          <p:nvPr/>
        </p:nvCxnSpPr>
        <p:spPr bwMode="auto">
          <a:xfrm>
            <a:off x="7099354" y="1762649"/>
            <a:ext cx="4810486" cy="0"/>
          </a:xfrm>
          <a:prstGeom prst="straightConnector1">
            <a:avLst/>
          </a:prstGeom>
          <a:noFill/>
          <a:ln w="9525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AutoShape 250"/>
          <p:cNvSpPr>
            <a:spLocks noChangeArrowheads="1"/>
          </p:cNvSpPr>
          <p:nvPr/>
        </p:nvSpPr>
        <p:spPr bwMode="auto">
          <a:xfrm>
            <a:off x="7099354" y="1527869"/>
            <a:ext cx="4810486" cy="234780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/>
          <a:p>
            <a:r>
              <a:rPr lang="en-US" sz="1400" b="1" baseline="0" dirty="0" smtClean="0">
                <a:solidFill>
                  <a:schemeClr val="tx2"/>
                </a:solidFill>
                <a:latin typeface="+mn-lt"/>
                <a:ea typeface="+mn-ea"/>
              </a:rPr>
              <a:t>Accelerator</a:t>
            </a:r>
            <a:r>
              <a:rPr lang="en-US" sz="1400" b="1" dirty="0" smtClean="0">
                <a:solidFill>
                  <a:schemeClr val="tx2"/>
                </a:solidFill>
                <a:latin typeface="+mn-lt"/>
                <a:ea typeface="+mn-ea"/>
              </a:rPr>
              <a:t> focus/Ability</a:t>
            </a:r>
            <a:endParaRPr lang="en-US" sz="1400" b="1" baseline="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8" name="TextBox 167"/>
          <p:cNvSpPr txBox="1"/>
          <p:nvPr/>
        </p:nvSpPr>
        <p:spPr bwMode="gray">
          <a:xfrm>
            <a:off x="7938932" y="4434808"/>
            <a:ext cx="2289105" cy="3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/>
                </a:solidFill>
                <a:latin typeface="+mn-lt"/>
              </a:rPr>
              <a:t>Wireless Connectivity</a:t>
            </a:r>
            <a:endParaRPr lang="en-US" sz="1400" b="1" i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0" name="TextBox 169"/>
          <p:cNvSpPr txBox="1"/>
          <p:nvPr/>
        </p:nvSpPr>
        <p:spPr bwMode="gray">
          <a:xfrm>
            <a:off x="7640214" y="5508322"/>
            <a:ext cx="2886541" cy="3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/>
              <a:t>Connected Sensor Architecture </a:t>
            </a:r>
          </a:p>
        </p:txBody>
      </p:sp>
      <p:sp>
        <p:nvSpPr>
          <p:cNvPr id="167" name="TextBox 166"/>
          <p:cNvSpPr txBox="1"/>
          <p:nvPr/>
        </p:nvSpPr>
        <p:spPr bwMode="gray">
          <a:xfrm>
            <a:off x="8268548" y="3286228"/>
            <a:ext cx="1658641" cy="36085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Ability, Azure etc.</a:t>
            </a:r>
          </a:p>
        </p:txBody>
      </p:sp>
      <p:sp>
        <p:nvSpPr>
          <p:cNvPr id="166" name="TextBox 165"/>
          <p:cNvSpPr txBox="1"/>
          <p:nvPr/>
        </p:nvSpPr>
        <p:spPr bwMode="gray">
          <a:xfrm>
            <a:off x="7099354" y="2428468"/>
            <a:ext cx="2330300" cy="3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/>
              <a:t>Collaborative Operations</a:t>
            </a:r>
          </a:p>
        </p:txBody>
      </p:sp>
      <p:sp>
        <p:nvSpPr>
          <p:cNvPr id="159" name="TextBox 158"/>
          <p:cNvSpPr txBox="1">
            <a:spLocks/>
          </p:cNvSpPr>
          <p:nvPr/>
        </p:nvSpPr>
        <p:spPr bwMode="gray">
          <a:xfrm>
            <a:off x="7099354" y="1808201"/>
            <a:ext cx="1978092" cy="57629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ABB-provided solutions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>
            <a:spLocks/>
          </p:cNvSpPr>
          <p:nvPr/>
        </p:nvSpPr>
        <p:spPr bwMode="gray">
          <a:xfrm>
            <a:off x="9526661" y="1808201"/>
            <a:ext cx="1978092" cy="57629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no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Customer/partner-enabling solutions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cxnSpLocks/>
          </p:cNvCxnSpPr>
          <p:nvPr/>
        </p:nvCxnSpPr>
        <p:spPr>
          <a:xfrm>
            <a:off x="10597995" y="2451217"/>
            <a:ext cx="0" cy="12854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 bwMode="gray">
          <a:xfrm rot="16200000">
            <a:off x="10162380" y="2675622"/>
            <a:ext cx="871244" cy="7917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OEM &amp; Channel delivery</a:t>
            </a:r>
          </a:p>
        </p:txBody>
      </p:sp>
      <p:cxnSp>
        <p:nvCxnSpPr>
          <p:cNvPr id="139" name="Straight Arrow Connector 138"/>
          <p:cNvCxnSpPr>
            <a:cxnSpLocks/>
          </p:cNvCxnSpPr>
          <p:nvPr/>
        </p:nvCxnSpPr>
        <p:spPr>
          <a:xfrm>
            <a:off x="11664677" y="2451217"/>
            <a:ext cx="0" cy="33954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 bwMode="gray">
          <a:xfrm rot="16200000">
            <a:off x="10987645" y="3968504"/>
            <a:ext cx="1354070" cy="3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Cybersecurity</a:t>
            </a:r>
          </a:p>
        </p:txBody>
      </p:sp>
      <p:sp>
        <p:nvSpPr>
          <p:cNvPr id="173" name="TextBox 172"/>
          <p:cNvSpPr txBox="1"/>
          <p:nvPr/>
        </p:nvSpPr>
        <p:spPr bwMode="gray">
          <a:xfrm>
            <a:off x="7832556" y="2791437"/>
            <a:ext cx="643941" cy="3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tx2"/>
                </a:solidFill>
                <a:latin typeface="+mn-lt"/>
              </a:defRPr>
            </a:lvl1pPr>
          </a:lstStyle>
          <a:p>
            <a:pPr algn="ctr"/>
            <a:r>
              <a:rPr lang="en-US" dirty="0"/>
              <a:t>CALM</a:t>
            </a:r>
          </a:p>
        </p:txBody>
      </p:sp>
    </p:spTree>
    <p:extLst>
      <p:ext uri="{BB962C8B-B14F-4D97-AF65-F5344CB8AC3E}">
        <p14:creationId xmlns:p14="http://schemas.microsoft.com/office/powerpoint/2010/main" val="38081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</p:spPr>
        <p:txBody>
          <a:bodyPr/>
          <a:lstStyle/>
          <a:p>
            <a:r>
              <a:rPr lang="en-US" dirty="0" smtClean="0"/>
              <a:t>$120mUSD revenue and $60mUSD margin targeted by 2020</a:t>
            </a:r>
            <a:endParaRPr lang="en-US" dirty="0"/>
          </a:p>
        </p:txBody>
      </p:sp>
      <p:sp>
        <p:nvSpPr>
          <p:cNvPr id="21" name="4. Footnote"/>
          <p:cNvSpPr txBox="1">
            <a:spLocks noChangeArrowheads="1"/>
          </p:cNvSpPr>
          <p:nvPr/>
        </p:nvSpPr>
        <p:spPr bwMode="auto">
          <a:xfrm>
            <a:off x="2634917" y="6391686"/>
            <a:ext cx="874745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95241" indent="-95241" defTabSz="895350">
              <a:defRPr sz="1200" baseline="0">
                <a:solidFill>
                  <a:schemeClr val="accent4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dirty="0"/>
              <a:t>1 End target of accelerator support; initiative subsequently handed over to line organization, funding from Digital </a:t>
            </a:r>
            <a:r>
              <a:rPr lang="en-US" dirty="0" smtClean="0"/>
              <a:t>ceases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07985" y="1361300"/>
            <a:ext cx="5397642" cy="4077391"/>
            <a:chOff x="8649020" y="1309111"/>
            <a:chExt cx="3218353" cy="3753758"/>
          </a:xfrm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8649020" y="1328654"/>
              <a:ext cx="3218353" cy="3734215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8763057" y="1933806"/>
              <a:ext cx="2995836" cy="29279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461963" lvl="1" indent="-461963">
                <a:spcBef>
                  <a:spcPts val="1600"/>
                </a:spcBef>
                <a:buFont typeface="Wingdings" panose="05000000000000000000" pitchFamily="2" charset="2"/>
                <a:buChar char="q"/>
              </a:pPr>
              <a:r>
                <a:rPr lang="en-US" sz="2000" dirty="0" smtClean="0"/>
                <a:t>Increase </a:t>
              </a:r>
              <a:r>
                <a:rPr lang="en-US" sz="2000" b="1" dirty="0"/>
                <a:t>revenue from new service models </a:t>
              </a:r>
              <a:r>
                <a:rPr lang="en-US" sz="2000" dirty="0"/>
                <a:t>by </a:t>
              </a:r>
              <a:r>
                <a:rPr lang="en-US" sz="2000" b="1" dirty="0" smtClean="0"/>
                <a:t>~20 </a:t>
              </a:r>
              <a:r>
                <a:rPr lang="en-US" sz="2000" b="1" dirty="0" err="1"/>
                <a:t>mUSD</a:t>
              </a:r>
              <a:r>
                <a:rPr lang="en-US" sz="2000" b="1" dirty="0"/>
                <a:t> by 2018 </a:t>
              </a:r>
              <a:r>
                <a:rPr lang="en-US" sz="2000" dirty="0"/>
                <a:t>and by </a:t>
              </a:r>
              <a:r>
                <a:rPr lang="en-US" sz="2000" b="1" dirty="0"/>
                <a:t>~120 </a:t>
              </a:r>
              <a:r>
                <a:rPr lang="en-US" sz="2000" b="1" dirty="0" err="1"/>
                <a:t>mUSD</a:t>
              </a:r>
              <a:r>
                <a:rPr lang="en-US" sz="2000" b="1" dirty="0"/>
                <a:t> by 2020</a:t>
              </a:r>
            </a:p>
            <a:p>
              <a:pPr marL="461963" lvl="1" indent="-461963">
                <a:spcBef>
                  <a:spcPts val="1600"/>
                </a:spcBef>
                <a:buFont typeface="Wingdings" panose="05000000000000000000" pitchFamily="2" charset="2"/>
                <a:buChar char="q"/>
              </a:pPr>
              <a:r>
                <a:rPr lang="en-US" sz="2000" dirty="0"/>
                <a:t>Increase </a:t>
              </a:r>
              <a:r>
                <a:rPr lang="en-US" sz="2000" b="1" dirty="0" smtClean="0"/>
                <a:t>margin from </a:t>
              </a:r>
              <a:r>
                <a:rPr lang="en-US" sz="2000" b="1" dirty="0"/>
                <a:t>new service models </a:t>
              </a:r>
              <a:r>
                <a:rPr lang="en-US" sz="2000" dirty="0"/>
                <a:t>by </a:t>
              </a:r>
              <a:r>
                <a:rPr lang="en-US" sz="2000" dirty="0" smtClean="0"/>
                <a:t> </a:t>
              </a:r>
              <a:r>
                <a:rPr lang="en-US" sz="2000" b="1" dirty="0" smtClean="0"/>
                <a:t>~</a:t>
              </a:r>
              <a:r>
                <a:rPr lang="en-US" sz="2000" b="1" dirty="0"/>
                <a:t>9</a:t>
              </a:r>
              <a:r>
                <a:rPr lang="en-US" sz="2000" b="1" dirty="0" smtClean="0"/>
                <a:t> </a:t>
              </a:r>
              <a:r>
                <a:rPr lang="en-US" sz="2000" b="1" dirty="0" err="1"/>
                <a:t>mUSD</a:t>
              </a:r>
              <a:r>
                <a:rPr lang="en-US" sz="2000" b="1" dirty="0"/>
                <a:t> by 2018 </a:t>
              </a:r>
              <a:r>
                <a:rPr lang="en-US" sz="2000" dirty="0"/>
                <a:t>and by </a:t>
              </a:r>
              <a:r>
                <a:rPr lang="en-US" sz="2000" b="1" dirty="0" smtClean="0"/>
                <a:t>~60 </a:t>
              </a:r>
              <a:r>
                <a:rPr lang="en-US" sz="2000" b="1" dirty="0" err="1"/>
                <a:t>mUSD</a:t>
              </a:r>
              <a:r>
                <a:rPr lang="en-US" sz="2000" b="1" dirty="0"/>
                <a:t> by </a:t>
              </a:r>
              <a:r>
                <a:rPr lang="en-US" sz="2000" b="1" dirty="0" smtClean="0"/>
                <a:t>2020</a:t>
              </a:r>
            </a:p>
            <a:p>
              <a:pPr marL="461963" lvl="1" indent="-461963">
                <a:spcBef>
                  <a:spcPts val="1600"/>
                </a:spcBef>
                <a:buFont typeface="Wingdings" panose="05000000000000000000" pitchFamily="2" charset="2"/>
                <a:buChar char="q"/>
              </a:pPr>
              <a:r>
                <a:rPr lang="en-US" sz="2000" b="1" dirty="0" smtClean="0"/>
                <a:t>Scaled </a:t>
              </a:r>
              <a:r>
                <a:rPr lang="en-US" sz="2000" b="1" dirty="0"/>
                <a:t>roll-out to OEMs/channel partners </a:t>
              </a:r>
              <a:r>
                <a:rPr lang="en-US" sz="2000" dirty="0"/>
                <a:t>across RM and IA in priority verticals (incl. commercial model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8649020" y="1309111"/>
              <a:ext cx="3218353" cy="492443"/>
            </a:xfrm>
            <a:prstGeom prst="rect">
              <a:avLst/>
            </a:prstGeom>
            <a:solidFill>
              <a:schemeClr val="tx2"/>
            </a:solidFill>
          </p:spPr>
          <p:txBody>
            <a:bodyPr vert="horz" wrap="square" lIns="108000" tIns="76200" rIns="108000" bIns="76200" rtlCol="0" anchor="ctr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>
                <a:spcBef>
                  <a:spcPts val="2000"/>
                </a:spcBef>
                <a:buClr>
                  <a:schemeClr val="bg1"/>
                </a:buClr>
              </a:pPr>
              <a:r>
                <a:rPr lang="en-US" sz="2200" b="1" dirty="0" smtClean="0">
                  <a:solidFill>
                    <a:schemeClr val="bg1"/>
                  </a:solidFill>
                </a:rPr>
                <a:t>Target outcome of Digital Accelerator</a:t>
              </a:r>
              <a:endParaRPr lang="en-US" sz="2200" b="1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>
            <a:spLocks/>
          </p:cNvSpPr>
          <p:nvPr/>
        </p:nvSpPr>
        <p:spPr>
          <a:xfrm>
            <a:off x="492981" y="1382529"/>
            <a:ext cx="5397642" cy="405616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684237" y="2039855"/>
            <a:ext cx="5024449" cy="3180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sz="2000" dirty="0" smtClean="0"/>
              <a:t>Enable and support the </a:t>
            </a:r>
            <a:r>
              <a:rPr lang="en-US" sz="2000" b="1" dirty="0" smtClean="0"/>
              <a:t>digitization of OEM/channel partners</a:t>
            </a:r>
            <a:r>
              <a:rPr lang="en-US" sz="2000" dirty="0" smtClean="0"/>
              <a:t> businesses (incl. Digital Powertrain in RM)</a:t>
            </a:r>
          </a:p>
          <a:p>
            <a:pPr lvl="1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sz="2000" dirty="0" smtClean="0"/>
              <a:t>Build </a:t>
            </a:r>
            <a:r>
              <a:rPr lang="en-US" sz="2000" b="1" dirty="0" smtClean="0"/>
              <a:t>digital platform</a:t>
            </a:r>
            <a:r>
              <a:rPr lang="en-US" sz="2000" dirty="0" smtClean="0"/>
              <a:t> that enables OEMs/channel partners to grow spare and additional services/solutions sales</a:t>
            </a:r>
          </a:p>
          <a:p>
            <a:pPr lvl="1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Provide data/insights </a:t>
            </a:r>
            <a:r>
              <a:rPr lang="en-US" sz="2000" dirty="0" smtClean="0"/>
              <a:t>to OEMs/channel partners as foundation </a:t>
            </a:r>
            <a:r>
              <a:rPr lang="en-US" sz="2000" b="1" dirty="0" smtClean="0"/>
              <a:t>for</a:t>
            </a:r>
            <a:r>
              <a:rPr lang="en-US" sz="2000" dirty="0" smtClean="0"/>
              <a:t> their </a:t>
            </a:r>
            <a:r>
              <a:rPr lang="en-US" sz="2000" b="1" dirty="0" smtClean="0"/>
              <a:t>new offerings</a:t>
            </a:r>
            <a:endParaRPr lang="en-US" sz="2000" b="1" dirty="0"/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492981" y="1382529"/>
            <a:ext cx="5397642" cy="492443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08000" tIns="76200" rIns="108000" bIns="76200" rtlCol="0" anchor="ctr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spcBef>
                <a:spcPts val="2000"/>
              </a:spcBef>
              <a:buClr>
                <a:schemeClr val="bg1"/>
              </a:buClr>
            </a:pPr>
            <a:r>
              <a:rPr lang="en-US" sz="2200" b="1" dirty="0" smtClean="0">
                <a:solidFill>
                  <a:schemeClr val="bg1"/>
                </a:solidFill>
              </a:rPr>
              <a:t>Objective of Digital Accelerator</a:t>
            </a:r>
            <a:endParaRPr lang="en-US" sz="22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8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7" y="2564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67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564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630439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agenda</a:t>
            </a:r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214162"/>
            <a:ext cx="121904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74641" y="3612438"/>
            <a:ext cx="2235198" cy="2231571"/>
            <a:chOff x="3744826" y="1244379"/>
            <a:chExt cx="4577301" cy="4577301"/>
          </a:xfrm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744826" y="1985828"/>
              <a:ext cx="3835852" cy="3835852"/>
            </a:xfrm>
            <a:custGeom>
              <a:avLst/>
              <a:gdLst>
                <a:gd name="T0" fmla="*/ 2413 w 2416"/>
                <a:gd name="T1" fmla="*/ 1306 h 2416"/>
                <a:gd name="T2" fmla="*/ 2382 w 2416"/>
                <a:gd name="T3" fmla="*/ 1497 h 2416"/>
                <a:gd name="T4" fmla="*/ 2321 w 2416"/>
                <a:gd name="T5" fmla="*/ 1678 h 2416"/>
                <a:gd name="T6" fmla="*/ 2235 w 2416"/>
                <a:gd name="T7" fmla="*/ 1843 h 2416"/>
                <a:gd name="T8" fmla="*/ 2126 w 2416"/>
                <a:gd name="T9" fmla="*/ 1994 h 2416"/>
                <a:gd name="T10" fmla="*/ 1994 w 2416"/>
                <a:gd name="T11" fmla="*/ 2124 h 2416"/>
                <a:gd name="T12" fmla="*/ 1845 w 2416"/>
                <a:gd name="T13" fmla="*/ 2235 h 2416"/>
                <a:gd name="T14" fmla="*/ 1679 w 2416"/>
                <a:gd name="T15" fmla="*/ 2321 h 2416"/>
                <a:gd name="T16" fmla="*/ 1499 w 2416"/>
                <a:gd name="T17" fmla="*/ 2381 h 2416"/>
                <a:gd name="T18" fmla="*/ 1308 w 2416"/>
                <a:gd name="T19" fmla="*/ 2412 h 2416"/>
                <a:gd name="T20" fmla="*/ 1109 w 2416"/>
                <a:gd name="T21" fmla="*/ 2412 h 2416"/>
                <a:gd name="T22" fmla="*/ 918 w 2416"/>
                <a:gd name="T23" fmla="*/ 2381 h 2416"/>
                <a:gd name="T24" fmla="*/ 738 w 2416"/>
                <a:gd name="T25" fmla="*/ 2321 h 2416"/>
                <a:gd name="T26" fmla="*/ 573 w 2416"/>
                <a:gd name="T27" fmla="*/ 2235 h 2416"/>
                <a:gd name="T28" fmla="*/ 423 w 2416"/>
                <a:gd name="T29" fmla="*/ 2124 h 2416"/>
                <a:gd name="T30" fmla="*/ 292 w 2416"/>
                <a:gd name="T31" fmla="*/ 1994 h 2416"/>
                <a:gd name="T32" fmla="*/ 181 w 2416"/>
                <a:gd name="T33" fmla="*/ 1843 h 2416"/>
                <a:gd name="T34" fmla="*/ 95 w 2416"/>
                <a:gd name="T35" fmla="*/ 1678 h 2416"/>
                <a:gd name="T36" fmla="*/ 35 w 2416"/>
                <a:gd name="T37" fmla="*/ 1497 h 2416"/>
                <a:gd name="T38" fmla="*/ 4 w 2416"/>
                <a:gd name="T39" fmla="*/ 1306 h 2416"/>
                <a:gd name="T40" fmla="*/ 4 w 2416"/>
                <a:gd name="T41" fmla="*/ 1108 h 2416"/>
                <a:gd name="T42" fmla="*/ 35 w 2416"/>
                <a:gd name="T43" fmla="*/ 917 h 2416"/>
                <a:gd name="T44" fmla="*/ 95 w 2416"/>
                <a:gd name="T45" fmla="*/ 737 h 2416"/>
                <a:gd name="T46" fmla="*/ 181 w 2416"/>
                <a:gd name="T47" fmla="*/ 571 h 2416"/>
                <a:gd name="T48" fmla="*/ 292 w 2416"/>
                <a:gd name="T49" fmla="*/ 421 h 2416"/>
                <a:gd name="T50" fmla="*/ 423 w 2416"/>
                <a:gd name="T51" fmla="*/ 290 h 2416"/>
                <a:gd name="T52" fmla="*/ 573 w 2416"/>
                <a:gd name="T53" fmla="*/ 181 h 2416"/>
                <a:gd name="T54" fmla="*/ 738 w 2416"/>
                <a:gd name="T55" fmla="*/ 95 h 2416"/>
                <a:gd name="T56" fmla="*/ 918 w 2416"/>
                <a:gd name="T57" fmla="*/ 34 h 2416"/>
                <a:gd name="T58" fmla="*/ 1109 w 2416"/>
                <a:gd name="T59" fmla="*/ 4 h 2416"/>
                <a:gd name="T60" fmla="*/ 1308 w 2416"/>
                <a:gd name="T61" fmla="*/ 4 h 2416"/>
                <a:gd name="T62" fmla="*/ 1499 w 2416"/>
                <a:gd name="T63" fmla="*/ 34 h 2416"/>
                <a:gd name="T64" fmla="*/ 1679 w 2416"/>
                <a:gd name="T65" fmla="*/ 95 h 2416"/>
                <a:gd name="T66" fmla="*/ 1845 w 2416"/>
                <a:gd name="T67" fmla="*/ 181 h 2416"/>
                <a:gd name="T68" fmla="*/ 1994 w 2416"/>
                <a:gd name="T69" fmla="*/ 290 h 2416"/>
                <a:gd name="T70" fmla="*/ 2126 w 2416"/>
                <a:gd name="T71" fmla="*/ 421 h 2416"/>
                <a:gd name="T72" fmla="*/ 2235 w 2416"/>
                <a:gd name="T73" fmla="*/ 571 h 2416"/>
                <a:gd name="T74" fmla="*/ 2321 w 2416"/>
                <a:gd name="T75" fmla="*/ 737 h 2416"/>
                <a:gd name="T76" fmla="*/ 2382 w 2416"/>
                <a:gd name="T77" fmla="*/ 917 h 2416"/>
                <a:gd name="T78" fmla="*/ 2413 w 2416"/>
                <a:gd name="T79" fmla="*/ 1108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6" h="2416">
                  <a:moveTo>
                    <a:pt x="2416" y="1207"/>
                  </a:moveTo>
                  <a:lnTo>
                    <a:pt x="2413" y="1306"/>
                  </a:lnTo>
                  <a:lnTo>
                    <a:pt x="2401" y="1403"/>
                  </a:lnTo>
                  <a:lnTo>
                    <a:pt x="2382" y="1497"/>
                  </a:lnTo>
                  <a:lnTo>
                    <a:pt x="2355" y="1589"/>
                  </a:lnTo>
                  <a:lnTo>
                    <a:pt x="2321" y="1678"/>
                  </a:lnTo>
                  <a:lnTo>
                    <a:pt x="2282" y="1763"/>
                  </a:lnTo>
                  <a:lnTo>
                    <a:pt x="2235" y="1843"/>
                  </a:lnTo>
                  <a:lnTo>
                    <a:pt x="2184" y="1920"/>
                  </a:lnTo>
                  <a:lnTo>
                    <a:pt x="2126" y="1994"/>
                  </a:lnTo>
                  <a:lnTo>
                    <a:pt x="2062" y="2062"/>
                  </a:lnTo>
                  <a:lnTo>
                    <a:pt x="1994" y="2124"/>
                  </a:lnTo>
                  <a:lnTo>
                    <a:pt x="1922" y="2182"/>
                  </a:lnTo>
                  <a:lnTo>
                    <a:pt x="1845" y="2235"/>
                  </a:lnTo>
                  <a:lnTo>
                    <a:pt x="1763" y="2281"/>
                  </a:lnTo>
                  <a:lnTo>
                    <a:pt x="1679" y="2321"/>
                  </a:lnTo>
                  <a:lnTo>
                    <a:pt x="1590" y="2354"/>
                  </a:lnTo>
                  <a:lnTo>
                    <a:pt x="1499" y="2381"/>
                  </a:lnTo>
                  <a:lnTo>
                    <a:pt x="1404" y="2400"/>
                  </a:lnTo>
                  <a:lnTo>
                    <a:pt x="1308" y="2412"/>
                  </a:lnTo>
                  <a:lnTo>
                    <a:pt x="1209" y="2416"/>
                  </a:lnTo>
                  <a:lnTo>
                    <a:pt x="1109" y="2412"/>
                  </a:lnTo>
                  <a:lnTo>
                    <a:pt x="1013" y="2400"/>
                  </a:lnTo>
                  <a:lnTo>
                    <a:pt x="918" y="2381"/>
                  </a:lnTo>
                  <a:lnTo>
                    <a:pt x="827" y="2354"/>
                  </a:lnTo>
                  <a:lnTo>
                    <a:pt x="738" y="2321"/>
                  </a:lnTo>
                  <a:lnTo>
                    <a:pt x="653" y="2281"/>
                  </a:lnTo>
                  <a:lnTo>
                    <a:pt x="573" y="2235"/>
                  </a:lnTo>
                  <a:lnTo>
                    <a:pt x="494" y="2182"/>
                  </a:lnTo>
                  <a:lnTo>
                    <a:pt x="423" y="2124"/>
                  </a:lnTo>
                  <a:lnTo>
                    <a:pt x="355" y="2062"/>
                  </a:lnTo>
                  <a:lnTo>
                    <a:pt x="292" y="1994"/>
                  </a:lnTo>
                  <a:lnTo>
                    <a:pt x="234" y="1920"/>
                  </a:lnTo>
                  <a:lnTo>
                    <a:pt x="181" y="1843"/>
                  </a:lnTo>
                  <a:lnTo>
                    <a:pt x="135" y="1763"/>
                  </a:lnTo>
                  <a:lnTo>
                    <a:pt x="95" y="1678"/>
                  </a:lnTo>
                  <a:lnTo>
                    <a:pt x="62" y="1589"/>
                  </a:lnTo>
                  <a:lnTo>
                    <a:pt x="35" y="1497"/>
                  </a:lnTo>
                  <a:lnTo>
                    <a:pt x="16" y="1403"/>
                  </a:lnTo>
                  <a:lnTo>
                    <a:pt x="4" y="1306"/>
                  </a:lnTo>
                  <a:lnTo>
                    <a:pt x="0" y="1207"/>
                  </a:lnTo>
                  <a:lnTo>
                    <a:pt x="4" y="1108"/>
                  </a:lnTo>
                  <a:lnTo>
                    <a:pt x="16" y="1011"/>
                  </a:lnTo>
                  <a:lnTo>
                    <a:pt x="35" y="917"/>
                  </a:lnTo>
                  <a:lnTo>
                    <a:pt x="62" y="826"/>
                  </a:lnTo>
                  <a:lnTo>
                    <a:pt x="95" y="737"/>
                  </a:lnTo>
                  <a:lnTo>
                    <a:pt x="135" y="652"/>
                  </a:lnTo>
                  <a:lnTo>
                    <a:pt x="181" y="571"/>
                  </a:lnTo>
                  <a:lnTo>
                    <a:pt x="234" y="494"/>
                  </a:lnTo>
                  <a:lnTo>
                    <a:pt x="292" y="421"/>
                  </a:lnTo>
                  <a:lnTo>
                    <a:pt x="355" y="353"/>
                  </a:lnTo>
                  <a:lnTo>
                    <a:pt x="423" y="290"/>
                  </a:lnTo>
                  <a:lnTo>
                    <a:pt x="494" y="232"/>
                  </a:lnTo>
                  <a:lnTo>
                    <a:pt x="573" y="181"/>
                  </a:lnTo>
                  <a:lnTo>
                    <a:pt x="653" y="134"/>
                  </a:lnTo>
                  <a:lnTo>
                    <a:pt x="738" y="95"/>
                  </a:lnTo>
                  <a:lnTo>
                    <a:pt x="827" y="61"/>
                  </a:lnTo>
                  <a:lnTo>
                    <a:pt x="918" y="34"/>
                  </a:lnTo>
                  <a:lnTo>
                    <a:pt x="1013" y="15"/>
                  </a:lnTo>
                  <a:lnTo>
                    <a:pt x="1109" y="4"/>
                  </a:lnTo>
                  <a:lnTo>
                    <a:pt x="1209" y="0"/>
                  </a:lnTo>
                  <a:lnTo>
                    <a:pt x="1308" y="4"/>
                  </a:lnTo>
                  <a:lnTo>
                    <a:pt x="1404" y="15"/>
                  </a:lnTo>
                  <a:lnTo>
                    <a:pt x="1499" y="34"/>
                  </a:lnTo>
                  <a:lnTo>
                    <a:pt x="1590" y="61"/>
                  </a:lnTo>
                  <a:lnTo>
                    <a:pt x="1679" y="95"/>
                  </a:lnTo>
                  <a:lnTo>
                    <a:pt x="1763" y="134"/>
                  </a:lnTo>
                  <a:lnTo>
                    <a:pt x="1845" y="181"/>
                  </a:lnTo>
                  <a:lnTo>
                    <a:pt x="1922" y="232"/>
                  </a:lnTo>
                  <a:lnTo>
                    <a:pt x="1994" y="290"/>
                  </a:lnTo>
                  <a:lnTo>
                    <a:pt x="2062" y="353"/>
                  </a:lnTo>
                  <a:lnTo>
                    <a:pt x="2126" y="421"/>
                  </a:lnTo>
                  <a:lnTo>
                    <a:pt x="2184" y="494"/>
                  </a:lnTo>
                  <a:lnTo>
                    <a:pt x="2235" y="571"/>
                  </a:lnTo>
                  <a:lnTo>
                    <a:pt x="2282" y="652"/>
                  </a:lnTo>
                  <a:lnTo>
                    <a:pt x="2321" y="737"/>
                  </a:lnTo>
                  <a:lnTo>
                    <a:pt x="2355" y="826"/>
                  </a:lnTo>
                  <a:lnTo>
                    <a:pt x="2382" y="917"/>
                  </a:lnTo>
                  <a:lnTo>
                    <a:pt x="2401" y="1011"/>
                  </a:lnTo>
                  <a:lnTo>
                    <a:pt x="2413" y="1108"/>
                  </a:lnTo>
                  <a:lnTo>
                    <a:pt x="2416" y="12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4065539" y="2303366"/>
              <a:ext cx="3196014" cy="3197602"/>
            </a:xfrm>
            <a:custGeom>
              <a:avLst/>
              <a:gdLst>
                <a:gd name="T0" fmla="*/ 2009 w 2013"/>
                <a:gd name="T1" fmla="*/ 1094 h 2014"/>
                <a:gd name="T2" fmla="*/ 1981 w 2013"/>
                <a:gd name="T3" fmla="*/ 1261 h 2014"/>
                <a:gd name="T4" fmla="*/ 1926 w 2013"/>
                <a:gd name="T5" fmla="*/ 1418 h 2014"/>
                <a:gd name="T6" fmla="*/ 1847 w 2013"/>
                <a:gd name="T7" fmla="*/ 1561 h 2014"/>
                <a:gd name="T8" fmla="*/ 1746 w 2013"/>
                <a:gd name="T9" fmla="*/ 1690 h 2014"/>
                <a:gd name="T10" fmla="*/ 1627 w 2013"/>
                <a:gd name="T11" fmla="*/ 1800 h 2014"/>
                <a:gd name="T12" fmla="*/ 1491 w 2013"/>
                <a:gd name="T13" fmla="*/ 1890 h 2014"/>
                <a:gd name="T14" fmla="*/ 1341 w 2013"/>
                <a:gd name="T15" fmla="*/ 1958 h 2014"/>
                <a:gd name="T16" fmla="*/ 1178 w 2013"/>
                <a:gd name="T17" fmla="*/ 2000 h 2014"/>
                <a:gd name="T18" fmla="*/ 1007 w 2013"/>
                <a:gd name="T19" fmla="*/ 2014 h 2014"/>
                <a:gd name="T20" fmla="*/ 835 w 2013"/>
                <a:gd name="T21" fmla="*/ 2000 h 2014"/>
                <a:gd name="T22" fmla="*/ 672 w 2013"/>
                <a:gd name="T23" fmla="*/ 1958 h 2014"/>
                <a:gd name="T24" fmla="*/ 522 w 2013"/>
                <a:gd name="T25" fmla="*/ 1890 h 2014"/>
                <a:gd name="T26" fmla="*/ 386 w 2013"/>
                <a:gd name="T27" fmla="*/ 1800 h 2014"/>
                <a:gd name="T28" fmla="*/ 267 w 2013"/>
                <a:gd name="T29" fmla="*/ 1690 h 2014"/>
                <a:gd name="T30" fmla="*/ 167 w 2013"/>
                <a:gd name="T31" fmla="*/ 1561 h 2014"/>
                <a:gd name="T32" fmla="*/ 87 w 2013"/>
                <a:gd name="T33" fmla="*/ 1418 h 2014"/>
                <a:gd name="T34" fmla="*/ 32 w 2013"/>
                <a:gd name="T35" fmla="*/ 1261 h 2014"/>
                <a:gd name="T36" fmla="*/ 4 w 2013"/>
                <a:gd name="T37" fmla="*/ 1094 h 2014"/>
                <a:gd name="T38" fmla="*/ 4 w 2013"/>
                <a:gd name="T39" fmla="*/ 920 h 2014"/>
                <a:gd name="T40" fmla="*/ 32 w 2013"/>
                <a:gd name="T41" fmla="*/ 753 h 2014"/>
                <a:gd name="T42" fmla="*/ 87 w 2013"/>
                <a:gd name="T43" fmla="*/ 597 h 2014"/>
                <a:gd name="T44" fmla="*/ 167 w 2013"/>
                <a:gd name="T45" fmla="*/ 453 h 2014"/>
                <a:gd name="T46" fmla="*/ 267 w 2013"/>
                <a:gd name="T47" fmla="*/ 325 h 2014"/>
                <a:gd name="T48" fmla="*/ 386 w 2013"/>
                <a:gd name="T49" fmla="*/ 214 h 2014"/>
                <a:gd name="T50" fmla="*/ 522 w 2013"/>
                <a:gd name="T51" fmla="*/ 124 h 2014"/>
                <a:gd name="T52" fmla="*/ 672 w 2013"/>
                <a:gd name="T53" fmla="*/ 58 h 2014"/>
                <a:gd name="T54" fmla="*/ 835 w 2013"/>
                <a:gd name="T55" fmla="*/ 15 h 2014"/>
                <a:gd name="T56" fmla="*/ 1007 w 2013"/>
                <a:gd name="T57" fmla="*/ 0 h 2014"/>
                <a:gd name="T58" fmla="*/ 1178 w 2013"/>
                <a:gd name="T59" fmla="*/ 15 h 2014"/>
                <a:gd name="T60" fmla="*/ 1341 w 2013"/>
                <a:gd name="T61" fmla="*/ 58 h 2014"/>
                <a:gd name="T62" fmla="*/ 1491 w 2013"/>
                <a:gd name="T63" fmla="*/ 124 h 2014"/>
                <a:gd name="T64" fmla="*/ 1627 w 2013"/>
                <a:gd name="T65" fmla="*/ 214 h 2014"/>
                <a:gd name="T66" fmla="*/ 1746 w 2013"/>
                <a:gd name="T67" fmla="*/ 325 h 2014"/>
                <a:gd name="T68" fmla="*/ 1847 w 2013"/>
                <a:gd name="T69" fmla="*/ 453 h 2014"/>
                <a:gd name="T70" fmla="*/ 1926 w 2013"/>
                <a:gd name="T71" fmla="*/ 597 h 2014"/>
                <a:gd name="T72" fmla="*/ 1981 w 2013"/>
                <a:gd name="T73" fmla="*/ 753 h 2014"/>
                <a:gd name="T74" fmla="*/ 2009 w 2013"/>
                <a:gd name="T75" fmla="*/ 92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3" h="2014">
                  <a:moveTo>
                    <a:pt x="2013" y="1007"/>
                  </a:moveTo>
                  <a:lnTo>
                    <a:pt x="2009" y="1094"/>
                  </a:lnTo>
                  <a:lnTo>
                    <a:pt x="1999" y="1179"/>
                  </a:lnTo>
                  <a:lnTo>
                    <a:pt x="1981" y="1261"/>
                  </a:lnTo>
                  <a:lnTo>
                    <a:pt x="1956" y="1341"/>
                  </a:lnTo>
                  <a:lnTo>
                    <a:pt x="1926" y="1418"/>
                  </a:lnTo>
                  <a:lnTo>
                    <a:pt x="1890" y="1492"/>
                  </a:lnTo>
                  <a:lnTo>
                    <a:pt x="1847" y="1561"/>
                  </a:lnTo>
                  <a:lnTo>
                    <a:pt x="1800" y="1628"/>
                  </a:lnTo>
                  <a:lnTo>
                    <a:pt x="1746" y="1690"/>
                  </a:lnTo>
                  <a:lnTo>
                    <a:pt x="1690" y="1747"/>
                  </a:lnTo>
                  <a:lnTo>
                    <a:pt x="1627" y="1800"/>
                  </a:lnTo>
                  <a:lnTo>
                    <a:pt x="1561" y="1847"/>
                  </a:lnTo>
                  <a:lnTo>
                    <a:pt x="1491" y="1890"/>
                  </a:lnTo>
                  <a:lnTo>
                    <a:pt x="1418" y="1927"/>
                  </a:lnTo>
                  <a:lnTo>
                    <a:pt x="1341" y="1958"/>
                  </a:lnTo>
                  <a:lnTo>
                    <a:pt x="1261" y="1982"/>
                  </a:lnTo>
                  <a:lnTo>
                    <a:pt x="1178" y="2000"/>
                  </a:lnTo>
                  <a:lnTo>
                    <a:pt x="1093" y="2010"/>
                  </a:lnTo>
                  <a:lnTo>
                    <a:pt x="1007" y="2014"/>
                  </a:lnTo>
                  <a:lnTo>
                    <a:pt x="920" y="2010"/>
                  </a:lnTo>
                  <a:lnTo>
                    <a:pt x="835" y="2000"/>
                  </a:lnTo>
                  <a:lnTo>
                    <a:pt x="753" y="1982"/>
                  </a:lnTo>
                  <a:lnTo>
                    <a:pt x="672" y="1958"/>
                  </a:lnTo>
                  <a:lnTo>
                    <a:pt x="595" y="1927"/>
                  </a:lnTo>
                  <a:lnTo>
                    <a:pt x="522" y="1890"/>
                  </a:lnTo>
                  <a:lnTo>
                    <a:pt x="451" y="1847"/>
                  </a:lnTo>
                  <a:lnTo>
                    <a:pt x="386" y="1800"/>
                  </a:lnTo>
                  <a:lnTo>
                    <a:pt x="324" y="1747"/>
                  </a:lnTo>
                  <a:lnTo>
                    <a:pt x="267" y="1690"/>
                  </a:lnTo>
                  <a:lnTo>
                    <a:pt x="214" y="1628"/>
                  </a:lnTo>
                  <a:lnTo>
                    <a:pt x="167" y="1561"/>
                  </a:lnTo>
                  <a:lnTo>
                    <a:pt x="124" y="1492"/>
                  </a:lnTo>
                  <a:lnTo>
                    <a:pt x="87" y="1418"/>
                  </a:lnTo>
                  <a:lnTo>
                    <a:pt x="56" y="1341"/>
                  </a:lnTo>
                  <a:lnTo>
                    <a:pt x="32" y="1261"/>
                  </a:lnTo>
                  <a:lnTo>
                    <a:pt x="14" y="1179"/>
                  </a:lnTo>
                  <a:lnTo>
                    <a:pt x="4" y="1094"/>
                  </a:lnTo>
                  <a:lnTo>
                    <a:pt x="0" y="1007"/>
                  </a:lnTo>
                  <a:lnTo>
                    <a:pt x="4" y="920"/>
                  </a:lnTo>
                  <a:lnTo>
                    <a:pt x="14" y="835"/>
                  </a:lnTo>
                  <a:lnTo>
                    <a:pt x="32" y="753"/>
                  </a:lnTo>
                  <a:lnTo>
                    <a:pt x="56" y="673"/>
                  </a:lnTo>
                  <a:lnTo>
                    <a:pt x="87" y="597"/>
                  </a:lnTo>
                  <a:lnTo>
                    <a:pt x="124" y="523"/>
                  </a:lnTo>
                  <a:lnTo>
                    <a:pt x="167" y="453"/>
                  </a:lnTo>
                  <a:lnTo>
                    <a:pt x="214" y="387"/>
                  </a:lnTo>
                  <a:lnTo>
                    <a:pt x="267" y="325"/>
                  </a:lnTo>
                  <a:lnTo>
                    <a:pt x="324" y="267"/>
                  </a:lnTo>
                  <a:lnTo>
                    <a:pt x="386" y="214"/>
                  </a:lnTo>
                  <a:lnTo>
                    <a:pt x="451" y="167"/>
                  </a:lnTo>
                  <a:lnTo>
                    <a:pt x="522" y="124"/>
                  </a:lnTo>
                  <a:lnTo>
                    <a:pt x="595" y="88"/>
                  </a:lnTo>
                  <a:lnTo>
                    <a:pt x="672" y="58"/>
                  </a:lnTo>
                  <a:lnTo>
                    <a:pt x="753" y="33"/>
                  </a:lnTo>
                  <a:lnTo>
                    <a:pt x="835" y="15"/>
                  </a:lnTo>
                  <a:lnTo>
                    <a:pt x="920" y="4"/>
                  </a:lnTo>
                  <a:lnTo>
                    <a:pt x="1007" y="0"/>
                  </a:lnTo>
                  <a:lnTo>
                    <a:pt x="1093" y="4"/>
                  </a:lnTo>
                  <a:lnTo>
                    <a:pt x="1178" y="15"/>
                  </a:lnTo>
                  <a:lnTo>
                    <a:pt x="1261" y="33"/>
                  </a:lnTo>
                  <a:lnTo>
                    <a:pt x="1341" y="58"/>
                  </a:lnTo>
                  <a:lnTo>
                    <a:pt x="1418" y="88"/>
                  </a:lnTo>
                  <a:lnTo>
                    <a:pt x="1491" y="124"/>
                  </a:lnTo>
                  <a:lnTo>
                    <a:pt x="1561" y="167"/>
                  </a:lnTo>
                  <a:lnTo>
                    <a:pt x="1627" y="214"/>
                  </a:lnTo>
                  <a:lnTo>
                    <a:pt x="1690" y="267"/>
                  </a:lnTo>
                  <a:lnTo>
                    <a:pt x="1746" y="325"/>
                  </a:lnTo>
                  <a:lnTo>
                    <a:pt x="1800" y="387"/>
                  </a:lnTo>
                  <a:lnTo>
                    <a:pt x="1847" y="453"/>
                  </a:lnTo>
                  <a:lnTo>
                    <a:pt x="1890" y="523"/>
                  </a:lnTo>
                  <a:lnTo>
                    <a:pt x="1926" y="597"/>
                  </a:lnTo>
                  <a:lnTo>
                    <a:pt x="1956" y="673"/>
                  </a:lnTo>
                  <a:lnTo>
                    <a:pt x="1981" y="753"/>
                  </a:lnTo>
                  <a:lnTo>
                    <a:pt x="1999" y="835"/>
                  </a:lnTo>
                  <a:lnTo>
                    <a:pt x="2009" y="920"/>
                  </a:lnTo>
                  <a:lnTo>
                    <a:pt x="2013" y="100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384663" y="2622491"/>
              <a:ext cx="2556176" cy="2559351"/>
            </a:xfrm>
            <a:custGeom>
              <a:avLst/>
              <a:gdLst>
                <a:gd name="T0" fmla="*/ 1608 w 1610"/>
                <a:gd name="T1" fmla="*/ 884 h 1612"/>
                <a:gd name="T2" fmla="*/ 1578 w 1610"/>
                <a:gd name="T3" fmla="*/ 1032 h 1612"/>
                <a:gd name="T4" fmla="*/ 1525 w 1610"/>
                <a:gd name="T5" fmla="*/ 1170 h 1612"/>
                <a:gd name="T6" fmla="*/ 1446 w 1610"/>
                <a:gd name="T7" fmla="*/ 1294 h 1612"/>
                <a:gd name="T8" fmla="*/ 1349 w 1610"/>
                <a:gd name="T9" fmla="*/ 1401 h 1612"/>
                <a:gd name="T10" fmla="*/ 1233 w 1610"/>
                <a:gd name="T11" fmla="*/ 1489 h 1612"/>
                <a:gd name="T12" fmla="*/ 1102 w 1610"/>
                <a:gd name="T13" fmla="*/ 1555 h 1612"/>
                <a:gd name="T14" fmla="*/ 959 w 1610"/>
                <a:gd name="T15" fmla="*/ 1598 h 1612"/>
                <a:gd name="T16" fmla="*/ 806 w 1610"/>
                <a:gd name="T17" fmla="*/ 1612 h 1612"/>
                <a:gd name="T18" fmla="*/ 652 w 1610"/>
                <a:gd name="T19" fmla="*/ 1598 h 1612"/>
                <a:gd name="T20" fmla="*/ 510 w 1610"/>
                <a:gd name="T21" fmla="*/ 1555 h 1612"/>
                <a:gd name="T22" fmla="*/ 379 w 1610"/>
                <a:gd name="T23" fmla="*/ 1489 h 1612"/>
                <a:gd name="T24" fmla="*/ 262 w 1610"/>
                <a:gd name="T25" fmla="*/ 1401 h 1612"/>
                <a:gd name="T26" fmla="*/ 165 w 1610"/>
                <a:gd name="T27" fmla="*/ 1294 h 1612"/>
                <a:gd name="T28" fmla="*/ 86 w 1610"/>
                <a:gd name="T29" fmla="*/ 1170 h 1612"/>
                <a:gd name="T30" fmla="*/ 32 w 1610"/>
                <a:gd name="T31" fmla="*/ 1032 h 1612"/>
                <a:gd name="T32" fmla="*/ 4 w 1610"/>
                <a:gd name="T33" fmla="*/ 884 h 1612"/>
                <a:gd name="T34" fmla="*/ 4 w 1610"/>
                <a:gd name="T35" fmla="*/ 729 h 1612"/>
                <a:gd name="T36" fmla="*/ 32 w 1610"/>
                <a:gd name="T37" fmla="*/ 580 h 1612"/>
                <a:gd name="T38" fmla="*/ 86 w 1610"/>
                <a:gd name="T39" fmla="*/ 443 h 1612"/>
                <a:gd name="T40" fmla="*/ 165 w 1610"/>
                <a:gd name="T41" fmla="*/ 319 h 1612"/>
                <a:gd name="T42" fmla="*/ 262 w 1610"/>
                <a:gd name="T43" fmla="*/ 212 h 1612"/>
                <a:gd name="T44" fmla="*/ 379 w 1610"/>
                <a:gd name="T45" fmla="*/ 124 h 1612"/>
                <a:gd name="T46" fmla="*/ 510 w 1610"/>
                <a:gd name="T47" fmla="*/ 57 h 1612"/>
                <a:gd name="T48" fmla="*/ 652 w 1610"/>
                <a:gd name="T49" fmla="*/ 16 h 1612"/>
                <a:gd name="T50" fmla="*/ 806 w 1610"/>
                <a:gd name="T51" fmla="*/ 0 h 1612"/>
                <a:gd name="T52" fmla="*/ 959 w 1610"/>
                <a:gd name="T53" fmla="*/ 16 h 1612"/>
                <a:gd name="T54" fmla="*/ 1102 w 1610"/>
                <a:gd name="T55" fmla="*/ 57 h 1612"/>
                <a:gd name="T56" fmla="*/ 1233 w 1610"/>
                <a:gd name="T57" fmla="*/ 124 h 1612"/>
                <a:gd name="T58" fmla="*/ 1349 w 1610"/>
                <a:gd name="T59" fmla="*/ 212 h 1612"/>
                <a:gd name="T60" fmla="*/ 1446 w 1610"/>
                <a:gd name="T61" fmla="*/ 319 h 1612"/>
                <a:gd name="T62" fmla="*/ 1525 w 1610"/>
                <a:gd name="T63" fmla="*/ 443 h 1612"/>
                <a:gd name="T64" fmla="*/ 1578 w 1610"/>
                <a:gd name="T65" fmla="*/ 580 h 1612"/>
                <a:gd name="T66" fmla="*/ 1608 w 1610"/>
                <a:gd name="T67" fmla="*/ 729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0" h="1612">
                  <a:moveTo>
                    <a:pt x="1610" y="806"/>
                  </a:moveTo>
                  <a:lnTo>
                    <a:pt x="1608" y="884"/>
                  </a:lnTo>
                  <a:lnTo>
                    <a:pt x="1596" y="959"/>
                  </a:lnTo>
                  <a:lnTo>
                    <a:pt x="1578" y="1032"/>
                  </a:lnTo>
                  <a:lnTo>
                    <a:pt x="1555" y="1102"/>
                  </a:lnTo>
                  <a:lnTo>
                    <a:pt x="1525" y="1170"/>
                  </a:lnTo>
                  <a:lnTo>
                    <a:pt x="1489" y="1233"/>
                  </a:lnTo>
                  <a:lnTo>
                    <a:pt x="1446" y="1294"/>
                  </a:lnTo>
                  <a:lnTo>
                    <a:pt x="1400" y="1350"/>
                  </a:lnTo>
                  <a:lnTo>
                    <a:pt x="1349" y="1401"/>
                  </a:lnTo>
                  <a:lnTo>
                    <a:pt x="1294" y="1448"/>
                  </a:lnTo>
                  <a:lnTo>
                    <a:pt x="1233" y="1489"/>
                  </a:lnTo>
                  <a:lnTo>
                    <a:pt x="1169" y="1526"/>
                  </a:lnTo>
                  <a:lnTo>
                    <a:pt x="1102" y="1555"/>
                  </a:lnTo>
                  <a:lnTo>
                    <a:pt x="1032" y="1580"/>
                  </a:lnTo>
                  <a:lnTo>
                    <a:pt x="959" y="1598"/>
                  </a:lnTo>
                  <a:lnTo>
                    <a:pt x="883" y="1608"/>
                  </a:lnTo>
                  <a:lnTo>
                    <a:pt x="806" y="1612"/>
                  </a:lnTo>
                  <a:lnTo>
                    <a:pt x="728" y="1608"/>
                  </a:lnTo>
                  <a:lnTo>
                    <a:pt x="652" y="1598"/>
                  </a:lnTo>
                  <a:lnTo>
                    <a:pt x="579" y="1580"/>
                  </a:lnTo>
                  <a:lnTo>
                    <a:pt x="510" y="1555"/>
                  </a:lnTo>
                  <a:lnTo>
                    <a:pt x="442" y="1526"/>
                  </a:lnTo>
                  <a:lnTo>
                    <a:pt x="379" y="1489"/>
                  </a:lnTo>
                  <a:lnTo>
                    <a:pt x="318" y="1448"/>
                  </a:lnTo>
                  <a:lnTo>
                    <a:pt x="262" y="1401"/>
                  </a:lnTo>
                  <a:lnTo>
                    <a:pt x="211" y="1350"/>
                  </a:lnTo>
                  <a:lnTo>
                    <a:pt x="165" y="1294"/>
                  </a:lnTo>
                  <a:lnTo>
                    <a:pt x="122" y="1233"/>
                  </a:lnTo>
                  <a:lnTo>
                    <a:pt x="86" y="1170"/>
                  </a:lnTo>
                  <a:lnTo>
                    <a:pt x="57" y="1102"/>
                  </a:lnTo>
                  <a:lnTo>
                    <a:pt x="32" y="1032"/>
                  </a:lnTo>
                  <a:lnTo>
                    <a:pt x="14" y="959"/>
                  </a:lnTo>
                  <a:lnTo>
                    <a:pt x="4" y="884"/>
                  </a:lnTo>
                  <a:lnTo>
                    <a:pt x="0" y="806"/>
                  </a:lnTo>
                  <a:lnTo>
                    <a:pt x="4" y="729"/>
                  </a:lnTo>
                  <a:lnTo>
                    <a:pt x="14" y="653"/>
                  </a:lnTo>
                  <a:lnTo>
                    <a:pt x="32" y="580"/>
                  </a:lnTo>
                  <a:lnTo>
                    <a:pt x="57" y="510"/>
                  </a:lnTo>
                  <a:lnTo>
                    <a:pt x="86" y="443"/>
                  </a:lnTo>
                  <a:lnTo>
                    <a:pt x="122" y="379"/>
                  </a:lnTo>
                  <a:lnTo>
                    <a:pt x="165" y="319"/>
                  </a:lnTo>
                  <a:lnTo>
                    <a:pt x="211" y="263"/>
                  </a:lnTo>
                  <a:lnTo>
                    <a:pt x="262" y="212"/>
                  </a:lnTo>
                  <a:lnTo>
                    <a:pt x="318" y="165"/>
                  </a:lnTo>
                  <a:lnTo>
                    <a:pt x="379" y="124"/>
                  </a:lnTo>
                  <a:lnTo>
                    <a:pt x="442" y="88"/>
                  </a:lnTo>
                  <a:lnTo>
                    <a:pt x="510" y="57"/>
                  </a:lnTo>
                  <a:lnTo>
                    <a:pt x="579" y="32"/>
                  </a:lnTo>
                  <a:lnTo>
                    <a:pt x="652" y="16"/>
                  </a:lnTo>
                  <a:lnTo>
                    <a:pt x="728" y="4"/>
                  </a:lnTo>
                  <a:lnTo>
                    <a:pt x="806" y="0"/>
                  </a:lnTo>
                  <a:lnTo>
                    <a:pt x="883" y="4"/>
                  </a:lnTo>
                  <a:lnTo>
                    <a:pt x="959" y="16"/>
                  </a:lnTo>
                  <a:lnTo>
                    <a:pt x="1032" y="32"/>
                  </a:lnTo>
                  <a:lnTo>
                    <a:pt x="1102" y="57"/>
                  </a:lnTo>
                  <a:lnTo>
                    <a:pt x="1169" y="88"/>
                  </a:lnTo>
                  <a:lnTo>
                    <a:pt x="1233" y="124"/>
                  </a:lnTo>
                  <a:lnTo>
                    <a:pt x="1294" y="165"/>
                  </a:lnTo>
                  <a:lnTo>
                    <a:pt x="1349" y="212"/>
                  </a:lnTo>
                  <a:lnTo>
                    <a:pt x="1400" y="263"/>
                  </a:lnTo>
                  <a:lnTo>
                    <a:pt x="1446" y="319"/>
                  </a:lnTo>
                  <a:lnTo>
                    <a:pt x="1489" y="379"/>
                  </a:lnTo>
                  <a:lnTo>
                    <a:pt x="1525" y="443"/>
                  </a:lnTo>
                  <a:lnTo>
                    <a:pt x="1555" y="510"/>
                  </a:lnTo>
                  <a:lnTo>
                    <a:pt x="1578" y="580"/>
                  </a:lnTo>
                  <a:lnTo>
                    <a:pt x="1596" y="653"/>
                  </a:lnTo>
                  <a:lnTo>
                    <a:pt x="1608" y="729"/>
                  </a:lnTo>
                  <a:lnTo>
                    <a:pt x="1610" y="8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4705376" y="2943204"/>
              <a:ext cx="1916339" cy="1917926"/>
            </a:xfrm>
            <a:custGeom>
              <a:avLst/>
              <a:gdLst>
                <a:gd name="T0" fmla="*/ 1207 w 1207"/>
                <a:gd name="T1" fmla="*/ 604 h 1208"/>
                <a:gd name="T2" fmla="*/ 1203 w 1207"/>
                <a:gd name="T3" fmla="*/ 675 h 1208"/>
                <a:gd name="T4" fmla="*/ 1192 w 1207"/>
                <a:gd name="T5" fmla="*/ 743 h 1208"/>
                <a:gd name="T6" fmla="*/ 1172 w 1207"/>
                <a:gd name="T7" fmla="*/ 808 h 1208"/>
                <a:gd name="T8" fmla="*/ 1147 w 1207"/>
                <a:gd name="T9" fmla="*/ 870 h 1208"/>
                <a:gd name="T10" fmla="*/ 1113 w 1207"/>
                <a:gd name="T11" fmla="*/ 929 h 1208"/>
                <a:gd name="T12" fmla="*/ 1075 w 1207"/>
                <a:gd name="T13" fmla="*/ 983 h 1208"/>
                <a:gd name="T14" fmla="*/ 1031 w 1207"/>
                <a:gd name="T15" fmla="*/ 1031 h 1208"/>
                <a:gd name="T16" fmla="*/ 981 w 1207"/>
                <a:gd name="T17" fmla="*/ 1076 h 1208"/>
                <a:gd name="T18" fmla="*/ 927 w 1207"/>
                <a:gd name="T19" fmla="*/ 1115 h 1208"/>
                <a:gd name="T20" fmla="*/ 870 w 1207"/>
                <a:gd name="T21" fmla="*/ 1147 h 1208"/>
                <a:gd name="T22" fmla="*/ 807 w 1207"/>
                <a:gd name="T23" fmla="*/ 1174 h 1208"/>
                <a:gd name="T24" fmla="*/ 743 w 1207"/>
                <a:gd name="T25" fmla="*/ 1193 h 1208"/>
                <a:gd name="T26" fmla="*/ 675 w 1207"/>
                <a:gd name="T27" fmla="*/ 1205 h 1208"/>
                <a:gd name="T28" fmla="*/ 604 w 1207"/>
                <a:gd name="T29" fmla="*/ 1208 h 1208"/>
                <a:gd name="T30" fmla="*/ 533 w 1207"/>
                <a:gd name="T31" fmla="*/ 1205 h 1208"/>
                <a:gd name="T32" fmla="*/ 465 w 1207"/>
                <a:gd name="T33" fmla="*/ 1193 h 1208"/>
                <a:gd name="T34" fmla="*/ 400 w 1207"/>
                <a:gd name="T35" fmla="*/ 1174 h 1208"/>
                <a:gd name="T36" fmla="*/ 338 w 1207"/>
                <a:gd name="T37" fmla="*/ 1147 h 1208"/>
                <a:gd name="T38" fmla="*/ 279 w 1207"/>
                <a:gd name="T39" fmla="*/ 1115 h 1208"/>
                <a:gd name="T40" fmla="*/ 226 w 1207"/>
                <a:gd name="T41" fmla="*/ 1076 h 1208"/>
                <a:gd name="T42" fmla="*/ 177 w 1207"/>
                <a:gd name="T43" fmla="*/ 1031 h 1208"/>
                <a:gd name="T44" fmla="*/ 132 w 1207"/>
                <a:gd name="T45" fmla="*/ 983 h 1208"/>
                <a:gd name="T46" fmla="*/ 93 w 1207"/>
                <a:gd name="T47" fmla="*/ 929 h 1208"/>
                <a:gd name="T48" fmla="*/ 61 w 1207"/>
                <a:gd name="T49" fmla="*/ 870 h 1208"/>
                <a:gd name="T50" fmla="*/ 34 w 1207"/>
                <a:gd name="T51" fmla="*/ 808 h 1208"/>
                <a:gd name="T52" fmla="*/ 15 w 1207"/>
                <a:gd name="T53" fmla="*/ 743 h 1208"/>
                <a:gd name="T54" fmla="*/ 4 w 1207"/>
                <a:gd name="T55" fmla="*/ 675 h 1208"/>
                <a:gd name="T56" fmla="*/ 0 w 1207"/>
                <a:gd name="T57" fmla="*/ 604 h 1208"/>
                <a:gd name="T58" fmla="*/ 4 w 1207"/>
                <a:gd name="T59" fmla="*/ 534 h 1208"/>
                <a:gd name="T60" fmla="*/ 15 w 1207"/>
                <a:gd name="T61" fmla="*/ 466 h 1208"/>
                <a:gd name="T62" fmla="*/ 34 w 1207"/>
                <a:gd name="T63" fmla="*/ 400 h 1208"/>
                <a:gd name="T64" fmla="*/ 61 w 1207"/>
                <a:gd name="T65" fmla="*/ 338 h 1208"/>
                <a:gd name="T66" fmla="*/ 93 w 1207"/>
                <a:gd name="T67" fmla="*/ 281 h 1208"/>
                <a:gd name="T68" fmla="*/ 132 w 1207"/>
                <a:gd name="T69" fmla="*/ 227 h 1208"/>
                <a:gd name="T70" fmla="*/ 177 w 1207"/>
                <a:gd name="T71" fmla="*/ 177 h 1208"/>
                <a:gd name="T72" fmla="*/ 226 w 1207"/>
                <a:gd name="T73" fmla="*/ 133 h 1208"/>
                <a:gd name="T74" fmla="*/ 279 w 1207"/>
                <a:gd name="T75" fmla="*/ 95 h 1208"/>
                <a:gd name="T76" fmla="*/ 338 w 1207"/>
                <a:gd name="T77" fmla="*/ 61 h 1208"/>
                <a:gd name="T78" fmla="*/ 400 w 1207"/>
                <a:gd name="T79" fmla="*/ 36 h 1208"/>
                <a:gd name="T80" fmla="*/ 465 w 1207"/>
                <a:gd name="T81" fmla="*/ 16 h 1208"/>
                <a:gd name="T82" fmla="*/ 533 w 1207"/>
                <a:gd name="T83" fmla="*/ 5 h 1208"/>
                <a:gd name="T84" fmla="*/ 604 w 1207"/>
                <a:gd name="T85" fmla="*/ 0 h 1208"/>
                <a:gd name="T86" fmla="*/ 675 w 1207"/>
                <a:gd name="T87" fmla="*/ 5 h 1208"/>
                <a:gd name="T88" fmla="*/ 743 w 1207"/>
                <a:gd name="T89" fmla="*/ 16 h 1208"/>
                <a:gd name="T90" fmla="*/ 807 w 1207"/>
                <a:gd name="T91" fmla="*/ 36 h 1208"/>
                <a:gd name="T92" fmla="*/ 870 w 1207"/>
                <a:gd name="T93" fmla="*/ 61 h 1208"/>
                <a:gd name="T94" fmla="*/ 927 w 1207"/>
                <a:gd name="T95" fmla="*/ 95 h 1208"/>
                <a:gd name="T96" fmla="*/ 981 w 1207"/>
                <a:gd name="T97" fmla="*/ 133 h 1208"/>
                <a:gd name="T98" fmla="*/ 1031 w 1207"/>
                <a:gd name="T99" fmla="*/ 177 h 1208"/>
                <a:gd name="T100" fmla="*/ 1075 w 1207"/>
                <a:gd name="T101" fmla="*/ 227 h 1208"/>
                <a:gd name="T102" fmla="*/ 1113 w 1207"/>
                <a:gd name="T103" fmla="*/ 281 h 1208"/>
                <a:gd name="T104" fmla="*/ 1147 w 1207"/>
                <a:gd name="T105" fmla="*/ 338 h 1208"/>
                <a:gd name="T106" fmla="*/ 1172 w 1207"/>
                <a:gd name="T107" fmla="*/ 400 h 1208"/>
                <a:gd name="T108" fmla="*/ 1192 w 1207"/>
                <a:gd name="T109" fmla="*/ 466 h 1208"/>
                <a:gd name="T110" fmla="*/ 1203 w 1207"/>
                <a:gd name="T111" fmla="*/ 534 h 1208"/>
                <a:gd name="T112" fmla="*/ 1207 w 1207"/>
                <a:gd name="T113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07" h="1208">
                  <a:moveTo>
                    <a:pt x="1207" y="604"/>
                  </a:moveTo>
                  <a:lnTo>
                    <a:pt x="1203" y="675"/>
                  </a:lnTo>
                  <a:lnTo>
                    <a:pt x="1192" y="743"/>
                  </a:lnTo>
                  <a:lnTo>
                    <a:pt x="1172" y="808"/>
                  </a:lnTo>
                  <a:lnTo>
                    <a:pt x="1147" y="870"/>
                  </a:lnTo>
                  <a:lnTo>
                    <a:pt x="1113" y="929"/>
                  </a:lnTo>
                  <a:lnTo>
                    <a:pt x="1075" y="983"/>
                  </a:lnTo>
                  <a:lnTo>
                    <a:pt x="1031" y="1031"/>
                  </a:lnTo>
                  <a:lnTo>
                    <a:pt x="981" y="1076"/>
                  </a:lnTo>
                  <a:lnTo>
                    <a:pt x="927" y="1115"/>
                  </a:lnTo>
                  <a:lnTo>
                    <a:pt x="870" y="1147"/>
                  </a:lnTo>
                  <a:lnTo>
                    <a:pt x="807" y="1174"/>
                  </a:lnTo>
                  <a:lnTo>
                    <a:pt x="743" y="1193"/>
                  </a:lnTo>
                  <a:lnTo>
                    <a:pt x="675" y="1205"/>
                  </a:lnTo>
                  <a:lnTo>
                    <a:pt x="604" y="1208"/>
                  </a:lnTo>
                  <a:lnTo>
                    <a:pt x="533" y="1205"/>
                  </a:lnTo>
                  <a:lnTo>
                    <a:pt x="465" y="1193"/>
                  </a:lnTo>
                  <a:lnTo>
                    <a:pt x="400" y="1174"/>
                  </a:lnTo>
                  <a:lnTo>
                    <a:pt x="338" y="1147"/>
                  </a:lnTo>
                  <a:lnTo>
                    <a:pt x="279" y="1115"/>
                  </a:lnTo>
                  <a:lnTo>
                    <a:pt x="226" y="1076"/>
                  </a:lnTo>
                  <a:lnTo>
                    <a:pt x="177" y="1031"/>
                  </a:lnTo>
                  <a:lnTo>
                    <a:pt x="132" y="983"/>
                  </a:lnTo>
                  <a:lnTo>
                    <a:pt x="93" y="929"/>
                  </a:lnTo>
                  <a:lnTo>
                    <a:pt x="61" y="870"/>
                  </a:lnTo>
                  <a:lnTo>
                    <a:pt x="34" y="808"/>
                  </a:lnTo>
                  <a:lnTo>
                    <a:pt x="15" y="743"/>
                  </a:lnTo>
                  <a:lnTo>
                    <a:pt x="4" y="675"/>
                  </a:lnTo>
                  <a:lnTo>
                    <a:pt x="0" y="604"/>
                  </a:lnTo>
                  <a:lnTo>
                    <a:pt x="4" y="534"/>
                  </a:lnTo>
                  <a:lnTo>
                    <a:pt x="15" y="466"/>
                  </a:lnTo>
                  <a:lnTo>
                    <a:pt x="34" y="400"/>
                  </a:lnTo>
                  <a:lnTo>
                    <a:pt x="61" y="338"/>
                  </a:lnTo>
                  <a:lnTo>
                    <a:pt x="93" y="281"/>
                  </a:lnTo>
                  <a:lnTo>
                    <a:pt x="132" y="227"/>
                  </a:lnTo>
                  <a:lnTo>
                    <a:pt x="177" y="177"/>
                  </a:lnTo>
                  <a:lnTo>
                    <a:pt x="226" y="133"/>
                  </a:lnTo>
                  <a:lnTo>
                    <a:pt x="279" y="95"/>
                  </a:lnTo>
                  <a:lnTo>
                    <a:pt x="338" y="61"/>
                  </a:lnTo>
                  <a:lnTo>
                    <a:pt x="400" y="36"/>
                  </a:lnTo>
                  <a:lnTo>
                    <a:pt x="465" y="16"/>
                  </a:lnTo>
                  <a:lnTo>
                    <a:pt x="533" y="5"/>
                  </a:lnTo>
                  <a:lnTo>
                    <a:pt x="604" y="0"/>
                  </a:lnTo>
                  <a:lnTo>
                    <a:pt x="675" y="5"/>
                  </a:lnTo>
                  <a:lnTo>
                    <a:pt x="743" y="16"/>
                  </a:lnTo>
                  <a:lnTo>
                    <a:pt x="807" y="36"/>
                  </a:lnTo>
                  <a:lnTo>
                    <a:pt x="870" y="61"/>
                  </a:lnTo>
                  <a:lnTo>
                    <a:pt x="927" y="95"/>
                  </a:lnTo>
                  <a:lnTo>
                    <a:pt x="981" y="133"/>
                  </a:lnTo>
                  <a:lnTo>
                    <a:pt x="1031" y="177"/>
                  </a:lnTo>
                  <a:lnTo>
                    <a:pt x="1075" y="227"/>
                  </a:lnTo>
                  <a:lnTo>
                    <a:pt x="1113" y="281"/>
                  </a:lnTo>
                  <a:lnTo>
                    <a:pt x="1147" y="338"/>
                  </a:lnTo>
                  <a:lnTo>
                    <a:pt x="1172" y="400"/>
                  </a:lnTo>
                  <a:lnTo>
                    <a:pt x="1192" y="466"/>
                  </a:lnTo>
                  <a:lnTo>
                    <a:pt x="1203" y="534"/>
                  </a:lnTo>
                  <a:lnTo>
                    <a:pt x="1207" y="60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5024502" y="3262329"/>
              <a:ext cx="1279676" cy="1279676"/>
            </a:xfrm>
            <a:custGeom>
              <a:avLst/>
              <a:gdLst>
                <a:gd name="T0" fmla="*/ 806 w 806"/>
                <a:gd name="T1" fmla="*/ 403 h 806"/>
                <a:gd name="T2" fmla="*/ 802 w 806"/>
                <a:gd name="T3" fmla="*/ 458 h 806"/>
                <a:gd name="T4" fmla="*/ 790 w 806"/>
                <a:gd name="T5" fmla="*/ 511 h 806"/>
                <a:gd name="T6" fmla="*/ 774 w 806"/>
                <a:gd name="T7" fmla="*/ 560 h 806"/>
                <a:gd name="T8" fmla="*/ 751 w 806"/>
                <a:gd name="T9" fmla="*/ 607 h 806"/>
                <a:gd name="T10" fmla="*/ 721 w 806"/>
                <a:gd name="T11" fmla="*/ 649 h 806"/>
                <a:gd name="T12" fmla="*/ 688 w 806"/>
                <a:gd name="T13" fmla="*/ 688 h 806"/>
                <a:gd name="T14" fmla="*/ 648 w 806"/>
                <a:gd name="T15" fmla="*/ 723 h 806"/>
                <a:gd name="T16" fmla="*/ 606 w 806"/>
                <a:gd name="T17" fmla="*/ 751 h 806"/>
                <a:gd name="T18" fmla="*/ 560 w 806"/>
                <a:gd name="T19" fmla="*/ 774 h 806"/>
                <a:gd name="T20" fmla="*/ 510 w 806"/>
                <a:gd name="T21" fmla="*/ 792 h 806"/>
                <a:gd name="T22" fmla="*/ 457 w 806"/>
                <a:gd name="T23" fmla="*/ 802 h 806"/>
                <a:gd name="T24" fmla="*/ 403 w 806"/>
                <a:gd name="T25" fmla="*/ 806 h 806"/>
                <a:gd name="T26" fmla="*/ 348 w 806"/>
                <a:gd name="T27" fmla="*/ 802 h 806"/>
                <a:gd name="T28" fmla="*/ 295 w 806"/>
                <a:gd name="T29" fmla="*/ 792 h 806"/>
                <a:gd name="T30" fmla="*/ 245 w 806"/>
                <a:gd name="T31" fmla="*/ 774 h 806"/>
                <a:gd name="T32" fmla="*/ 199 w 806"/>
                <a:gd name="T33" fmla="*/ 751 h 806"/>
                <a:gd name="T34" fmla="*/ 157 w 806"/>
                <a:gd name="T35" fmla="*/ 723 h 806"/>
                <a:gd name="T36" fmla="*/ 118 w 806"/>
                <a:gd name="T37" fmla="*/ 688 h 806"/>
                <a:gd name="T38" fmla="*/ 84 w 806"/>
                <a:gd name="T39" fmla="*/ 649 h 806"/>
                <a:gd name="T40" fmla="*/ 55 w 806"/>
                <a:gd name="T41" fmla="*/ 607 h 806"/>
                <a:gd name="T42" fmla="*/ 31 w 806"/>
                <a:gd name="T43" fmla="*/ 560 h 806"/>
                <a:gd name="T44" fmla="*/ 14 w 806"/>
                <a:gd name="T45" fmla="*/ 511 h 806"/>
                <a:gd name="T46" fmla="*/ 4 w 806"/>
                <a:gd name="T47" fmla="*/ 458 h 806"/>
                <a:gd name="T48" fmla="*/ 0 w 806"/>
                <a:gd name="T49" fmla="*/ 403 h 806"/>
                <a:gd name="T50" fmla="*/ 4 w 806"/>
                <a:gd name="T51" fmla="*/ 349 h 806"/>
                <a:gd name="T52" fmla="*/ 14 w 806"/>
                <a:gd name="T53" fmla="*/ 297 h 806"/>
                <a:gd name="T54" fmla="*/ 31 w 806"/>
                <a:gd name="T55" fmla="*/ 247 h 806"/>
                <a:gd name="T56" fmla="*/ 55 w 806"/>
                <a:gd name="T57" fmla="*/ 200 h 806"/>
                <a:gd name="T58" fmla="*/ 84 w 806"/>
                <a:gd name="T59" fmla="*/ 157 h 806"/>
                <a:gd name="T60" fmla="*/ 118 w 806"/>
                <a:gd name="T61" fmla="*/ 118 h 806"/>
                <a:gd name="T62" fmla="*/ 157 w 806"/>
                <a:gd name="T63" fmla="*/ 85 h 806"/>
                <a:gd name="T64" fmla="*/ 199 w 806"/>
                <a:gd name="T65" fmla="*/ 55 h 806"/>
                <a:gd name="T66" fmla="*/ 245 w 806"/>
                <a:gd name="T67" fmla="*/ 32 h 806"/>
                <a:gd name="T68" fmla="*/ 295 w 806"/>
                <a:gd name="T69" fmla="*/ 16 h 806"/>
                <a:gd name="T70" fmla="*/ 348 w 806"/>
                <a:gd name="T71" fmla="*/ 4 h 806"/>
                <a:gd name="T72" fmla="*/ 403 w 806"/>
                <a:gd name="T73" fmla="*/ 0 h 806"/>
                <a:gd name="T74" fmla="*/ 457 w 806"/>
                <a:gd name="T75" fmla="*/ 4 h 806"/>
                <a:gd name="T76" fmla="*/ 510 w 806"/>
                <a:gd name="T77" fmla="*/ 16 h 806"/>
                <a:gd name="T78" fmla="*/ 560 w 806"/>
                <a:gd name="T79" fmla="*/ 32 h 806"/>
                <a:gd name="T80" fmla="*/ 606 w 806"/>
                <a:gd name="T81" fmla="*/ 55 h 806"/>
                <a:gd name="T82" fmla="*/ 648 w 806"/>
                <a:gd name="T83" fmla="*/ 85 h 806"/>
                <a:gd name="T84" fmla="*/ 688 w 806"/>
                <a:gd name="T85" fmla="*/ 118 h 806"/>
                <a:gd name="T86" fmla="*/ 721 w 806"/>
                <a:gd name="T87" fmla="*/ 157 h 806"/>
                <a:gd name="T88" fmla="*/ 751 w 806"/>
                <a:gd name="T89" fmla="*/ 200 h 806"/>
                <a:gd name="T90" fmla="*/ 774 w 806"/>
                <a:gd name="T91" fmla="*/ 247 h 806"/>
                <a:gd name="T92" fmla="*/ 790 w 806"/>
                <a:gd name="T93" fmla="*/ 297 h 806"/>
                <a:gd name="T94" fmla="*/ 802 w 806"/>
                <a:gd name="T95" fmla="*/ 349 h 806"/>
                <a:gd name="T96" fmla="*/ 806 w 806"/>
                <a:gd name="T97" fmla="*/ 40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806">
                  <a:moveTo>
                    <a:pt x="806" y="403"/>
                  </a:moveTo>
                  <a:lnTo>
                    <a:pt x="802" y="458"/>
                  </a:lnTo>
                  <a:lnTo>
                    <a:pt x="790" y="511"/>
                  </a:lnTo>
                  <a:lnTo>
                    <a:pt x="774" y="560"/>
                  </a:lnTo>
                  <a:lnTo>
                    <a:pt x="751" y="607"/>
                  </a:lnTo>
                  <a:lnTo>
                    <a:pt x="721" y="649"/>
                  </a:lnTo>
                  <a:lnTo>
                    <a:pt x="688" y="688"/>
                  </a:lnTo>
                  <a:lnTo>
                    <a:pt x="648" y="723"/>
                  </a:lnTo>
                  <a:lnTo>
                    <a:pt x="606" y="751"/>
                  </a:lnTo>
                  <a:lnTo>
                    <a:pt x="560" y="774"/>
                  </a:lnTo>
                  <a:lnTo>
                    <a:pt x="510" y="792"/>
                  </a:lnTo>
                  <a:lnTo>
                    <a:pt x="457" y="802"/>
                  </a:lnTo>
                  <a:lnTo>
                    <a:pt x="403" y="806"/>
                  </a:lnTo>
                  <a:lnTo>
                    <a:pt x="348" y="802"/>
                  </a:lnTo>
                  <a:lnTo>
                    <a:pt x="295" y="792"/>
                  </a:lnTo>
                  <a:lnTo>
                    <a:pt x="245" y="774"/>
                  </a:lnTo>
                  <a:lnTo>
                    <a:pt x="199" y="751"/>
                  </a:lnTo>
                  <a:lnTo>
                    <a:pt x="157" y="723"/>
                  </a:lnTo>
                  <a:lnTo>
                    <a:pt x="118" y="688"/>
                  </a:lnTo>
                  <a:lnTo>
                    <a:pt x="84" y="649"/>
                  </a:lnTo>
                  <a:lnTo>
                    <a:pt x="55" y="607"/>
                  </a:lnTo>
                  <a:lnTo>
                    <a:pt x="31" y="560"/>
                  </a:lnTo>
                  <a:lnTo>
                    <a:pt x="14" y="511"/>
                  </a:lnTo>
                  <a:lnTo>
                    <a:pt x="4" y="458"/>
                  </a:lnTo>
                  <a:lnTo>
                    <a:pt x="0" y="403"/>
                  </a:lnTo>
                  <a:lnTo>
                    <a:pt x="4" y="349"/>
                  </a:lnTo>
                  <a:lnTo>
                    <a:pt x="14" y="297"/>
                  </a:lnTo>
                  <a:lnTo>
                    <a:pt x="31" y="247"/>
                  </a:lnTo>
                  <a:lnTo>
                    <a:pt x="55" y="200"/>
                  </a:lnTo>
                  <a:lnTo>
                    <a:pt x="84" y="157"/>
                  </a:lnTo>
                  <a:lnTo>
                    <a:pt x="118" y="118"/>
                  </a:lnTo>
                  <a:lnTo>
                    <a:pt x="157" y="85"/>
                  </a:lnTo>
                  <a:lnTo>
                    <a:pt x="199" y="55"/>
                  </a:lnTo>
                  <a:lnTo>
                    <a:pt x="245" y="32"/>
                  </a:lnTo>
                  <a:lnTo>
                    <a:pt x="295" y="16"/>
                  </a:lnTo>
                  <a:lnTo>
                    <a:pt x="348" y="4"/>
                  </a:lnTo>
                  <a:lnTo>
                    <a:pt x="403" y="0"/>
                  </a:lnTo>
                  <a:lnTo>
                    <a:pt x="457" y="4"/>
                  </a:lnTo>
                  <a:lnTo>
                    <a:pt x="510" y="16"/>
                  </a:lnTo>
                  <a:lnTo>
                    <a:pt x="560" y="32"/>
                  </a:lnTo>
                  <a:lnTo>
                    <a:pt x="606" y="55"/>
                  </a:lnTo>
                  <a:lnTo>
                    <a:pt x="648" y="85"/>
                  </a:lnTo>
                  <a:lnTo>
                    <a:pt x="688" y="118"/>
                  </a:lnTo>
                  <a:lnTo>
                    <a:pt x="721" y="157"/>
                  </a:lnTo>
                  <a:lnTo>
                    <a:pt x="751" y="200"/>
                  </a:lnTo>
                  <a:lnTo>
                    <a:pt x="774" y="247"/>
                  </a:lnTo>
                  <a:lnTo>
                    <a:pt x="790" y="297"/>
                  </a:lnTo>
                  <a:lnTo>
                    <a:pt x="802" y="349"/>
                  </a:lnTo>
                  <a:lnTo>
                    <a:pt x="806" y="4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345214" y="3583041"/>
              <a:ext cx="638250" cy="639838"/>
            </a:xfrm>
            <a:custGeom>
              <a:avLst/>
              <a:gdLst>
                <a:gd name="T0" fmla="*/ 402 w 402"/>
                <a:gd name="T1" fmla="*/ 201 h 403"/>
                <a:gd name="T2" fmla="*/ 399 w 402"/>
                <a:gd name="T3" fmla="*/ 237 h 403"/>
                <a:gd name="T4" fmla="*/ 390 w 402"/>
                <a:gd name="T5" fmla="*/ 272 h 403"/>
                <a:gd name="T6" fmla="*/ 374 w 402"/>
                <a:gd name="T7" fmla="*/ 302 h 403"/>
                <a:gd name="T8" fmla="*/ 355 w 402"/>
                <a:gd name="T9" fmla="*/ 331 h 403"/>
                <a:gd name="T10" fmla="*/ 331 w 402"/>
                <a:gd name="T11" fmla="*/ 355 h 403"/>
                <a:gd name="T12" fmla="*/ 302 w 402"/>
                <a:gd name="T13" fmla="*/ 376 h 403"/>
                <a:gd name="T14" fmla="*/ 270 w 402"/>
                <a:gd name="T15" fmla="*/ 390 h 403"/>
                <a:gd name="T16" fmla="*/ 237 w 402"/>
                <a:gd name="T17" fmla="*/ 400 h 403"/>
                <a:gd name="T18" fmla="*/ 201 w 402"/>
                <a:gd name="T19" fmla="*/ 403 h 403"/>
                <a:gd name="T20" fmla="*/ 164 w 402"/>
                <a:gd name="T21" fmla="*/ 400 h 403"/>
                <a:gd name="T22" fmla="*/ 130 w 402"/>
                <a:gd name="T23" fmla="*/ 390 h 403"/>
                <a:gd name="T24" fmla="*/ 98 w 402"/>
                <a:gd name="T25" fmla="*/ 376 h 403"/>
                <a:gd name="T26" fmla="*/ 71 w 402"/>
                <a:gd name="T27" fmla="*/ 355 h 403"/>
                <a:gd name="T28" fmla="*/ 47 w 402"/>
                <a:gd name="T29" fmla="*/ 331 h 403"/>
                <a:gd name="T30" fmla="*/ 27 w 402"/>
                <a:gd name="T31" fmla="*/ 302 h 403"/>
                <a:gd name="T32" fmla="*/ 12 w 402"/>
                <a:gd name="T33" fmla="*/ 272 h 403"/>
                <a:gd name="T34" fmla="*/ 2 w 402"/>
                <a:gd name="T35" fmla="*/ 237 h 403"/>
                <a:gd name="T36" fmla="*/ 0 w 402"/>
                <a:gd name="T37" fmla="*/ 201 h 403"/>
                <a:gd name="T38" fmla="*/ 2 w 402"/>
                <a:gd name="T39" fmla="*/ 165 h 403"/>
                <a:gd name="T40" fmla="*/ 12 w 402"/>
                <a:gd name="T41" fmla="*/ 131 h 403"/>
                <a:gd name="T42" fmla="*/ 27 w 402"/>
                <a:gd name="T43" fmla="*/ 100 h 403"/>
                <a:gd name="T44" fmla="*/ 47 w 402"/>
                <a:gd name="T45" fmla="*/ 71 h 403"/>
                <a:gd name="T46" fmla="*/ 71 w 402"/>
                <a:gd name="T47" fmla="*/ 47 h 403"/>
                <a:gd name="T48" fmla="*/ 98 w 402"/>
                <a:gd name="T49" fmla="*/ 28 h 403"/>
                <a:gd name="T50" fmla="*/ 130 w 402"/>
                <a:gd name="T51" fmla="*/ 12 h 403"/>
                <a:gd name="T52" fmla="*/ 164 w 402"/>
                <a:gd name="T53" fmla="*/ 3 h 403"/>
                <a:gd name="T54" fmla="*/ 201 w 402"/>
                <a:gd name="T55" fmla="*/ 0 h 403"/>
                <a:gd name="T56" fmla="*/ 237 w 402"/>
                <a:gd name="T57" fmla="*/ 3 h 403"/>
                <a:gd name="T58" fmla="*/ 270 w 402"/>
                <a:gd name="T59" fmla="*/ 12 h 403"/>
                <a:gd name="T60" fmla="*/ 302 w 402"/>
                <a:gd name="T61" fmla="*/ 28 h 403"/>
                <a:gd name="T62" fmla="*/ 331 w 402"/>
                <a:gd name="T63" fmla="*/ 47 h 403"/>
                <a:gd name="T64" fmla="*/ 355 w 402"/>
                <a:gd name="T65" fmla="*/ 71 h 403"/>
                <a:gd name="T66" fmla="*/ 374 w 402"/>
                <a:gd name="T67" fmla="*/ 100 h 403"/>
                <a:gd name="T68" fmla="*/ 390 w 402"/>
                <a:gd name="T69" fmla="*/ 131 h 403"/>
                <a:gd name="T70" fmla="*/ 399 w 402"/>
                <a:gd name="T71" fmla="*/ 165 h 403"/>
                <a:gd name="T72" fmla="*/ 402 w 402"/>
                <a:gd name="T73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2" h="403">
                  <a:moveTo>
                    <a:pt x="402" y="201"/>
                  </a:moveTo>
                  <a:lnTo>
                    <a:pt x="399" y="237"/>
                  </a:lnTo>
                  <a:lnTo>
                    <a:pt x="390" y="272"/>
                  </a:lnTo>
                  <a:lnTo>
                    <a:pt x="374" y="302"/>
                  </a:lnTo>
                  <a:lnTo>
                    <a:pt x="355" y="331"/>
                  </a:lnTo>
                  <a:lnTo>
                    <a:pt x="331" y="355"/>
                  </a:lnTo>
                  <a:lnTo>
                    <a:pt x="302" y="376"/>
                  </a:lnTo>
                  <a:lnTo>
                    <a:pt x="270" y="390"/>
                  </a:lnTo>
                  <a:lnTo>
                    <a:pt x="237" y="400"/>
                  </a:lnTo>
                  <a:lnTo>
                    <a:pt x="201" y="403"/>
                  </a:lnTo>
                  <a:lnTo>
                    <a:pt x="164" y="400"/>
                  </a:lnTo>
                  <a:lnTo>
                    <a:pt x="130" y="390"/>
                  </a:lnTo>
                  <a:lnTo>
                    <a:pt x="98" y="376"/>
                  </a:lnTo>
                  <a:lnTo>
                    <a:pt x="71" y="355"/>
                  </a:lnTo>
                  <a:lnTo>
                    <a:pt x="47" y="331"/>
                  </a:lnTo>
                  <a:lnTo>
                    <a:pt x="27" y="302"/>
                  </a:lnTo>
                  <a:lnTo>
                    <a:pt x="12" y="272"/>
                  </a:lnTo>
                  <a:lnTo>
                    <a:pt x="2" y="237"/>
                  </a:lnTo>
                  <a:lnTo>
                    <a:pt x="0" y="201"/>
                  </a:lnTo>
                  <a:lnTo>
                    <a:pt x="2" y="165"/>
                  </a:lnTo>
                  <a:lnTo>
                    <a:pt x="12" y="131"/>
                  </a:lnTo>
                  <a:lnTo>
                    <a:pt x="27" y="100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8" y="28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1" y="0"/>
                  </a:lnTo>
                  <a:lnTo>
                    <a:pt x="237" y="3"/>
                  </a:lnTo>
                  <a:lnTo>
                    <a:pt x="270" y="12"/>
                  </a:lnTo>
                  <a:lnTo>
                    <a:pt x="302" y="28"/>
                  </a:lnTo>
                  <a:lnTo>
                    <a:pt x="331" y="47"/>
                  </a:lnTo>
                  <a:lnTo>
                    <a:pt x="355" y="71"/>
                  </a:lnTo>
                  <a:lnTo>
                    <a:pt x="374" y="100"/>
                  </a:lnTo>
                  <a:lnTo>
                    <a:pt x="390" y="131"/>
                  </a:lnTo>
                  <a:lnTo>
                    <a:pt x="399" y="165"/>
                  </a:lnTo>
                  <a:lnTo>
                    <a:pt x="402" y="2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7137713" y="1244379"/>
              <a:ext cx="749388" cy="1030409"/>
            </a:xfrm>
            <a:custGeom>
              <a:avLst/>
              <a:gdLst>
                <a:gd name="T0" fmla="*/ 374 w 472"/>
                <a:gd name="T1" fmla="*/ 0 h 649"/>
                <a:gd name="T2" fmla="*/ 472 w 472"/>
                <a:gd name="T3" fmla="*/ 274 h 649"/>
                <a:gd name="T4" fmla="*/ 96 w 472"/>
                <a:gd name="T5" fmla="*/ 649 h 649"/>
                <a:gd name="T6" fmla="*/ 0 w 472"/>
                <a:gd name="T7" fmla="*/ 374 h 649"/>
                <a:gd name="T8" fmla="*/ 374 w 472"/>
                <a:gd name="T9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649">
                  <a:moveTo>
                    <a:pt x="374" y="0"/>
                  </a:moveTo>
                  <a:lnTo>
                    <a:pt x="472" y="274"/>
                  </a:lnTo>
                  <a:lnTo>
                    <a:pt x="96" y="649"/>
                  </a:lnTo>
                  <a:lnTo>
                    <a:pt x="0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290130" y="1679405"/>
              <a:ext cx="1031997" cy="749388"/>
            </a:xfrm>
            <a:custGeom>
              <a:avLst/>
              <a:gdLst>
                <a:gd name="T0" fmla="*/ 650 w 650"/>
                <a:gd name="T1" fmla="*/ 97 h 472"/>
                <a:gd name="T2" fmla="*/ 376 w 650"/>
                <a:gd name="T3" fmla="*/ 0 h 472"/>
                <a:gd name="T4" fmla="*/ 0 w 650"/>
                <a:gd name="T5" fmla="*/ 375 h 472"/>
                <a:gd name="T6" fmla="*/ 274 w 650"/>
                <a:gd name="T7" fmla="*/ 472 h 472"/>
                <a:gd name="T8" fmla="*/ 650 w 650"/>
                <a:gd name="T9" fmla="*/ 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472">
                  <a:moveTo>
                    <a:pt x="650" y="97"/>
                  </a:moveTo>
                  <a:lnTo>
                    <a:pt x="376" y="0"/>
                  </a:lnTo>
                  <a:lnTo>
                    <a:pt x="0" y="375"/>
                  </a:lnTo>
                  <a:lnTo>
                    <a:pt x="274" y="472"/>
                  </a:lnTo>
                  <a:lnTo>
                    <a:pt x="650" y="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5580192" y="1541276"/>
              <a:ext cx="2445038" cy="2445038"/>
            </a:xfrm>
            <a:custGeom>
              <a:avLst/>
              <a:gdLst>
                <a:gd name="T0" fmla="*/ 75 w 1540"/>
                <a:gd name="T1" fmla="*/ 1540 h 1540"/>
                <a:gd name="T2" fmla="*/ 58 w 1540"/>
                <a:gd name="T3" fmla="*/ 1538 h 1540"/>
                <a:gd name="T4" fmla="*/ 39 w 1540"/>
                <a:gd name="T5" fmla="*/ 1532 h 1540"/>
                <a:gd name="T6" fmla="*/ 21 w 1540"/>
                <a:gd name="T7" fmla="*/ 1518 h 1540"/>
                <a:gd name="T8" fmla="*/ 8 w 1540"/>
                <a:gd name="T9" fmla="*/ 1501 h 1540"/>
                <a:gd name="T10" fmla="*/ 0 w 1540"/>
                <a:gd name="T11" fmla="*/ 1482 h 1540"/>
                <a:gd name="T12" fmla="*/ 0 w 1540"/>
                <a:gd name="T13" fmla="*/ 1464 h 1540"/>
                <a:gd name="T14" fmla="*/ 1464 w 1540"/>
                <a:gd name="T15" fmla="*/ 0 h 1540"/>
                <a:gd name="T16" fmla="*/ 1540 w 1540"/>
                <a:gd name="T17" fmla="*/ 74 h 1540"/>
                <a:gd name="T18" fmla="*/ 75 w 1540"/>
                <a:gd name="T19" fmla="*/ 1540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0" h="1540">
                  <a:moveTo>
                    <a:pt x="75" y="1540"/>
                  </a:moveTo>
                  <a:lnTo>
                    <a:pt x="58" y="1538"/>
                  </a:lnTo>
                  <a:lnTo>
                    <a:pt x="39" y="1532"/>
                  </a:lnTo>
                  <a:lnTo>
                    <a:pt x="21" y="1518"/>
                  </a:lnTo>
                  <a:lnTo>
                    <a:pt x="8" y="1501"/>
                  </a:lnTo>
                  <a:lnTo>
                    <a:pt x="0" y="1482"/>
                  </a:lnTo>
                  <a:lnTo>
                    <a:pt x="0" y="1464"/>
                  </a:lnTo>
                  <a:lnTo>
                    <a:pt x="1464" y="0"/>
                  </a:lnTo>
                  <a:lnTo>
                    <a:pt x="1540" y="74"/>
                  </a:lnTo>
                  <a:lnTo>
                    <a:pt x="75" y="1540"/>
                  </a:lnTo>
                  <a:close/>
                </a:path>
              </a:pathLst>
            </a:custGeom>
            <a:solidFill>
              <a:srgbClr val="3349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5613533" y="1600021"/>
              <a:ext cx="2411697" cy="2386294"/>
            </a:xfrm>
            <a:custGeom>
              <a:avLst/>
              <a:gdLst>
                <a:gd name="T0" fmla="*/ 1519 w 1519"/>
                <a:gd name="T1" fmla="*/ 37 h 1503"/>
                <a:gd name="T2" fmla="*/ 54 w 1519"/>
                <a:gd name="T3" fmla="*/ 1503 h 1503"/>
                <a:gd name="T4" fmla="*/ 37 w 1519"/>
                <a:gd name="T5" fmla="*/ 1501 h 1503"/>
                <a:gd name="T6" fmla="*/ 18 w 1519"/>
                <a:gd name="T7" fmla="*/ 1495 h 1503"/>
                <a:gd name="T8" fmla="*/ 0 w 1519"/>
                <a:gd name="T9" fmla="*/ 1481 h 1503"/>
                <a:gd name="T10" fmla="*/ 1482 w 1519"/>
                <a:gd name="T11" fmla="*/ 0 h 1503"/>
                <a:gd name="T12" fmla="*/ 1519 w 1519"/>
                <a:gd name="T13" fmla="*/ 37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1503">
                  <a:moveTo>
                    <a:pt x="1519" y="37"/>
                  </a:moveTo>
                  <a:lnTo>
                    <a:pt x="54" y="1503"/>
                  </a:lnTo>
                  <a:lnTo>
                    <a:pt x="37" y="1501"/>
                  </a:lnTo>
                  <a:lnTo>
                    <a:pt x="18" y="1495"/>
                  </a:lnTo>
                  <a:lnTo>
                    <a:pt x="0" y="1481"/>
                  </a:lnTo>
                  <a:lnTo>
                    <a:pt x="1482" y="0"/>
                  </a:lnTo>
                  <a:lnTo>
                    <a:pt x="151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665"/>
            </a:p>
          </p:txBody>
        </p:sp>
      </p:grpSp>
      <p:sp>
        <p:nvSpPr>
          <p:cNvPr id="33" name="Rounded Rectangle 32"/>
          <p:cNvSpPr>
            <a:spLocks/>
          </p:cNvSpPr>
          <p:nvPr/>
        </p:nvSpPr>
        <p:spPr>
          <a:xfrm>
            <a:off x="715295" y="1648660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Introduction and expectation setting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06228" y="1622467"/>
            <a:ext cx="489476" cy="517591"/>
            <a:chOff x="715295" y="1509185"/>
            <a:chExt cx="823364" cy="823693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3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1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Rounded Rectangle 42"/>
          <p:cNvSpPr>
            <a:spLocks/>
          </p:cNvSpPr>
          <p:nvPr/>
        </p:nvSpPr>
        <p:spPr>
          <a:xfrm>
            <a:off x="715295" y="2287558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Objectives, </a:t>
            </a:r>
            <a:r>
              <a:rPr lang="en-US" sz="1900" dirty="0" err="1">
                <a:solidFill>
                  <a:schemeClr val="tx1"/>
                </a:solidFill>
              </a:rPr>
              <a:t>workplan</a:t>
            </a:r>
            <a:r>
              <a:rPr lang="en-US" sz="1900" dirty="0">
                <a:solidFill>
                  <a:schemeClr val="tx1"/>
                </a:solidFill>
              </a:rPr>
              <a:t> and governance</a:t>
            </a:r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5295" y="2926456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OEM/distributor segmentation </a:t>
            </a:r>
            <a:r>
              <a:rPr lang="en-US" sz="1900" dirty="0">
                <a:solidFill>
                  <a:schemeClr val="tx1"/>
                </a:solidFill>
              </a:rPr>
              <a:t>and workshop/interview </a:t>
            </a:r>
            <a:r>
              <a:rPr lang="en-US" sz="1900" dirty="0" smtClean="0">
                <a:solidFill>
                  <a:schemeClr val="tx1"/>
                </a:solidFill>
              </a:rPr>
              <a:t>concept 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>
            <a:spLocks/>
          </p:cNvSpPr>
          <p:nvPr/>
        </p:nvSpPr>
        <p:spPr>
          <a:xfrm>
            <a:off x="715295" y="3565354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Value creation hypotheses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715295" y="4204252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 smtClean="0">
                <a:solidFill>
                  <a:schemeClr val="tx1"/>
                </a:solidFill>
              </a:rPr>
              <a:t>Engagement plan and </a:t>
            </a:r>
            <a:r>
              <a:rPr lang="en-US" sz="1900" dirty="0" err="1" smtClean="0">
                <a:solidFill>
                  <a:schemeClr val="tx1"/>
                </a:solidFill>
              </a:rPr>
              <a:t>Liebherr</a:t>
            </a:r>
            <a:r>
              <a:rPr lang="en-US" sz="1900" dirty="0" smtClean="0">
                <a:solidFill>
                  <a:schemeClr val="tx1"/>
                </a:solidFill>
              </a:rPr>
              <a:t> workshop debrief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715295" y="4843151"/>
            <a:ext cx="8290160" cy="5175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1825"/>
            <a:r>
              <a:rPr lang="en-US" sz="1900" dirty="0">
                <a:solidFill>
                  <a:schemeClr val="tx1"/>
                </a:solidFill>
              </a:rPr>
              <a:t>Open questions and feedback</a:t>
            </a:r>
          </a:p>
        </p:txBody>
      </p:sp>
      <p:grpSp>
        <p:nvGrpSpPr>
          <p:cNvPr id="92" name="Group 91"/>
          <p:cNvGrpSpPr>
            <a:grpSpLocks/>
          </p:cNvGrpSpPr>
          <p:nvPr/>
        </p:nvGrpSpPr>
        <p:grpSpPr>
          <a:xfrm>
            <a:off x="606228" y="2266604"/>
            <a:ext cx="489476" cy="517591"/>
            <a:chOff x="715295" y="1509185"/>
            <a:chExt cx="823364" cy="823693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9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9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>
          <a:xfrm>
            <a:off x="606228" y="2910741"/>
            <a:ext cx="489476" cy="517591"/>
            <a:chOff x="715295" y="1509185"/>
            <a:chExt cx="823364" cy="823693"/>
          </a:xfrm>
        </p:grpSpPr>
        <p:grpSp>
          <p:nvGrpSpPr>
            <p:cNvPr id="103" name="Group 10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0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0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04" name="Oval 10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3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2" name="Group 111"/>
          <p:cNvGrpSpPr>
            <a:grpSpLocks/>
          </p:cNvGrpSpPr>
          <p:nvPr/>
        </p:nvGrpSpPr>
        <p:grpSpPr>
          <a:xfrm>
            <a:off x="606228" y="3554878"/>
            <a:ext cx="489476" cy="517591"/>
            <a:chOff x="715295" y="1509185"/>
            <a:chExt cx="823364" cy="823693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1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1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4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>
            <a:grpSpLocks/>
          </p:cNvGrpSpPr>
          <p:nvPr/>
        </p:nvGrpSpPr>
        <p:grpSpPr>
          <a:xfrm>
            <a:off x="606228" y="4199015"/>
            <a:ext cx="489476" cy="517591"/>
            <a:chOff x="715295" y="1509185"/>
            <a:chExt cx="823364" cy="823693"/>
          </a:xfrm>
        </p:grpSpPr>
        <p:grpSp>
          <p:nvGrpSpPr>
            <p:cNvPr id="118" name="Group 117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0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1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5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2" name="Group 121"/>
          <p:cNvGrpSpPr>
            <a:grpSpLocks/>
          </p:cNvGrpSpPr>
          <p:nvPr/>
        </p:nvGrpSpPr>
        <p:grpSpPr>
          <a:xfrm>
            <a:off x="606228" y="4843151"/>
            <a:ext cx="489476" cy="517591"/>
            <a:chOff x="715295" y="1509185"/>
            <a:chExt cx="823364" cy="823693"/>
          </a:xfrm>
        </p:grpSpPr>
        <p:grpSp>
          <p:nvGrpSpPr>
            <p:cNvPr id="123" name="Group 122"/>
            <p:cNvGrpSpPr>
              <a:grpSpLocks/>
            </p:cNvGrpSpPr>
            <p:nvPr/>
          </p:nvGrpSpPr>
          <p:grpSpPr>
            <a:xfrm>
              <a:off x="715295" y="1509185"/>
              <a:ext cx="823364" cy="823693"/>
              <a:chOff x="279400" y="1268411"/>
              <a:chExt cx="945311" cy="945311"/>
            </a:xfrm>
          </p:grpSpPr>
          <p:sp>
            <p:nvSpPr>
              <p:cNvPr id="125" name="Freeform 463"/>
              <p:cNvSpPr>
                <a:spLocks/>
              </p:cNvSpPr>
              <p:nvPr/>
            </p:nvSpPr>
            <p:spPr bwMode="auto">
              <a:xfrm rot="5400000">
                <a:off x="43263" y="1504549"/>
                <a:ext cx="945310" cy="473036"/>
              </a:xfrm>
              <a:custGeom>
                <a:avLst/>
                <a:gdLst>
                  <a:gd name="T0" fmla="*/ 1101 w 1241"/>
                  <a:gd name="T1" fmla="*/ 26 h 621"/>
                  <a:gd name="T2" fmla="*/ 1091 w 1241"/>
                  <a:gd name="T3" fmla="*/ 97 h 621"/>
                  <a:gd name="T4" fmla="*/ 1071 w 1241"/>
                  <a:gd name="T5" fmla="*/ 166 h 621"/>
                  <a:gd name="T6" fmla="*/ 1043 w 1241"/>
                  <a:gd name="T7" fmla="*/ 230 h 621"/>
                  <a:gd name="T8" fmla="*/ 1005 w 1241"/>
                  <a:gd name="T9" fmla="*/ 288 h 621"/>
                  <a:gd name="T10" fmla="*/ 960 w 1241"/>
                  <a:gd name="T11" fmla="*/ 340 h 621"/>
                  <a:gd name="T12" fmla="*/ 907 w 1241"/>
                  <a:gd name="T13" fmla="*/ 386 h 621"/>
                  <a:gd name="T14" fmla="*/ 849 w 1241"/>
                  <a:gd name="T15" fmla="*/ 424 h 621"/>
                  <a:gd name="T16" fmla="*/ 785 w 1241"/>
                  <a:gd name="T17" fmla="*/ 452 h 621"/>
                  <a:gd name="T18" fmla="*/ 716 w 1241"/>
                  <a:gd name="T19" fmla="*/ 472 h 621"/>
                  <a:gd name="T20" fmla="*/ 645 w 1241"/>
                  <a:gd name="T21" fmla="*/ 481 h 621"/>
                  <a:gd name="T22" fmla="*/ 595 w 1241"/>
                  <a:gd name="T23" fmla="*/ 481 h 621"/>
                  <a:gd name="T24" fmla="*/ 524 w 1241"/>
                  <a:gd name="T25" fmla="*/ 472 h 621"/>
                  <a:gd name="T26" fmla="*/ 456 w 1241"/>
                  <a:gd name="T27" fmla="*/ 452 h 621"/>
                  <a:gd name="T28" fmla="*/ 391 w 1241"/>
                  <a:gd name="T29" fmla="*/ 424 h 621"/>
                  <a:gd name="T30" fmla="*/ 333 w 1241"/>
                  <a:gd name="T31" fmla="*/ 386 h 621"/>
                  <a:gd name="T32" fmla="*/ 281 w 1241"/>
                  <a:gd name="T33" fmla="*/ 340 h 621"/>
                  <a:gd name="T34" fmla="*/ 235 w 1241"/>
                  <a:gd name="T35" fmla="*/ 288 h 621"/>
                  <a:gd name="T36" fmla="*/ 198 w 1241"/>
                  <a:gd name="T37" fmla="*/ 230 h 621"/>
                  <a:gd name="T38" fmla="*/ 169 w 1241"/>
                  <a:gd name="T39" fmla="*/ 166 h 621"/>
                  <a:gd name="T40" fmla="*/ 149 w 1241"/>
                  <a:gd name="T41" fmla="*/ 97 h 621"/>
                  <a:gd name="T42" fmla="*/ 140 w 1241"/>
                  <a:gd name="T43" fmla="*/ 26 h 621"/>
                  <a:gd name="T44" fmla="*/ 140 w 1241"/>
                  <a:gd name="T45" fmla="*/ 0 h 621"/>
                  <a:gd name="T46" fmla="*/ 0 w 1241"/>
                  <a:gd name="T47" fmla="*/ 0 h 621"/>
                  <a:gd name="T48" fmla="*/ 3 w 1241"/>
                  <a:gd name="T49" fmla="*/ 65 h 621"/>
                  <a:gd name="T50" fmla="*/ 20 w 1241"/>
                  <a:gd name="T51" fmla="*/ 156 h 621"/>
                  <a:gd name="T52" fmla="*/ 48 w 1241"/>
                  <a:gd name="T53" fmla="*/ 242 h 621"/>
                  <a:gd name="T54" fmla="*/ 90 w 1241"/>
                  <a:gd name="T55" fmla="*/ 323 h 621"/>
                  <a:gd name="T56" fmla="*/ 142 w 1241"/>
                  <a:gd name="T57" fmla="*/ 395 h 621"/>
                  <a:gd name="T58" fmla="*/ 203 w 1241"/>
                  <a:gd name="T59" fmla="*/ 460 h 621"/>
                  <a:gd name="T60" fmla="*/ 274 w 1241"/>
                  <a:gd name="T61" fmla="*/ 515 h 621"/>
                  <a:gd name="T62" fmla="*/ 352 w 1241"/>
                  <a:gd name="T63" fmla="*/ 559 h 621"/>
                  <a:gd name="T64" fmla="*/ 435 w 1241"/>
                  <a:gd name="T65" fmla="*/ 593 h 621"/>
                  <a:gd name="T66" fmla="*/ 526 w 1241"/>
                  <a:gd name="T67" fmla="*/ 615 h 621"/>
                  <a:gd name="T68" fmla="*/ 621 w 1241"/>
                  <a:gd name="T69" fmla="*/ 621 h 621"/>
                  <a:gd name="T70" fmla="*/ 684 w 1241"/>
                  <a:gd name="T71" fmla="*/ 619 h 621"/>
                  <a:gd name="T72" fmla="*/ 776 w 1241"/>
                  <a:gd name="T73" fmla="*/ 601 h 621"/>
                  <a:gd name="T74" fmla="*/ 862 w 1241"/>
                  <a:gd name="T75" fmla="*/ 573 h 621"/>
                  <a:gd name="T76" fmla="*/ 942 w 1241"/>
                  <a:gd name="T77" fmla="*/ 531 h 621"/>
                  <a:gd name="T78" fmla="*/ 1015 w 1241"/>
                  <a:gd name="T79" fmla="*/ 479 h 621"/>
                  <a:gd name="T80" fmla="*/ 1079 w 1241"/>
                  <a:gd name="T81" fmla="*/ 418 h 621"/>
                  <a:gd name="T82" fmla="*/ 1134 w 1241"/>
                  <a:gd name="T83" fmla="*/ 347 h 621"/>
                  <a:gd name="T84" fmla="*/ 1179 w 1241"/>
                  <a:gd name="T85" fmla="*/ 269 h 621"/>
                  <a:gd name="T86" fmla="*/ 1212 w 1241"/>
                  <a:gd name="T87" fmla="*/ 186 h 621"/>
                  <a:gd name="T88" fmla="*/ 1234 w 1241"/>
                  <a:gd name="T89" fmla="*/ 96 h 621"/>
                  <a:gd name="T90" fmla="*/ 1241 w 1241"/>
                  <a:gd name="T91" fmla="*/ 0 h 621"/>
                  <a:gd name="T92" fmla="*/ 1101 w 1241"/>
                  <a:gd name="T93" fmla="*/ 0 h 621"/>
                  <a:gd name="T94" fmla="*/ 1101 w 1241"/>
                  <a:gd name="T95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41" h="621">
                    <a:moveTo>
                      <a:pt x="1101" y="0"/>
                    </a:moveTo>
                    <a:lnTo>
                      <a:pt x="1101" y="0"/>
                    </a:lnTo>
                    <a:lnTo>
                      <a:pt x="1101" y="26"/>
                    </a:lnTo>
                    <a:lnTo>
                      <a:pt x="1098" y="50"/>
                    </a:lnTo>
                    <a:lnTo>
                      <a:pt x="1095" y="74"/>
                    </a:lnTo>
                    <a:lnTo>
                      <a:pt x="1091" y="97"/>
                    </a:lnTo>
                    <a:lnTo>
                      <a:pt x="1086" y="121"/>
                    </a:lnTo>
                    <a:lnTo>
                      <a:pt x="1079" y="144"/>
                    </a:lnTo>
                    <a:lnTo>
                      <a:pt x="1071" y="166"/>
                    </a:lnTo>
                    <a:lnTo>
                      <a:pt x="1063" y="188"/>
                    </a:lnTo>
                    <a:lnTo>
                      <a:pt x="1054" y="209"/>
                    </a:lnTo>
                    <a:lnTo>
                      <a:pt x="1043" y="230"/>
                    </a:lnTo>
                    <a:lnTo>
                      <a:pt x="1031" y="250"/>
                    </a:lnTo>
                    <a:lnTo>
                      <a:pt x="1019" y="269"/>
                    </a:lnTo>
                    <a:lnTo>
                      <a:pt x="1005" y="288"/>
                    </a:lnTo>
                    <a:lnTo>
                      <a:pt x="991" y="307"/>
                    </a:lnTo>
                    <a:lnTo>
                      <a:pt x="976" y="324"/>
                    </a:lnTo>
                    <a:lnTo>
                      <a:pt x="960" y="340"/>
                    </a:lnTo>
                    <a:lnTo>
                      <a:pt x="944" y="356"/>
                    </a:lnTo>
                    <a:lnTo>
                      <a:pt x="926" y="371"/>
                    </a:lnTo>
                    <a:lnTo>
                      <a:pt x="907" y="386"/>
                    </a:lnTo>
                    <a:lnTo>
                      <a:pt x="888" y="399"/>
                    </a:lnTo>
                    <a:lnTo>
                      <a:pt x="870" y="412"/>
                    </a:lnTo>
                    <a:lnTo>
                      <a:pt x="849" y="424"/>
                    </a:lnTo>
                    <a:lnTo>
                      <a:pt x="828" y="434"/>
                    </a:lnTo>
                    <a:lnTo>
                      <a:pt x="808" y="444"/>
                    </a:lnTo>
                    <a:lnTo>
                      <a:pt x="785" y="452"/>
                    </a:lnTo>
                    <a:lnTo>
                      <a:pt x="763" y="460"/>
                    </a:lnTo>
                    <a:lnTo>
                      <a:pt x="741" y="467"/>
                    </a:lnTo>
                    <a:lnTo>
                      <a:pt x="716" y="472"/>
                    </a:lnTo>
                    <a:lnTo>
                      <a:pt x="694" y="476"/>
                    </a:lnTo>
                    <a:lnTo>
                      <a:pt x="669" y="479"/>
                    </a:lnTo>
                    <a:lnTo>
                      <a:pt x="645" y="481"/>
                    </a:lnTo>
                    <a:lnTo>
                      <a:pt x="621" y="481"/>
                    </a:lnTo>
                    <a:lnTo>
                      <a:pt x="621" y="481"/>
                    </a:lnTo>
                    <a:lnTo>
                      <a:pt x="595" y="481"/>
                    </a:lnTo>
                    <a:lnTo>
                      <a:pt x="571" y="479"/>
                    </a:lnTo>
                    <a:lnTo>
                      <a:pt x="547" y="476"/>
                    </a:lnTo>
                    <a:lnTo>
                      <a:pt x="524" y="472"/>
                    </a:lnTo>
                    <a:lnTo>
                      <a:pt x="500" y="467"/>
                    </a:lnTo>
                    <a:lnTo>
                      <a:pt x="477" y="460"/>
                    </a:lnTo>
                    <a:lnTo>
                      <a:pt x="456" y="452"/>
                    </a:lnTo>
                    <a:lnTo>
                      <a:pt x="433" y="444"/>
                    </a:lnTo>
                    <a:lnTo>
                      <a:pt x="413" y="434"/>
                    </a:lnTo>
                    <a:lnTo>
                      <a:pt x="391" y="424"/>
                    </a:lnTo>
                    <a:lnTo>
                      <a:pt x="371" y="412"/>
                    </a:lnTo>
                    <a:lnTo>
                      <a:pt x="352" y="399"/>
                    </a:lnTo>
                    <a:lnTo>
                      <a:pt x="333" y="386"/>
                    </a:lnTo>
                    <a:lnTo>
                      <a:pt x="315" y="371"/>
                    </a:lnTo>
                    <a:lnTo>
                      <a:pt x="297" y="356"/>
                    </a:lnTo>
                    <a:lnTo>
                      <a:pt x="281" y="340"/>
                    </a:lnTo>
                    <a:lnTo>
                      <a:pt x="265" y="324"/>
                    </a:lnTo>
                    <a:lnTo>
                      <a:pt x="250" y="307"/>
                    </a:lnTo>
                    <a:lnTo>
                      <a:pt x="235" y="288"/>
                    </a:lnTo>
                    <a:lnTo>
                      <a:pt x="222" y="269"/>
                    </a:lnTo>
                    <a:lnTo>
                      <a:pt x="210" y="250"/>
                    </a:lnTo>
                    <a:lnTo>
                      <a:pt x="198" y="230"/>
                    </a:lnTo>
                    <a:lnTo>
                      <a:pt x="187" y="209"/>
                    </a:lnTo>
                    <a:lnTo>
                      <a:pt x="177" y="188"/>
                    </a:lnTo>
                    <a:lnTo>
                      <a:pt x="169" y="166"/>
                    </a:lnTo>
                    <a:lnTo>
                      <a:pt x="161" y="144"/>
                    </a:lnTo>
                    <a:lnTo>
                      <a:pt x="155" y="121"/>
                    </a:lnTo>
                    <a:lnTo>
                      <a:pt x="149" y="97"/>
                    </a:lnTo>
                    <a:lnTo>
                      <a:pt x="145" y="74"/>
                    </a:lnTo>
                    <a:lnTo>
                      <a:pt x="142" y="50"/>
                    </a:lnTo>
                    <a:lnTo>
                      <a:pt x="140" y="26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2"/>
                    </a:lnTo>
                    <a:lnTo>
                      <a:pt x="3" y="65"/>
                    </a:lnTo>
                    <a:lnTo>
                      <a:pt x="7" y="96"/>
                    </a:lnTo>
                    <a:lnTo>
                      <a:pt x="12" y="125"/>
                    </a:lnTo>
                    <a:lnTo>
                      <a:pt x="20" y="156"/>
                    </a:lnTo>
                    <a:lnTo>
                      <a:pt x="28" y="186"/>
                    </a:lnTo>
                    <a:lnTo>
                      <a:pt x="38" y="214"/>
                    </a:lnTo>
                    <a:lnTo>
                      <a:pt x="48" y="242"/>
                    </a:lnTo>
                    <a:lnTo>
                      <a:pt x="62" y="269"/>
                    </a:lnTo>
                    <a:lnTo>
                      <a:pt x="75" y="296"/>
                    </a:lnTo>
                    <a:lnTo>
                      <a:pt x="90" y="323"/>
                    </a:lnTo>
                    <a:lnTo>
                      <a:pt x="106" y="347"/>
                    </a:lnTo>
                    <a:lnTo>
                      <a:pt x="124" y="371"/>
                    </a:lnTo>
                    <a:lnTo>
                      <a:pt x="142" y="395"/>
                    </a:lnTo>
                    <a:lnTo>
                      <a:pt x="161" y="418"/>
                    </a:lnTo>
                    <a:lnTo>
                      <a:pt x="181" y="440"/>
                    </a:lnTo>
                    <a:lnTo>
                      <a:pt x="203" y="460"/>
                    </a:lnTo>
                    <a:lnTo>
                      <a:pt x="226" y="479"/>
                    </a:lnTo>
                    <a:lnTo>
                      <a:pt x="250" y="498"/>
                    </a:lnTo>
                    <a:lnTo>
                      <a:pt x="274" y="515"/>
                    </a:lnTo>
                    <a:lnTo>
                      <a:pt x="298" y="531"/>
                    </a:lnTo>
                    <a:lnTo>
                      <a:pt x="325" y="546"/>
                    </a:lnTo>
                    <a:lnTo>
                      <a:pt x="352" y="559"/>
                    </a:lnTo>
                    <a:lnTo>
                      <a:pt x="379" y="573"/>
                    </a:lnTo>
                    <a:lnTo>
                      <a:pt x="407" y="584"/>
                    </a:lnTo>
                    <a:lnTo>
                      <a:pt x="435" y="593"/>
                    </a:lnTo>
                    <a:lnTo>
                      <a:pt x="465" y="601"/>
                    </a:lnTo>
                    <a:lnTo>
                      <a:pt x="496" y="609"/>
                    </a:lnTo>
                    <a:lnTo>
                      <a:pt x="526" y="615"/>
                    </a:lnTo>
                    <a:lnTo>
                      <a:pt x="556" y="619"/>
                    </a:lnTo>
                    <a:lnTo>
                      <a:pt x="589" y="620"/>
                    </a:lnTo>
                    <a:lnTo>
                      <a:pt x="621" y="621"/>
                    </a:lnTo>
                    <a:lnTo>
                      <a:pt x="621" y="621"/>
                    </a:lnTo>
                    <a:lnTo>
                      <a:pt x="652" y="620"/>
                    </a:lnTo>
                    <a:lnTo>
                      <a:pt x="684" y="619"/>
                    </a:lnTo>
                    <a:lnTo>
                      <a:pt x="715" y="615"/>
                    </a:lnTo>
                    <a:lnTo>
                      <a:pt x="745" y="609"/>
                    </a:lnTo>
                    <a:lnTo>
                      <a:pt x="776" y="601"/>
                    </a:lnTo>
                    <a:lnTo>
                      <a:pt x="805" y="593"/>
                    </a:lnTo>
                    <a:lnTo>
                      <a:pt x="833" y="584"/>
                    </a:lnTo>
                    <a:lnTo>
                      <a:pt x="862" y="573"/>
                    </a:lnTo>
                    <a:lnTo>
                      <a:pt x="888" y="559"/>
                    </a:lnTo>
                    <a:lnTo>
                      <a:pt x="915" y="546"/>
                    </a:lnTo>
                    <a:lnTo>
                      <a:pt x="942" y="531"/>
                    </a:lnTo>
                    <a:lnTo>
                      <a:pt x="966" y="515"/>
                    </a:lnTo>
                    <a:lnTo>
                      <a:pt x="991" y="498"/>
                    </a:lnTo>
                    <a:lnTo>
                      <a:pt x="1015" y="479"/>
                    </a:lnTo>
                    <a:lnTo>
                      <a:pt x="1038" y="460"/>
                    </a:lnTo>
                    <a:lnTo>
                      <a:pt x="1059" y="440"/>
                    </a:lnTo>
                    <a:lnTo>
                      <a:pt x="1079" y="418"/>
                    </a:lnTo>
                    <a:lnTo>
                      <a:pt x="1098" y="395"/>
                    </a:lnTo>
                    <a:lnTo>
                      <a:pt x="1117" y="371"/>
                    </a:lnTo>
                    <a:lnTo>
                      <a:pt x="1134" y="347"/>
                    </a:lnTo>
                    <a:lnTo>
                      <a:pt x="1151" y="323"/>
                    </a:lnTo>
                    <a:lnTo>
                      <a:pt x="1165" y="296"/>
                    </a:lnTo>
                    <a:lnTo>
                      <a:pt x="1179" y="269"/>
                    </a:lnTo>
                    <a:lnTo>
                      <a:pt x="1192" y="242"/>
                    </a:lnTo>
                    <a:lnTo>
                      <a:pt x="1203" y="214"/>
                    </a:lnTo>
                    <a:lnTo>
                      <a:pt x="1212" y="186"/>
                    </a:lnTo>
                    <a:lnTo>
                      <a:pt x="1220" y="156"/>
                    </a:lnTo>
                    <a:lnTo>
                      <a:pt x="1228" y="125"/>
                    </a:lnTo>
                    <a:lnTo>
                      <a:pt x="1234" y="96"/>
                    </a:lnTo>
                    <a:lnTo>
                      <a:pt x="1238" y="65"/>
                    </a:lnTo>
                    <a:lnTo>
                      <a:pt x="1239" y="32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24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6" name="Freeform 464"/>
              <p:cNvSpPr>
                <a:spLocks/>
              </p:cNvSpPr>
              <p:nvPr/>
            </p:nvSpPr>
            <p:spPr bwMode="auto">
              <a:xfrm rot="5400000">
                <a:off x="515919" y="1504929"/>
                <a:ext cx="945310" cy="472274"/>
              </a:xfrm>
              <a:custGeom>
                <a:avLst/>
                <a:gdLst>
                  <a:gd name="T0" fmla="*/ 589 w 1241"/>
                  <a:gd name="T1" fmla="*/ 2 h 620"/>
                  <a:gd name="T2" fmla="*/ 496 w 1241"/>
                  <a:gd name="T3" fmla="*/ 12 h 620"/>
                  <a:gd name="T4" fmla="*/ 407 w 1241"/>
                  <a:gd name="T5" fmla="*/ 38 h 620"/>
                  <a:gd name="T6" fmla="*/ 325 w 1241"/>
                  <a:gd name="T7" fmla="*/ 76 h 620"/>
                  <a:gd name="T8" fmla="*/ 250 w 1241"/>
                  <a:gd name="T9" fmla="*/ 124 h 620"/>
                  <a:gd name="T10" fmla="*/ 181 w 1241"/>
                  <a:gd name="T11" fmla="*/ 182 h 620"/>
                  <a:gd name="T12" fmla="*/ 124 w 1241"/>
                  <a:gd name="T13" fmla="*/ 249 h 620"/>
                  <a:gd name="T14" fmla="*/ 75 w 1241"/>
                  <a:gd name="T15" fmla="*/ 324 h 620"/>
                  <a:gd name="T16" fmla="*/ 38 w 1241"/>
                  <a:gd name="T17" fmla="*/ 408 h 620"/>
                  <a:gd name="T18" fmla="*/ 12 w 1241"/>
                  <a:gd name="T19" fmla="*/ 495 h 620"/>
                  <a:gd name="T20" fmla="*/ 1 w 1241"/>
                  <a:gd name="T21" fmla="*/ 588 h 620"/>
                  <a:gd name="T22" fmla="*/ 140 w 1241"/>
                  <a:gd name="T23" fmla="*/ 620 h 620"/>
                  <a:gd name="T24" fmla="*/ 145 w 1241"/>
                  <a:gd name="T25" fmla="*/ 548 h 620"/>
                  <a:gd name="T26" fmla="*/ 161 w 1241"/>
                  <a:gd name="T27" fmla="*/ 478 h 620"/>
                  <a:gd name="T28" fmla="*/ 187 w 1241"/>
                  <a:gd name="T29" fmla="*/ 412 h 620"/>
                  <a:gd name="T30" fmla="*/ 222 w 1241"/>
                  <a:gd name="T31" fmla="*/ 351 h 620"/>
                  <a:gd name="T32" fmla="*/ 265 w 1241"/>
                  <a:gd name="T33" fmla="*/ 297 h 620"/>
                  <a:gd name="T34" fmla="*/ 315 w 1241"/>
                  <a:gd name="T35" fmla="*/ 249 h 620"/>
                  <a:gd name="T36" fmla="*/ 371 w 1241"/>
                  <a:gd name="T37" fmla="*/ 210 h 620"/>
                  <a:gd name="T38" fmla="*/ 434 w 1241"/>
                  <a:gd name="T39" fmla="*/ 178 h 620"/>
                  <a:gd name="T40" fmla="*/ 500 w 1241"/>
                  <a:gd name="T41" fmla="*/ 155 h 620"/>
                  <a:gd name="T42" fmla="*/ 571 w 1241"/>
                  <a:gd name="T43" fmla="*/ 143 h 620"/>
                  <a:gd name="T44" fmla="*/ 621 w 1241"/>
                  <a:gd name="T45" fmla="*/ 140 h 620"/>
                  <a:gd name="T46" fmla="*/ 694 w 1241"/>
                  <a:gd name="T47" fmla="*/ 146 h 620"/>
                  <a:gd name="T48" fmla="*/ 763 w 1241"/>
                  <a:gd name="T49" fmla="*/ 162 h 620"/>
                  <a:gd name="T50" fmla="*/ 828 w 1241"/>
                  <a:gd name="T51" fmla="*/ 187 h 620"/>
                  <a:gd name="T52" fmla="*/ 888 w 1241"/>
                  <a:gd name="T53" fmla="*/ 222 h 620"/>
                  <a:gd name="T54" fmla="*/ 944 w 1241"/>
                  <a:gd name="T55" fmla="*/ 265 h 620"/>
                  <a:gd name="T56" fmla="*/ 991 w 1241"/>
                  <a:gd name="T57" fmla="*/ 315 h 620"/>
                  <a:gd name="T58" fmla="*/ 1031 w 1241"/>
                  <a:gd name="T59" fmla="*/ 371 h 620"/>
                  <a:gd name="T60" fmla="*/ 1063 w 1241"/>
                  <a:gd name="T61" fmla="*/ 433 h 620"/>
                  <a:gd name="T62" fmla="*/ 1086 w 1241"/>
                  <a:gd name="T63" fmla="*/ 500 h 620"/>
                  <a:gd name="T64" fmla="*/ 1098 w 1241"/>
                  <a:gd name="T65" fmla="*/ 570 h 620"/>
                  <a:gd name="T66" fmla="*/ 1241 w 1241"/>
                  <a:gd name="T67" fmla="*/ 620 h 620"/>
                  <a:gd name="T68" fmla="*/ 1238 w 1241"/>
                  <a:gd name="T69" fmla="*/ 557 h 620"/>
                  <a:gd name="T70" fmla="*/ 1220 w 1241"/>
                  <a:gd name="T71" fmla="*/ 466 h 620"/>
                  <a:gd name="T72" fmla="*/ 1192 w 1241"/>
                  <a:gd name="T73" fmla="*/ 379 h 620"/>
                  <a:gd name="T74" fmla="*/ 1151 w 1241"/>
                  <a:gd name="T75" fmla="*/ 299 h 620"/>
                  <a:gd name="T76" fmla="*/ 1098 w 1241"/>
                  <a:gd name="T77" fmla="*/ 226 h 620"/>
                  <a:gd name="T78" fmla="*/ 1036 w 1241"/>
                  <a:gd name="T79" fmla="*/ 162 h 620"/>
                  <a:gd name="T80" fmla="*/ 966 w 1241"/>
                  <a:gd name="T81" fmla="*/ 107 h 620"/>
                  <a:gd name="T82" fmla="*/ 888 w 1241"/>
                  <a:gd name="T83" fmla="*/ 61 h 620"/>
                  <a:gd name="T84" fmla="*/ 805 w 1241"/>
                  <a:gd name="T85" fmla="*/ 29 h 620"/>
                  <a:gd name="T86" fmla="*/ 715 w 1241"/>
                  <a:gd name="T87" fmla="*/ 7 h 620"/>
                  <a:gd name="T88" fmla="*/ 621 w 1241"/>
                  <a:gd name="T8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1" h="620">
                    <a:moveTo>
                      <a:pt x="621" y="0"/>
                    </a:moveTo>
                    <a:lnTo>
                      <a:pt x="621" y="0"/>
                    </a:lnTo>
                    <a:lnTo>
                      <a:pt x="589" y="2"/>
                    </a:lnTo>
                    <a:lnTo>
                      <a:pt x="556" y="3"/>
                    </a:lnTo>
                    <a:lnTo>
                      <a:pt x="526" y="7"/>
                    </a:lnTo>
                    <a:lnTo>
                      <a:pt x="496" y="12"/>
                    </a:lnTo>
                    <a:lnTo>
                      <a:pt x="465" y="19"/>
                    </a:lnTo>
                    <a:lnTo>
                      <a:pt x="437" y="29"/>
                    </a:lnTo>
                    <a:lnTo>
                      <a:pt x="407" y="38"/>
                    </a:lnTo>
                    <a:lnTo>
                      <a:pt x="379" y="49"/>
                    </a:lnTo>
                    <a:lnTo>
                      <a:pt x="352" y="61"/>
                    </a:lnTo>
                    <a:lnTo>
                      <a:pt x="325" y="76"/>
                    </a:lnTo>
                    <a:lnTo>
                      <a:pt x="300" y="90"/>
                    </a:lnTo>
                    <a:lnTo>
                      <a:pt x="274" y="107"/>
                    </a:lnTo>
                    <a:lnTo>
                      <a:pt x="250" y="124"/>
                    </a:lnTo>
                    <a:lnTo>
                      <a:pt x="226" y="142"/>
                    </a:lnTo>
                    <a:lnTo>
                      <a:pt x="204" y="162"/>
                    </a:lnTo>
                    <a:lnTo>
                      <a:pt x="181" y="182"/>
                    </a:lnTo>
                    <a:lnTo>
                      <a:pt x="161" y="203"/>
                    </a:lnTo>
                    <a:lnTo>
                      <a:pt x="142" y="226"/>
                    </a:lnTo>
                    <a:lnTo>
                      <a:pt x="124" y="249"/>
                    </a:lnTo>
                    <a:lnTo>
                      <a:pt x="106" y="273"/>
                    </a:lnTo>
                    <a:lnTo>
                      <a:pt x="90" y="299"/>
                    </a:lnTo>
                    <a:lnTo>
                      <a:pt x="75" y="324"/>
                    </a:lnTo>
                    <a:lnTo>
                      <a:pt x="62" y="351"/>
                    </a:lnTo>
                    <a:lnTo>
                      <a:pt x="48" y="379"/>
                    </a:lnTo>
                    <a:lnTo>
                      <a:pt x="38" y="408"/>
                    </a:lnTo>
                    <a:lnTo>
                      <a:pt x="28" y="436"/>
                    </a:lnTo>
                    <a:lnTo>
                      <a:pt x="20" y="466"/>
                    </a:lnTo>
                    <a:lnTo>
                      <a:pt x="12" y="495"/>
                    </a:lnTo>
                    <a:lnTo>
                      <a:pt x="7" y="526"/>
                    </a:lnTo>
                    <a:lnTo>
                      <a:pt x="3" y="557"/>
                    </a:lnTo>
                    <a:lnTo>
                      <a:pt x="1" y="588"/>
                    </a:lnTo>
                    <a:lnTo>
                      <a:pt x="0" y="620"/>
                    </a:lnTo>
                    <a:lnTo>
                      <a:pt x="140" y="620"/>
                    </a:lnTo>
                    <a:lnTo>
                      <a:pt x="140" y="620"/>
                    </a:lnTo>
                    <a:lnTo>
                      <a:pt x="140" y="596"/>
                    </a:lnTo>
                    <a:lnTo>
                      <a:pt x="142" y="570"/>
                    </a:lnTo>
                    <a:lnTo>
                      <a:pt x="145" y="548"/>
                    </a:lnTo>
                    <a:lnTo>
                      <a:pt x="149" y="523"/>
                    </a:lnTo>
                    <a:lnTo>
                      <a:pt x="155" y="500"/>
                    </a:lnTo>
                    <a:lnTo>
                      <a:pt x="161" y="478"/>
                    </a:lnTo>
                    <a:lnTo>
                      <a:pt x="169" y="455"/>
                    </a:lnTo>
                    <a:lnTo>
                      <a:pt x="177" y="433"/>
                    </a:lnTo>
                    <a:lnTo>
                      <a:pt x="187" y="412"/>
                    </a:lnTo>
                    <a:lnTo>
                      <a:pt x="198" y="392"/>
                    </a:lnTo>
                    <a:lnTo>
                      <a:pt x="210" y="371"/>
                    </a:lnTo>
                    <a:lnTo>
                      <a:pt x="222" y="351"/>
                    </a:lnTo>
                    <a:lnTo>
                      <a:pt x="235" y="332"/>
                    </a:lnTo>
                    <a:lnTo>
                      <a:pt x="250" y="315"/>
                    </a:lnTo>
                    <a:lnTo>
                      <a:pt x="265" y="297"/>
                    </a:lnTo>
                    <a:lnTo>
                      <a:pt x="281" y="280"/>
                    </a:lnTo>
                    <a:lnTo>
                      <a:pt x="297" y="265"/>
                    </a:lnTo>
                    <a:lnTo>
                      <a:pt x="315" y="249"/>
                    </a:lnTo>
                    <a:lnTo>
                      <a:pt x="333" y="236"/>
                    </a:lnTo>
                    <a:lnTo>
                      <a:pt x="352" y="222"/>
                    </a:lnTo>
                    <a:lnTo>
                      <a:pt x="371" y="210"/>
                    </a:lnTo>
                    <a:lnTo>
                      <a:pt x="391" y="198"/>
                    </a:lnTo>
                    <a:lnTo>
                      <a:pt x="413" y="187"/>
                    </a:lnTo>
                    <a:lnTo>
                      <a:pt x="434" y="178"/>
                    </a:lnTo>
                    <a:lnTo>
                      <a:pt x="456" y="168"/>
                    </a:lnTo>
                    <a:lnTo>
                      <a:pt x="477" y="162"/>
                    </a:lnTo>
                    <a:lnTo>
                      <a:pt x="500" y="155"/>
                    </a:lnTo>
                    <a:lnTo>
                      <a:pt x="524" y="150"/>
                    </a:lnTo>
                    <a:lnTo>
                      <a:pt x="547" y="146"/>
                    </a:lnTo>
                    <a:lnTo>
                      <a:pt x="571" y="143"/>
                    </a:lnTo>
                    <a:lnTo>
                      <a:pt x="595" y="140"/>
                    </a:lnTo>
                    <a:lnTo>
                      <a:pt x="621" y="140"/>
                    </a:lnTo>
                    <a:lnTo>
                      <a:pt x="621" y="140"/>
                    </a:lnTo>
                    <a:lnTo>
                      <a:pt x="645" y="140"/>
                    </a:lnTo>
                    <a:lnTo>
                      <a:pt x="669" y="143"/>
                    </a:lnTo>
                    <a:lnTo>
                      <a:pt x="694" y="146"/>
                    </a:lnTo>
                    <a:lnTo>
                      <a:pt x="716" y="150"/>
                    </a:lnTo>
                    <a:lnTo>
                      <a:pt x="741" y="155"/>
                    </a:lnTo>
                    <a:lnTo>
                      <a:pt x="763" y="162"/>
                    </a:lnTo>
                    <a:lnTo>
                      <a:pt x="785" y="168"/>
                    </a:lnTo>
                    <a:lnTo>
                      <a:pt x="806" y="178"/>
                    </a:lnTo>
                    <a:lnTo>
                      <a:pt x="828" y="187"/>
                    </a:lnTo>
                    <a:lnTo>
                      <a:pt x="849" y="198"/>
                    </a:lnTo>
                    <a:lnTo>
                      <a:pt x="870" y="210"/>
                    </a:lnTo>
                    <a:lnTo>
                      <a:pt x="888" y="222"/>
                    </a:lnTo>
                    <a:lnTo>
                      <a:pt x="907" y="236"/>
                    </a:lnTo>
                    <a:lnTo>
                      <a:pt x="926" y="249"/>
                    </a:lnTo>
                    <a:lnTo>
                      <a:pt x="944" y="265"/>
                    </a:lnTo>
                    <a:lnTo>
                      <a:pt x="960" y="280"/>
                    </a:lnTo>
                    <a:lnTo>
                      <a:pt x="976" y="297"/>
                    </a:lnTo>
                    <a:lnTo>
                      <a:pt x="991" y="315"/>
                    </a:lnTo>
                    <a:lnTo>
                      <a:pt x="1005" y="332"/>
                    </a:lnTo>
                    <a:lnTo>
                      <a:pt x="1019" y="351"/>
                    </a:lnTo>
                    <a:lnTo>
                      <a:pt x="1031" y="371"/>
                    </a:lnTo>
                    <a:lnTo>
                      <a:pt x="1043" y="392"/>
                    </a:lnTo>
                    <a:lnTo>
                      <a:pt x="1054" y="412"/>
                    </a:lnTo>
                    <a:lnTo>
                      <a:pt x="1063" y="433"/>
                    </a:lnTo>
                    <a:lnTo>
                      <a:pt x="1071" y="455"/>
                    </a:lnTo>
                    <a:lnTo>
                      <a:pt x="1079" y="478"/>
                    </a:lnTo>
                    <a:lnTo>
                      <a:pt x="1086" y="500"/>
                    </a:lnTo>
                    <a:lnTo>
                      <a:pt x="1091" y="523"/>
                    </a:lnTo>
                    <a:lnTo>
                      <a:pt x="1095" y="548"/>
                    </a:lnTo>
                    <a:lnTo>
                      <a:pt x="1098" y="570"/>
                    </a:lnTo>
                    <a:lnTo>
                      <a:pt x="1101" y="596"/>
                    </a:lnTo>
                    <a:lnTo>
                      <a:pt x="1101" y="620"/>
                    </a:lnTo>
                    <a:lnTo>
                      <a:pt x="1241" y="620"/>
                    </a:lnTo>
                    <a:lnTo>
                      <a:pt x="1241" y="620"/>
                    </a:lnTo>
                    <a:lnTo>
                      <a:pt x="1239" y="588"/>
                    </a:lnTo>
                    <a:lnTo>
                      <a:pt x="1238" y="557"/>
                    </a:lnTo>
                    <a:lnTo>
                      <a:pt x="1234" y="526"/>
                    </a:lnTo>
                    <a:lnTo>
                      <a:pt x="1228" y="495"/>
                    </a:lnTo>
                    <a:lnTo>
                      <a:pt x="1220" y="466"/>
                    </a:lnTo>
                    <a:lnTo>
                      <a:pt x="1212" y="436"/>
                    </a:lnTo>
                    <a:lnTo>
                      <a:pt x="1203" y="408"/>
                    </a:lnTo>
                    <a:lnTo>
                      <a:pt x="1192" y="379"/>
                    </a:lnTo>
                    <a:lnTo>
                      <a:pt x="1179" y="351"/>
                    </a:lnTo>
                    <a:lnTo>
                      <a:pt x="1165" y="324"/>
                    </a:lnTo>
                    <a:lnTo>
                      <a:pt x="1151" y="299"/>
                    </a:lnTo>
                    <a:lnTo>
                      <a:pt x="1134" y="273"/>
                    </a:lnTo>
                    <a:lnTo>
                      <a:pt x="1117" y="249"/>
                    </a:lnTo>
                    <a:lnTo>
                      <a:pt x="1098" y="226"/>
                    </a:lnTo>
                    <a:lnTo>
                      <a:pt x="1079" y="203"/>
                    </a:lnTo>
                    <a:lnTo>
                      <a:pt x="1059" y="182"/>
                    </a:lnTo>
                    <a:lnTo>
                      <a:pt x="1036" y="162"/>
                    </a:lnTo>
                    <a:lnTo>
                      <a:pt x="1015" y="142"/>
                    </a:lnTo>
                    <a:lnTo>
                      <a:pt x="991" y="124"/>
                    </a:lnTo>
                    <a:lnTo>
                      <a:pt x="966" y="107"/>
                    </a:lnTo>
                    <a:lnTo>
                      <a:pt x="941" y="90"/>
                    </a:lnTo>
                    <a:lnTo>
                      <a:pt x="915" y="76"/>
                    </a:lnTo>
                    <a:lnTo>
                      <a:pt x="888" y="61"/>
                    </a:lnTo>
                    <a:lnTo>
                      <a:pt x="862" y="49"/>
                    </a:lnTo>
                    <a:lnTo>
                      <a:pt x="833" y="38"/>
                    </a:lnTo>
                    <a:lnTo>
                      <a:pt x="805" y="29"/>
                    </a:lnTo>
                    <a:lnTo>
                      <a:pt x="776" y="19"/>
                    </a:lnTo>
                    <a:lnTo>
                      <a:pt x="745" y="12"/>
                    </a:lnTo>
                    <a:lnTo>
                      <a:pt x="715" y="7"/>
                    </a:lnTo>
                    <a:lnTo>
                      <a:pt x="684" y="3"/>
                    </a:lnTo>
                    <a:lnTo>
                      <a:pt x="652" y="2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00" b="1">
                  <a:solidFill>
                    <a:schemeClr val="tx2"/>
                  </a:solidFill>
                  <a:latin typeface="+mn-lt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 bwMode="auto">
            <a:xfrm>
              <a:off x="932513" y="1726567"/>
              <a:ext cx="388929" cy="38892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r>
                <a:rPr lang="en-US" sz="1900" b="1" dirty="0" smtClean="0">
                  <a:solidFill>
                    <a:schemeClr val="bg1"/>
                  </a:solidFill>
                  <a:latin typeface="+mn-lt"/>
                </a:rPr>
                <a:t>6</a:t>
              </a:r>
              <a:endParaRPr lang="en-US" sz="19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3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794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>
            <a:spLocks/>
          </p:cNvSpPr>
          <p:nvPr/>
        </p:nvSpPr>
        <p:spPr>
          <a:xfrm>
            <a:off x="2301766" y="1107379"/>
            <a:ext cx="9687909" cy="4788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Overall project objective and high-level planning</a:t>
            </a:r>
            <a:endParaRPr 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4138" y="2061937"/>
            <a:ext cx="1525215" cy="2879806"/>
            <a:chOff x="254138" y="2095116"/>
            <a:chExt cx="1525215" cy="2879806"/>
          </a:xfrm>
        </p:grpSpPr>
        <p:sp>
          <p:nvSpPr>
            <p:cNvPr id="15" name="Rectangle 14"/>
            <p:cNvSpPr>
              <a:spLocks/>
            </p:cNvSpPr>
            <p:nvPr/>
          </p:nvSpPr>
          <p:spPr>
            <a:xfrm>
              <a:off x="254138" y="2095116"/>
              <a:ext cx="1525215" cy="28798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292059" y="2512709"/>
              <a:ext cx="1447879" cy="246221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1193681" eaLnBrk="1" latinLnBrk="0" hangingPunct="1">
                <a:spcBef>
                  <a:spcPts val="800"/>
                </a:spcBef>
                <a:buClr>
                  <a:schemeClr val="tx2"/>
                </a:buClr>
                <a:buSzPct val="100000"/>
                <a:defRPr lang="x-none" sz="1600" baseline="0">
                  <a:latin typeface="+mn-lt"/>
                </a:defRPr>
              </a:lvl1pPr>
              <a:lvl2pPr marL="228600" lvl="1" indent="-22860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–"/>
                <a:defRPr lang="x-none" sz="1600" baseline="0">
                  <a:latin typeface="+mn-lt"/>
                </a:defRPr>
              </a:lvl2pPr>
              <a:lvl3pPr marL="400050" lvl="2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3pPr>
              <a:lvl4pPr marL="571500" lvl="3" indent="-171450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4pPr>
              <a:lvl5pPr marL="749300" lvl="4" indent="-168275" defTabSz="1193681" eaLnBrk="1" latinLnBrk="0" hangingPunct="1">
                <a:spcBef>
                  <a:spcPts val="800"/>
                </a:spcBef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latin typeface="+mn-lt"/>
                </a:defRPr>
              </a:lvl5pPr>
              <a:lvl6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644" indent="-173549" defTabSz="1193681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lvl="1" indent="0">
                <a:buNone/>
              </a:pPr>
              <a:r>
                <a:rPr lang="en-US" b="1" dirty="0">
                  <a:solidFill>
                    <a:schemeClr val="tx2"/>
                  </a:solidFill>
                </a:rPr>
                <a:t>Create a platform to enable OEMs / distributors to offer digital services to capture revenue on top of current sales</a:t>
              </a:r>
            </a:p>
          </p:txBody>
        </p:sp>
      </p:grpSp>
      <p:sp>
        <p:nvSpPr>
          <p:cNvPr id="18" name="TextBox 17"/>
          <p:cNvSpPr txBox="1">
            <a:spLocks/>
          </p:cNvSpPr>
          <p:nvPr/>
        </p:nvSpPr>
        <p:spPr>
          <a:xfrm>
            <a:off x="4165196" y="1840473"/>
            <a:ext cx="3686031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Prioritized </a:t>
            </a:r>
            <a:r>
              <a:rPr lang="en-US" b="1" dirty="0">
                <a:solidFill>
                  <a:schemeClr val="tx2"/>
                </a:solidFill>
              </a:rPr>
              <a:t>customer needs </a:t>
            </a:r>
            <a:r>
              <a:rPr lang="en-US" dirty="0"/>
              <a:t>from </a:t>
            </a:r>
            <a:r>
              <a:rPr lang="en-US" dirty="0" smtClean="0"/>
              <a:t>interviewed OEMs/dist. partners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Offering </a:t>
            </a:r>
            <a:r>
              <a:rPr lang="en-US" b="1" dirty="0">
                <a:solidFill>
                  <a:schemeClr val="tx2"/>
                </a:solidFill>
              </a:rPr>
              <a:t>tested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refined in workshops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OEMs (</a:t>
            </a:r>
            <a:r>
              <a:rPr lang="en-US" dirty="0"/>
              <a:t>e.g., </a:t>
            </a:r>
            <a:r>
              <a:rPr lang="en-US" dirty="0" smtClean="0"/>
              <a:t>Solar Turbines, </a:t>
            </a:r>
            <a:r>
              <a:rPr lang="en-US" dirty="0" err="1" smtClean="0"/>
              <a:t>GEA</a:t>
            </a:r>
            <a:r>
              <a:rPr lang="en-US" dirty="0" smtClean="0"/>
              <a:t>) and distributors  (e.g</a:t>
            </a:r>
            <a:r>
              <a:rPr lang="en-US" dirty="0"/>
              <a:t>., Motion </a:t>
            </a:r>
            <a:r>
              <a:rPr lang="en-US" dirty="0" smtClean="0"/>
              <a:t>Industries, </a:t>
            </a:r>
            <a:r>
              <a:rPr lang="en-US" dirty="0" err="1" smtClean="0"/>
              <a:t>Sonepar</a:t>
            </a:r>
            <a:r>
              <a:rPr lang="en-US" dirty="0" smtClean="0"/>
              <a:t>) through concept workshops/mock-ups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Minimum viable product </a:t>
            </a:r>
            <a:r>
              <a:rPr lang="en-US" b="1" dirty="0">
                <a:solidFill>
                  <a:schemeClr val="tx2"/>
                </a:solidFill>
              </a:rPr>
              <a:t>scope and feature roadmap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defined 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endParaRPr lang="en-US" dirty="0"/>
          </a:p>
        </p:txBody>
      </p:sp>
      <p:sp>
        <p:nvSpPr>
          <p:cNvPr id="21" name="AutoShape 250"/>
          <p:cNvSpPr>
            <a:spLocks noChangeArrowheads="1"/>
          </p:cNvSpPr>
          <p:nvPr/>
        </p:nvSpPr>
        <p:spPr bwMode="auto">
          <a:xfrm>
            <a:off x="4165197" y="1279332"/>
            <a:ext cx="3792767" cy="2646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+mn-lt"/>
              </a:rPr>
              <a:t>Deliverables </a:t>
            </a:r>
            <a:r>
              <a:rPr lang="en-US" sz="1600" b="1" dirty="0" smtClean="0">
                <a:solidFill>
                  <a:schemeClr val="tx2"/>
                </a:solidFill>
                <a:latin typeface="+mn-lt"/>
              </a:rPr>
              <a:t>phase I (8 weeks) </a:t>
            </a:r>
            <a:endParaRPr lang="en-US" sz="16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gray">
          <a:xfrm>
            <a:off x="4165197" y="1386516"/>
            <a:ext cx="3792767" cy="212395"/>
          </a:xfrm>
          <a:custGeom>
            <a:avLst/>
            <a:gdLst>
              <a:gd name="connsiteX0" fmla="*/ 3037969 w 3546960"/>
              <a:gd name="connsiteY0" fmla="*/ 0 h 221381"/>
              <a:gd name="connsiteX1" fmla="*/ 3546960 w 3546960"/>
              <a:gd name="connsiteY1" fmla="*/ 221381 h 221381"/>
              <a:gd name="connsiteX2" fmla="*/ 3378073 w 3546960"/>
              <a:gd name="connsiteY2" fmla="*/ 221381 h 221381"/>
              <a:gd name="connsiteX3" fmla="*/ 3099542 w 3546960"/>
              <a:gd name="connsiteY3" fmla="*/ 221381 h 221381"/>
              <a:gd name="connsiteX4" fmla="*/ 0 w 3546960"/>
              <a:gd name="connsiteY4" fmla="*/ 221381 h 221381"/>
              <a:gd name="connsiteX5" fmla="*/ 0 w 3546960"/>
              <a:gd name="connsiteY5" fmla="*/ 164870 h 221381"/>
              <a:gd name="connsiteX6" fmla="*/ 3083825 w 3546960"/>
              <a:gd name="connsiteY6" fmla="*/ 164870 h 22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960" h="221381">
                <a:moveTo>
                  <a:pt x="3037969" y="0"/>
                </a:moveTo>
                <a:lnTo>
                  <a:pt x="3546960" y="221381"/>
                </a:lnTo>
                <a:lnTo>
                  <a:pt x="3378073" y="221381"/>
                </a:lnTo>
                <a:lnTo>
                  <a:pt x="3099542" y="221381"/>
                </a:lnTo>
                <a:lnTo>
                  <a:pt x="0" y="221381"/>
                </a:lnTo>
                <a:lnTo>
                  <a:pt x="0" y="164870"/>
                </a:lnTo>
                <a:lnTo>
                  <a:pt x="3083825" y="16487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square">
            <a:noAutofit/>
          </a:bodyPr>
          <a:lstStyle/>
          <a:p>
            <a:endParaRPr lang="en-US" sz="16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8035153" y="1840473"/>
            <a:ext cx="3874686" cy="23858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b="1" dirty="0">
                <a:solidFill>
                  <a:schemeClr val="tx2"/>
                </a:solidFill>
              </a:rPr>
              <a:t>Functioning </a:t>
            </a:r>
            <a:r>
              <a:rPr lang="en-US" b="1" dirty="0" smtClean="0">
                <a:solidFill>
                  <a:schemeClr val="tx2"/>
                </a:solidFill>
              </a:rPr>
              <a:t>minimum viable product </a:t>
            </a:r>
            <a:r>
              <a:rPr lang="en-US" dirty="0"/>
              <a:t>of platform deployed</a:t>
            </a:r>
          </a:p>
          <a:p>
            <a:pPr lvl="1">
              <a:spcBef>
                <a:spcPts val="20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Well-defined refined offering based </a:t>
            </a:r>
            <a:r>
              <a:rPr lang="en-US" dirty="0"/>
              <a:t>on </a:t>
            </a:r>
            <a:r>
              <a:rPr lang="en-US" dirty="0" smtClean="0"/>
              <a:t>customer </a:t>
            </a:r>
            <a:r>
              <a:rPr lang="en-US" dirty="0"/>
              <a:t>feedback from phase </a:t>
            </a:r>
            <a:r>
              <a:rPr lang="en-US" dirty="0" smtClean="0"/>
              <a:t>I </a:t>
            </a:r>
            <a:endParaRPr lang="en-US" dirty="0"/>
          </a:p>
          <a:p>
            <a:pPr lvl="1">
              <a:spcBef>
                <a:spcPts val="20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Development </a:t>
            </a:r>
            <a:r>
              <a:rPr lang="en-US" b="1" dirty="0">
                <a:solidFill>
                  <a:schemeClr val="tx2"/>
                </a:solidFill>
              </a:rPr>
              <a:t>roadmap </a:t>
            </a:r>
            <a:r>
              <a:rPr lang="en-US" dirty="0"/>
              <a:t>for full offering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54138" y="2061937"/>
            <a:ext cx="1821289" cy="40011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76200" tIns="76200" rIns="76200" bIns="76200" rtlCol="0" anchor="ctr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1"/>
                </a:solidFill>
              </a:rPr>
              <a:t>Objective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4165197" y="4464773"/>
            <a:ext cx="3792767" cy="12824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Prioritized sectors and segments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Business plan drafted</a:t>
            </a:r>
          </a:p>
        </p:txBody>
      </p:sp>
      <p:grpSp>
        <p:nvGrpSpPr>
          <p:cNvPr id="23" name="Group 22"/>
          <p:cNvGrpSpPr>
            <a:grpSpLocks/>
          </p:cNvGrpSpPr>
          <p:nvPr/>
        </p:nvGrpSpPr>
        <p:grpSpPr>
          <a:xfrm>
            <a:off x="8035152" y="1279332"/>
            <a:ext cx="4017700" cy="319579"/>
            <a:chOff x="279399" y="1547710"/>
            <a:chExt cx="5452165" cy="319579"/>
          </a:xfrm>
        </p:grpSpPr>
        <p:sp>
          <p:nvSpPr>
            <p:cNvPr id="25" name="AutoShape 250"/>
            <p:cNvSpPr>
              <a:spLocks noChangeArrowheads="1"/>
            </p:cNvSpPr>
            <p:nvPr/>
          </p:nvSpPr>
          <p:spPr bwMode="auto">
            <a:xfrm>
              <a:off x="279399" y="1547710"/>
              <a:ext cx="5452165" cy="26468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+mn-lt"/>
                </a:rPr>
                <a:t>Deliverables </a:t>
              </a:r>
              <a:r>
                <a:rPr lang="en-US" sz="1600" b="1" dirty="0" smtClean="0">
                  <a:solidFill>
                    <a:schemeClr val="tx2"/>
                  </a:solidFill>
                  <a:latin typeface="+mn-lt"/>
                </a:rPr>
                <a:t>phase II </a:t>
              </a:r>
              <a:endParaRPr lang="en-US" sz="1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8" name="Freeform 27"/>
            <p:cNvSpPr>
              <a:spLocks noChangeArrowheads="1"/>
            </p:cNvSpPr>
            <p:nvPr/>
          </p:nvSpPr>
          <p:spPr bwMode="gray">
            <a:xfrm>
              <a:off x="279399" y="1653810"/>
              <a:ext cx="5240131" cy="213479"/>
            </a:xfrm>
            <a:custGeom>
              <a:avLst/>
              <a:gdLst>
                <a:gd name="connsiteX0" fmla="*/ 3037969 w 3546960"/>
                <a:gd name="connsiteY0" fmla="*/ 0 h 221381"/>
                <a:gd name="connsiteX1" fmla="*/ 3546960 w 3546960"/>
                <a:gd name="connsiteY1" fmla="*/ 221381 h 221381"/>
                <a:gd name="connsiteX2" fmla="*/ 3378073 w 3546960"/>
                <a:gd name="connsiteY2" fmla="*/ 221381 h 221381"/>
                <a:gd name="connsiteX3" fmla="*/ 3099542 w 3546960"/>
                <a:gd name="connsiteY3" fmla="*/ 221381 h 221381"/>
                <a:gd name="connsiteX4" fmla="*/ 0 w 3546960"/>
                <a:gd name="connsiteY4" fmla="*/ 221381 h 221381"/>
                <a:gd name="connsiteX5" fmla="*/ 0 w 3546960"/>
                <a:gd name="connsiteY5" fmla="*/ 164870 h 221381"/>
                <a:gd name="connsiteX6" fmla="*/ 3083825 w 3546960"/>
                <a:gd name="connsiteY6" fmla="*/ 164870 h 22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6960" h="221381">
                  <a:moveTo>
                    <a:pt x="3037969" y="0"/>
                  </a:moveTo>
                  <a:lnTo>
                    <a:pt x="3546960" y="221381"/>
                  </a:lnTo>
                  <a:lnTo>
                    <a:pt x="3378073" y="221381"/>
                  </a:lnTo>
                  <a:lnTo>
                    <a:pt x="3099542" y="221381"/>
                  </a:lnTo>
                  <a:lnTo>
                    <a:pt x="0" y="221381"/>
                  </a:lnTo>
                  <a:lnTo>
                    <a:pt x="0" y="164870"/>
                  </a:lnTo>
                  <a:lnTo>
                    <a:pt x="3083825" y="16487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wrap="square">
              <a:noAutofit/>
            </a:bodyPr>
            <a:lstStyle/>
            <a:p>
              <a:endParaRPr lang="en-US" sz="160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27" name="TextBox 26"/>
          <p:cNvSpPr txBox="1">
            <a:spLocks/>
          </p:cNvSpPr>
          <p:nvPr/>
        </p:nvSpPr>
        <p:spPr>
          <a:xfrm>
            <a:off x="8035153" y="4464773"/>
            <a:ext cx="3874686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b="1" dirty="0">
                <a:solidFill>
                  <a:schemeClr val="tx2"/>
                </a:solidFill>
              </a:rPr>
              <a:t>Scaling business plan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chemeClr val="tx2"/>
                </a:solidFill>
              </a:rPr>
              <a:t>Roll-out plan</a:t>
            </a:r>
            <a:endParaRPr lang="en-US" b="1" dirty="0"/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chemeClr val="tx2"/>
                </a:solidFill>
              </a:rPr>
              <a:t>Fundamentals defined, </a:t>
            </a:r>
            <a:r>
              <a:rPr lang="en-US" dirty="0"/>
              <a:t>e.g</a:t>
            </a:r>
            <a:r>
              <a:rPr lang="en-US" dirty="0" smtClean="0"/>
              <a:t>., </a:t>
            </a:r>
            <a:r>
              <a:rPr lang="en-US" dirty="0"/>
              <a:t>pricing, sales incentives, product organization, sales motion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406199" y="1840473"/>
            <a:ext cx="1519192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Clr>
                <a:schemeClr val="tx2"/>
              </a:buClr>
              <a:buNone/>
            </a:pPr>
            <a:r>
              <a:rPr lang="en-US" sz="1500" b="1" dirty="0" smtClean="0"/>
              <a:t>Definition and </a:t>
            </a:r>
            <a:r>
              <a:rPr lang="en-US" sz="1500" b="1" dirty="0" err="1" smtClean="0"/>
              <a:t>implementa-tion</a:t>
            </a:r>
            <a:r>
              <a:rPr lang="en-US" sz="1500" b="1" dirty="0" smtClean="0"/>
              <a:t> of product offering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2406199" y="4464773"/>
            <a:ext cx="1519192" cy="12824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lvl="1" indent="0">
              <a:buClr>
                <a:schemeClr val="tx2"/>
              </a:buClr>
              <a:buNone/>
            </a:pPr>
            <a:r>
              <a:rPr lang="en-US" sz="1500" b="1" dirty="0" err="1" smtClean="0"/>
              <a:t>GTM</a:t>
            </a:r>
            <a:r>
              <a:rPr lang="en-US" sz="1500" b="1" dirty="0" smtClean="0"/>
              <a:t> strategy for roll-out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gray">
          <a:xfrm>
            <a:off x="4069829" y="4394577"/>
            <a:ext cx="7840009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/>
        </p:spPr>
        <p:txBody>
          <a:bodyPr lIns="95171" tIns="47585" rIns="95171" bIns="47585"/>
          <a:lstStyle/>
          <a:p>
            <a:endParaRPr lang="en-US" sz="1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gray">
          <a:xfrm>
            <a:off x="4069828" y="1792943"/>
            <a:ext cx="7840009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/>
        </p:spPr>
        <p:txBody>
          <a:bodyPr lIns="95171" tIns="47585" rIns="95171" bIns="47585"/>
          <a:lstStyle/>
          <a:p>
            <a:endParaRPr lang="en-US" sz="1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ctangle 3"/>
          <p:cNvSpPr txBox="1"/>
          <p:nvPr>
            <p:custDataLst>
              <p:tags r:id="rId3"/>
            </p:custDataLst>
          </p:nvPr>
        </p:nvSpPr>
        <p:spPr>
          <a:xfrm>
            <a:off x="1780087" y="1096227"/>
            <a:ext cx="519527" cy="4788923"/>
          </a:xfrm>
          <a:custGeom>
            <a:avLst/>
            <a:gdLst>
              <a:gd name="connsiteX0" fmla="*/ 0 w 518110"/>
              <a:gd name="connsiteY0" fmla="*/ 0 h 4788923"/>
              <a:gd name="connsiteX1" fmla="*/ 518110 w 518110"/>
              <a:gd name="connsiteY1" fmla="*/ 0 h 4788923"/>
              <a:gd name="connsiteX2" fmla="*/ 518110 w 518110"/>
              <a:gd name="connsiteY2" fmla="*/ 4788923 h 4788923"/>
              <a:gd name="connsiteX3" fmla="*/ 0 w 518110"/>
              <a:gd name="connsiteY3" fmla="*/ 4788923 h 4788923"/>
              <a:gd name="connsiteX4" fmla="*/ 0 w 518110"/>
              <a:gd name="connsiteY4" fmla="*/ 0 h 4788923"/>
              <a:gd name="connsiteX0" fmla="*/ 0 w 525992"/>
              <a:gd name="connsiteY0" fmla="*/ 1174532 h 4788923"/>
              <a:gd name="connsiteX1" fmla="*/ 525992 w 525992"/>
              <a:gd name="connsiteY1" fmla="*/ 0 h 4788923"/>
              <a:gd name="connsiteX2" fmla="*/ 525992 w 525992"/>
              <a:gd name="connsiteY2" fmla="*/ 4788923 h 4788923"/>
              <a:gd name="connsiteX3" fmla="*/ 7882 w 525992"/>
              <a:gd name="connsiteY3" fmla="*/ 4788923 h 4788923"/>
              <a:gd name="connsiteX4" fmla="*/ 0 w 525992"/>
              <a:gd name="connsiteY4" fmla="*/ 1174532 h 4788923"/>
              <a:gd name="connsiteX0" fmla="*/ 0 w 525992"/>
              <a:gd name="connsiteY0" fmla="*/ 1174532 h 4788923"/>
              <a:gd name="connsiteX1" fmla="*/ 525992 w 525992"/>
              <a:gd name="connsiteY1" fmla="*/ 0 h 4788923"/>
              <a:gd name="connsiteX2" fmla="*/ 525992 w 525992"/>
              <a:gd name="connsiteY2" fmla="*/ 4788923 h 4788923"/>
              <a:gd name="connsiteX3" fmla="*/ 31530 w 525992"/>
              <a:gd name="connsiteY3" fmla="*/ 3969116 h 4788923"/>
              <a:gd name="connsiteX4" fmla="*/ 0 w 525992"/>
              <a:gd name="connsiteY4" fmla="*/ 1174532 h 4788923"/>
              <a:gd name="connsiteX0" fmla="*/ 0 w 518109"/>
              <a:gd name="connsiteY0" fmla="*/ 1229711 h 4788923"/>
              <a:gd name="connsiteX1" fmla="*/ 518109 w 518109"/>
              <a:gd name="connsiteY1" fmla="*/ 0 h 4788923"/>
              <a:gd name="connsiteX2" fmla="*/ 518109 w 518109"/>
              <a:gd name="connsiteY2" fmla="*/ 4788923 h 4788923"/>
              <a:gd name="connsiteX3" fmla="*/ 23647 w 518109"/>
              <a:gd name="connsiteY3" fmla="*/ 3969116 h 4788923"/>
              <a:gd name="connsiteX4" fmla="*/ 0 w 518109"/>
              <a:gd name="connsiteY4" fmla="*/ 1229711 h 4788923"/>
              <a:gd name="connsiteX0" fmla="*/ 0 w 518109"/>
              <a:gd name="connsiteY0" fmla="*/ 1229711 h 4788923"/>
              <a:gd name="connsiteX1" fmla="*/ 518109 w 518109"/>
              <a:gd name="connsiteY1" fmla="*/ 0 h 4788923"/>
              <a:gd name="connsiteX2" fmla="*/ 518109 w 518109"/>
              <a:gd name="connsiteY2" fmla="*/ 4788923 h 4788923"/>
              <a:gd name="connsiteX3" fmla="*/ 15764 w 518109"/>
              <a:gd name="connsiteY3" fmla="*/ 3969116 h 4788923"/>
              <a:gd name="connsiteX4" fmla="*/ 0 w 518109"/>
              <a:gd name="connsiteY4" fmla="*/ 1229711 h 4788923"/>
              <a:gd name="connsiteX0" fmla="*/ 0 w 518109"/>
              <a:gd name="connsiteY0" fmla="*/ 1229711 h 4788923"/>
              <a:gd name="connsiteX1" fmla="*/ 518109 w 518109"/>
              <a:gd name="connsiteY1" fmla="*/ 0 h 4788923"/>
              <a:gd name="connsiteX2" fmla="*/ 518109 w 518109"/>
              <a:gd name="connsiteY2" fmla="*/ 4788923 h 4788923"/>
              <a:gd name="connsiteX3" fmla="*/ 7881 w 518109"/>
              <a:gd name="connsiteY3" fmla="*/ 3756282 h 4788923"/>
              <a:gd name="connsiteX4" fmla="*/ 0 w 518109"/>
              <a:gd name="connsiteY4" fmla="*/ 1229711 h 4788923"/>
              <a:gd name="connsiteX0" fmla="*/ 0 w 518109"/>
              <a:gd name="connsiteY0" fmla="*/ 1103587 h 4788923"/>
              <a:gd name="connsiteX1" fmla="*/ 518109 w 518109"/>
              <a:gd name="connsiteY1" fmla="*/ 0 h 4788923"/>
              <a:gd name="connsiteX2" fmla="*/ 518109 w 518109"/>
              <a:gd name="connsiteY2" fmla="*/ 4788923 h 4788923"/>
              <a:gd name="connsiteX3" fmla="*/ 7881 w 518109"/>
              <a:gd name="connsiteY3" fmla="*/ 3756282 h 4788923"/>
              <a:gd name="connsiteX4" fmla="*/ 0 w 518109"/>
              <a:gd name="connsiteY4" fmla="*/ 1103587 h 4788923"/>
              <a:gd name="connsiteX0" fmla="*/ 8235 w 510578"/>
              <a:gd name="connsiteY0" fmla="*/ 1016877 h 4788923"/>
              <a:gd name="connsiteX1" fmla="*/ 510578 w 510578"/>
              <a:gd name="connsiteY1" fmla="*/ 0 h 4788923"/>
              <a:gd name="connsiteX2" fmla="*/ 510578 w 510578"/>
              <a:gd name="connsiteY2" fmla="*/ 4788923 h 4788923"/>
              <a:gd name="connsiteX3" fmla="*/ 350 w 510578"/>
              <a:gd name="connsiteY3" fmla="*/ 3756282 h 4788923"/>
              <a:gd name="connsiteX4" fmla="*/ 8235 w 510578"/>
              <a:gd name="connsiteY4" fmla="*/ 1016877 h 4788923"/>
              <a:gd name="connsiteX0" fmla="*/ 761 w 503104"/>
              <a:gd name="connsiteY0" fmla="*/ 1016877 h 4788923"/>
              <a:gd name="connsiteX1" fmla="*/ 503104 w 503104"/>
              <a:gd name="connsiteY1" fmla="*/ 0 h 4788923"/>
              <a:gd name="connsiteX2" fmla="*/ 503104 w 503104"/>
              <a:gd name="connsiteY2" fmla="*/ 4788923 h 4788923"/>
              <a:gd name="connsiteX3" fmla="*/ 759 w 503104"/>
              <a:gd name="connsiteY3" fmla="*/ 3811461 h 4788923"/>
              <a:gd name="connsiteX4" fmla="*/ 761 w 503104"/>
              <a:gd name="connsiteY4" fmla="*/ 1016877 h 4788923"/>
              <a:gd name="connsiteX0" fmla="*/ 8234 w 510577"/>
              <a:gd name="connsiteY0" fmla="*/ 1016877 h 4788923"/>
              <a:gd name="connsiteX1" fmla="*/ 510577 w 510577"/>
              <a:gd name="connsiteY1" fmla="*/ 0 h 4788923"/>
              <a:gd name="connsiteX2" fmla="*/ 510577 w 510577"/>
              <a:gd name="connsiteY2" fmla="*/ 4788923 h 4788923"/>
              <a:gd name="connsiteX3" fmla="*/ 349 w 510577"/>
              <a:gd name="connsiteY3" fmla="*/ 3906054 h 4788923"/>
              <a:gd name="connsiteX4" fmla="*/ 8234 w 510577"/>
              <a:gd name="connsiteY4" fmla="*/ 1016877 h 4788923"/>
              <a:gd name="connsiteX0" fmla="*/ 16574 w 518917"/>
              <a:gd name="connsiteY0" fmla="*/ 1016877 h 4788923"/>
              <a:gd name="connsiteX1" fmla="*/ 518917 w 518917"/>
              <a:gd name="connsiteY1" fmla="*/ 0 h 4788923"/>
              <a:gd name="connsiteX2" fmla="*/ 518917 w 518917"/>
              <a:gd name="connsiteY2" fmla="*/ 4788923 h 4788923"/>
              <a:gd name="connsiteX3" fmla="*/ 222 w 518917"/>
              <a:gd name="connsiteY3" fmla="*/ 3846788 h 4788923"/>
              <a:gd name="connsiteX4" fmla="*/ 16574 w 518917"/>
              <a:gd name="connsiteY4" fmla="*/ 1016877 h 4788923"/>
              <a:gd name="connsiteX0" fmla="*/ 251 w 519527"/>
              <a:gd name="connsiteY0" fmla="*/ 1008410 h 4788923"/>
              <a:gd name="connsiteX1" fmla="*/ 519527 w 519527"/>
              <a:gd name="connsiteY1" fmla="*/ 0 h 4788923"/>
              <a:gd name="connsiteX2" fmla="*/ 519527 w 519527"/>
              <a:gd name="connsiteY2" fmla="*/ 4788923 h 4788923"/>
              <a:gd name="connsiteX3" fmla="*/ 832 w 519527"/>
              <a:gd name="connsiteY3" fmla="*/ 3846788 h 4788923"/>
              <a:gd name="connsiteX4" fmla="*/ 251 w 519527"/>
              <a:gd name="connsiteY4" fmla="*/ 1008410 h 4788923"/>
              <a:gd name="connsiteX0" fmla="*/ 251 w 519527"/>
              <a:gd name="connsiteY0" fmla="*/ 991477 h 4788923"/>
              <a:gd name="connsiteX1" fmla="*/ 519527 w 519527"/>
              <a:gd name="connsiteY1" fmla="*/ 0 h 4788923"/>
              <a:gd name="connsiteX2" fmla="*/ 519527 w 519527"/>
              <a:gd name="connsiteY2" fmla="*/ 4788923 h 4788923"/>
              <a:gd name="connsiteX3" fmla="*/ 832 w 519527"/>
              <a:gd name="connsiteY3" fmla="*/ 3846788 h 4788923"/>
              <a:gd name="connsiteX4" fmla="*/ 251 w 519527"/>
              <a:gd name="connsiteY4" fmla="*/ 991477 h 478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527" h="4788923">
                <a:moveTo>
                  <a:pt x="251" y="991477"/>
                </a:moveTo>
                <a:lnTo>
                  <a:pt x="519527" y="0"/>
                </a:lnTo>
                <a:lnTo>
                  <a:pt x="519527" y="4788923"/>
                </a:lnTo>
                <a:cubicBezTo>
                  <a:pt x="352079" y="4463102"/>
                  <a:pt x="168280" y="4172609"/>
                  <a:pt x="832" y="3846788"/>
                </a:cubicBezTo>
                <a:cubicBezTo>
                  <a:pt x="-1795" y="2641991"/>
                  <a:pt x="2878" y="2196274"/>
                  <a:pt x="251" y="991477"/>
                </a:cubicBezTo>
                <a:close/>
              </a:path>
            </a:pathLst>
          </a:custGeom>
          <a:gradFill>
            <a:gsLst>
              <a:gs pos="4000">
                <a:schemeClr val="bg2">
                  <a:lumMod val="20000"/>
                  <a:lumOff val="8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0" scaled="0"/>
          </a:gradFill>
          <a:ln>
            <a:solidFill>
              <a:schemeClr val="accent6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lvl="0" indent="0" defTabSz="1193681" fontAlgn="base"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600" baseline="0"/>
            </a:lvl1pPr>
            <a:lvl2pPr marL="228600" lvl="1" indent="-22860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lang="x-none" sz="1600" baseline="0"/>
            </a:lvl2pPr>
            <a:lvl3pPr marL="400050" lvl="2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3pPr>
            <a:lvl4pPr marL="571500" lvl="3" indent="-171450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4pPr>
            <a:lvl5pPr marL="749300" lvl="4" indent="-168275" defTabSz="1193681" fontAlgn="base">
              <a:spcBef>
                <a:spcPts val="8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/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7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Focus of </a:t>
            </a:r>
            <a:r>
              <a:rPr lang="en-US" dirty="0" smtClean="0"/>
              <a:t>accelerator </a:t>
            </a:r>
            <a:r>
              <a:rPr lang="en-US" dirty="0"/>
              <a:t>is on </a:t>
            </a:r>
            <a:r>
              <a:rPr lang="en-US" dirty="0" smtClean="0"/>
              <a:t>OEM/distributor offering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823" y="1351740"/>
            <a:ext cx="92811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2000" b="1" dirty="0" smtClean="0">
                <a:solidFill>
                  <a:schemeClr val="tx2"/>
                </a:solidFill>
              </a:rPr>
              <a:t>In </a:t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b="1" dirty="0" smtClean="0">
                <a:solidFill>
                  <a:schemeClr val="tx2"/>
                </a:solidFill>
              </a:rPr>
              <a:t>Scope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953108" y="2765733"/>
            <a:ext cx="4520850" cy="2174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b="1" dirty="0" smtClean="0">
                <a:solidFill>
                  <a:schemeClr val="tx2"/>
                </a:solidFill>
              </a:rPr>
              <a:t>Data </a:t>
            </a:r>
            <a:r>
              <a:rPr lang="en-US" b="1" dirty="0">
                <a:solidFill>
                  <a:schemeClr val="tx2"/>
                </a:solidFill>
              </a:rPr>
              <a:t>generation </a:t>
            </a:r>
            <a:r>
              <a:rPr lang="en-US" dirty="0" smtClean="0"/>
              <a:t>and gathering </a:t>
            </a:r>
            <a:r>
              <a:rPr lang="en-US" b="1" dirty="0">
                <a:solidFill>
                  <a:schemeClr val="tx2"/>
                </a:solidFill>
              </a:rPr>
              <a:t>from equipment</a:t>
            </a:r>
            <a:r>
              <a:rPr lang="en-US" dirty="0" smtClean="0"/>
              <a:t> (e.g., new sensors on equipment not in scope, instead use of existing data sources and analytics)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Continuous </a:t>
            </a:r>
            <a:r>
              <a:rPr lang="en-US" b="1" dirty="0">
                <a:solidFill>
                  <a:schemeClr val="tx2"/>
                </a:solidFill>
              </a:rPr>
              <a:t>analysis</a:t>
            </a:r>
            <a:r>
              <a:rPr lang="en-US" dirty="0" smtClean="0"/>
              <a:t> of data </a:t>
            </a:r>
            <a:r>
              <a:rPr lang="en-US" b="1" dirty="0">
                <a:solidFill>
                  <a:schemeClr val="tx2"/>
                </a:solidFill>
              </a:rPr>
              <a:t>by dedicated experts</a:t>
            </a:r>
            <a:r>
              <a:rPr lang="en-US" dirty="0" smtClean="0"/>
              <a:t> 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Solutions tailored to specific customers and/or verticals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58811" y="1156862"/>
            <a:ext cx="1003304" cy="1005308"/>
            <a:chOff x="5040310" y="3835400"/>
            <a:chExt cx="793753" cy="795339"/>
          </a:xfrm>
          <a:solidFill>
            <a:schemeClr val="tx2"/>
          </a:solidFill>
        </p:grpSpPr>
        <p:sp>
          <p:nvSpPr>
            <p:cNvPr id="20" name="Freeform 47"/>
            <p:cNvSpPr>
              <a:spLocks/>
            </p:cNvSpPr>
            <p:nvPr/>
          </p:nvSpPr>
          <p:spPr bwMode="auto">
            <a:xfrm>
              <a:off x="5094287" y="3835400"/>
              <a:ext cx="363537" cy="333375"/>
            </a:xfrm>
            <a:custGeom>
              <a:avLst/>
              <a:gdLst>
                <a:gd name="T0" fmla="*/ 105 w 120"/>
                <a:gd name="T1" fmla="*/ 46 h 110"/>
                <a:gd name="T2" fmla="*/ 105 w 120"/>
                <a:gd name="T3" fmla="*/ 59 h 110"/>
                <a:gd name="T4" fmla="*/ 113 w 120"/>
                <a:gd name="T5" fmla="*/ 59 h 110"/>
                <a:gd name="T6" fmla="*/ 120 w 120"/>
                <a:gd name="T7" fmla="*/ 59 h 110"/>
                <a:gd name="T8" fmla="*/ 120 w 120"/>
                <a:gd name="T9" fmla="*/ 7 h 110"/>
                <a:gd name="T10" fmla="*/ 113 w 120"/>
                <a:gd name="T11" fmla="*/ 0 h 110"/>
                <a:gd name="T12" fmla="*/ 105 w 120"/>
                <a:gd name="T13" fmla="*/ 7 h 110"/>
                <a:gd name="T14" fmla="*/ 105 w 120"/>
                <a:gd name="T15" fmla="*/ 16 h 110"/>
                <a:gd name="T16" fmla="*/ 0 w 120"/>
                <a:gd name="T17" fmla="*/ 110 h 110"/>
                <a:gd name="T18" fmla="*/ 30 w 120"/>
                <a:gd name="T19" fmla="*/ 110 h 110"/>
                <a:gd name="T20" fmla="*/ 105 w 120"/>
                <a:gd name="T21" fmla="*/ 4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10">
                  <a:moveTo>
                    <a:pt x="105" y="46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8" y="59"/>
                    <a:pt x="110" y="59"/>
                    <a:pt x="113" y="59"/>
                  </a:cubicBezTo>
                  <a:cubicBezTo>
                    <a:pt x="116" y="59"/>
                    <a:pt x="118" y="59"/>
                    <a:pt x="120" y="59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3"/>
                    <a:pt x="117" y="0"/>
                    <a:pt x="113" y="0"/>
                  </a:cubicBezTo>
                  <a:cubicBezTo>
                    <a:pt x="109" y="0"/>
                    <a:pt x="105" y="3"/>
                    <a:pt x="105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52" y="19"/>
                    <a:pt x="9" y="59"/>
                    <a:pt x="0" y="110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9" y="75"/>
                    <a:pt x="69" y="49"/>
                    <a:pt x="105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  <p:sp>
          <p:nvSpPr>
            <p:cNvPr id="21" name="Freeform 48"/>
            <p:cNvSpPr>
              <a:spLocks/>
            </p:cNvSpPr>
            <p:nvPr/>
          </p:nvSpPr>
          <p:spPr bwMode="auto">
            <a:xfrm>
              <a:off x="5040310" y="4208463"/>
              <a:ext cx="333375" cy="366713"/>
            </a:xfrm>
            <a:custGeom>
              <a:avLst/>
              <a:gdLst>
                <a:gd name="T0" fmla="*/ 46 w 110"/>
                <a:gd name="T1" fmla="*/ 15 h 121"/>
                <a:gd name="T2" fmla="*/ 59 w 110"/>
                <a:gd name="T3" fmla="*/ 15 h 121"/>
                <a:gd name="T4" fmla="*/ 59 w 110"/>
                <a:gd name="T5" fmla="*/ 8 h 121"/>
                <a:gd name="T6" fmla="*/ 59 w 110"/>
                <a:gd name="T7" fmla="*/ 0 h 121"/>
                <a:gd name="T8" fmla="*/ 7 w 110"/>
                <a:gd name="T9" fmla="*/ 0 h 121"/>
                <a:gd name="T10" fmla="*/ 0 w 110"/>
                <a:gd name="T11" fmla="*/ 8 h 121"/>
                <a:gd name="T12" fmla="*/ 7 w 110"/>
                <a:gd name="T13" fmla="*/ 15 h 121"/>
                <a:gd name="T14" fmla="*/ 16 w 110"/>
                <a:gd name="T15" fmla="*/ 15 h 121"/>
                <a:gd name="T16" fmla="*/ 110 w 110"/>
                <a:gd name="T17" fmla="*/ 121 h 121"/>
                <a:gd name="T18" fmla="*/ 110 w 110"/>
                <a:gd name="T19" fmla="*/ 91 h 121"/>
                <a:gd name="T20" fmla="*/ 46 w 110"/>
                <a:gd name="T21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21">
                  <a:moveTo>
                    <a:pt x="46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3"/>
                    <a:pt x="59" y="10"/>
                    <a:pt x="59" y="8"/>
                  </a:cubicBezTo>
                  <a:cubicBezTo>
                    <a:pt x="59" y="5"/>
                    <a:pt x="59" y="3"/>
                    <a:pt x="5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68"/>
                    <a:pt x="59" y="112"/>
                    <a:pt x="110" y="12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75" y="82"/>
                    <a:pt x="49" y="52"/>
                    <a:pt x="46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  <p:sp>
          <p:nvSpPr>
            <p:cNvPr id="22" name="Freeform 49"/>
            <p:cNvSpPr>
              <a:spLocks/>
            </p:cNvSpPr>
            <p:nvPr/>
          </p:nvSpPr>
          <p:spPr bwMode="auto">
            <a:xfrm>
              <a:off x="5413375" y="4297364"/>
              <a:ext cx="366712" cy="333375"/>
            </a:xfrm>
            <a:custGeom>
              <a:avLst/>
              <a:gdLst>
                <a:gd name="T0" fmla="*/ 15 w 121"/>
                <a:gd name="T1" fmla="*/ 64 h 110"/>
                <a:gd name="T2" fmla="*/ 15 w 121"/>
                <a:gd name="T3" fmla="*/ 50 h 110"/>
                <a:gd name="T4" fmla="*/ 8 w 121"/>
                <a:gd name="T5" fmla="*/ 51 h 110"/>
                <a:gd name="T6" fmla="*/ 0 w 121"/>
                <a:gd name="T7" fmla="*/ 50 h 110"/>
                <a:gd name="T8" fmla="*/ 0 w 121"/>
                <a:gd name="T9" fmla="*/ 102 h 110"/>
                <a:gd name="T10" fmla="*/ 8 w 121"/>
                <a:gd name="T11" fmla="*/ 110 h 110"/>
                <a:gd name="T12" fmla="*/ 15 w 121"/>
                <a:gd name="T13" fmla="*/ 102 h 110"/>
                <a:gd name="T14" fmla="*/ 15 w 121"/>
                <a:gd name="T15" fmla="*/ 94 h 110"/>
                <a:gd name="T16" fmla="*/ 121 w 121"/>
                <a:gd name="T17" fmla="*/ 0 h 110"/>
                <a:gd name="T18" fmla="*/ 91 w 121"/>
                <a:gd name="T19" fmla="*/ 0 h 110"/>
                <a:gd name="T20" fmla="*/ 15 w 121"/>
                <a:gd name="T21" fmla="*/ 6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10">
                  <a:moveTo>
                    <a:pt x="15" y="64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3" y="51"/>
                    <a:pt x="11" y="51"/>
                    <a:pt x="8" y="51"/>
                  </a:cubicBezTo>
                  <a:cubicBezTo>
                    <a:pt x="5" y="51"/>
                    <a:pt x="3" y="51"/>
                    <a:pt x="0" y="5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7"/>
                    <a:pt x="4" y="110"/>
                    <a:pt x="8" y="110"/>
                  </a:cubicBezTo>
                  <a:cubicBezTo>
                    <a:pt x="12" y="110"/>
                    <a:pt x="15" y="107"/>
                    <a:pt x="15" y="10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69" y="90"/>
                    <a:pt x="112" y="51"/>
                    <a:pt x="12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2" y="34"/>
                    <a:pt x="52" y="61"/>
                    <a:pt x="15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  <p:sp>
          <p:nvSpPr>
            <p:cNvPr id="23" name="Freeform 50"/>
            <p:cNvSpPr>
              <a:spLocks/>
            </p:cNvSpPr>
            <p:nvPr/>
          </p:nvSpPr>
          <p:spPr bwMode="auto">
            <a:xfrm>
              <a:off x="5500688" y="3887788"/>
              <a:ext cx="333375" cy="366713"/>
            </a:xfrm>
            <a:custGeom>
              <a:avLst/>
              <a:gdLst>
                <a:gd name="T0" fmla="*/ 103 w 110"/>
                <a:gd name="T1" fmla="*/ 106 h 121"/>
                <a:gd name="T2" fmla="*/ 94 w 110"/>
                <a:gd name="T3" fmla="*/ 106 h 121"/>
                <a:gd name="T4" fmla="*/ 0 w 110"/>
                <a:gd name="T5" fmla="*/ 0 h 121"/>
                <a:gd name="T6" fmla="*/ 0 w 110"/>
                <a:gd name="T7" fmla="*/ 31 h 121"/>
                <a:gd name="T8" fmla="*/ 64 w 110"/>
                <a:gd name="T9" fmla="*/ 106 h 121"/>
                <a:gd name="T10" fmla="*/ 51 w 110"/>
                <a:gd name="T11" fmla="*/ 106 h 121"/>
                <a:gd name="T12" fmla="*/ 51 w 110"/>
                <a:gd name="T13" fmla="*/ 114 h 121"/>
                <a:gd name="T14" fmla="*/ 51 w 110"/>
                <a:gd name="T15" fmla="*/ 121 h 121"/>
                <a:gd name="T16" fmla="*/ 103 w 110"/>
                <a:gd name="T17" fmla="*/ 121 h 121"/>
                <a:gd name="T18" fmla="*/ 110 w 110"/>
                <a:gd name="T19" fmla="*/ 114 h 121"/>
                <a:gd name="T20" fmla="*/ 103 w 110"/>
                <a:gd name="T21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21">
                  <a:moveTo>
                    <a:pt x="103" y="106"/>
                  </a:moveTo>
                  <a:cubicBezTo>
                    <a:pt x="94" y="106"/>
                    <a:pt x="94" y="106"/>
                    <a:pt x="94" y="106"/>
                  </a:cubicBezTo>
                  <a:cubicBezTo>
                    <a:pt x="91" y="53"/>
                    <a:pt x="51" y="1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4" y="40"/>
                    <a:pt x="61" y="70"/>
                    <a:pt x="64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9"/>
                    <a:pt x="51" y="111"/>
                    <a:pt x="51" y="114"/>
                  </a:cubicBezTo>
                  <a:cubicBezTo>
                    <a:pt x="51" y="116"/>
                    <a:pt x="51" y="119"/>
                    <a:pt x="51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7" y="121"/>
                    <a:pt x="110" y="118"/>
                    <a:pt x="110" y="114"/>
                  </a:cubicBezTo>
                  <a:cubicBezTo>
                    <a:pt x="110" y="110"/>
                    <a:pt x="107" y="106"/>
                    <a:pt x="103" y="1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</p:grpSp>
      <p:sp>
        <p:nvSpPr>
          <p:cNvPr id="3" name="Freeform 2"/>
          <p:cNvSpPr/>
          <p:nvPr/>
        </p:nvSpPr>
        <p:spPr>
          <a:xfrm>
            <a:off x="1069737" y="1652817"/>
            <a:ext cx="4931320" cy="4286069"/>
          </a:xfrm>
          <a:custGeom>
            <a:avLst/>
            <a:gdLst>
              <a:gd name="connsiteX0" fmla="*/ 1701800 w 3835400"/>
              <a:gd name="connsiteY0" fmla="*/ 0 h 3403600"/>
              <a:gd name="connsiteX1" fmla="*/ 3835400 w 3835400"/>
              <a:gd name="connsiteY1" fmla="*/ 0 h 3403600"/>
              <a:gd name="connsiteX2" fmla="*/ 3835400 w 3835400"/>
              <a:gd name="connsiteY2" fmla="*/ 3403600 h 3403600"/>
              <a:gd name="connsiteX3" fmla="*/ 0 w 3835400"/>
              <a:gd name="connsiteY3" fmla="*/ 3403600 h 3403600"/>
              <a:gd name="connsiteX4" fmla="*/ 0 w 3835400"/>
              <a:gd name="connsiteY4" fmla="*/ 8001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5400" h="3403600">
                <a:moveTo>
                  <a:pt x="1701800" y="0"/>
                </a:moveTo>
                <a:lnTo>
                  <a:pt x="3835400" y="0"/>
                </a:lnTo>
                <a:lnTo>
                  <a:pt x="3835400" y="3403600"/>
                </a:lnTo>
                <a:lnTo>
                  <a:pt x="0" y="3403600"/>
                </a:lnTo>
                <a:lnTo>
                  <a:pt x="0" y="80010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23737" y="2765733"/>
            <a:ext cx="4484396" cy="19287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lvl="1"/>
            <a:r>
              <a:rPr lang="en-US" b="1" dirty="0" smtClean="0">
                <a:solidFill>
                  <a:schemeClr val="tx2"/>
                </a:solidFill>
              </a:rPr>
              <a:t>Platform to provide data</a:t>
            </a:r>
            <a:r>
              <a:rPr lang="en-US" dirty="0" smtClean="0">
                <a:solidFill>
                  <a:schemeClr val="accent1"/>
                </a:solidFill>
              </a:rPr>
              <a:t>, analytics and insights to OEMs and distributors of Drives and Motors (based on ABB Ability)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Integration of </a:t>
            </a:r>
            <a:r>
              <a:rPr lang="en-US" b="1" dirty="0" smtClean="0">
                <a:solidFill>
                  <a:schemeClr val="tx2"/>
                </a:solidFill>
              </a:rPr>
              <a:t>existing offering and </a:t>
            </a:r>
            <a:r>
              <a:rPr lang="en-US" b="1" dirty="0">
                <a:solidFill>
                  <a:schemeClr val="tx2"/>
                </a:solidFill>
              </a:rPr>
              <a:t>analytics approaches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Sale of </a:t>
            </a:r>
            <a:r>
              <a:rPr lang="en-US" b="1" dirty="0" smtClean="0">
                <a:solidFill>
                  <a:schemeClr val="tx2"/>
                </a:solidFill>
              </a:rPr>
              <a:t>ABB SW and services </a:t>
            </a:r>
            <a:r>
              <a:rPr lang="en-US" dirty="0" smtClean="0">
                <a:solidFill>
                  <a:schemeClr val="accent1"/>
                </a:solidFill>
              </a:rPr>
              <a:t>through platform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83499" y="1351740"/>
            <a:ext cx="92811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</a:rPr>
              <a:t>Not in Scope</a:t>
            </a:r>
          </a:p>
        </p:txBody>
      </p:sp>
      <p:sp>
        <p:nvSpPr>
          <p:cNvPr id="36" name="Freeform 35"/>
          <p:cNvSpPr/>
          <p:nvPr/>
        </p:nvSpPr>
        <p:spPr>
          <a:xfrm>
            <a:off x="6699108" y="1652817"/>
            <a:ext cx="4931320" cy="4286069"/>
          </a:xfrm>
          <a:custGeom>
            <a:avLst/>
            <a:gdLst>
              <a:gd name="connsiteX0" fmla="*/ 1701800 w 3835400"/>
              <a:gd name="connsiteY0" fmla="*/ 0 h 3403600"/>
              <a:gd name="connsiteX1" fmla="*/ 3835400 w 3835400"/>
              <a:gd name="connsiteY1" fmla="*/ 0 h 3403600"/>
              <a:gd name="connsiteX2" fmla="*/ 3835400 w 3835400"/>
              <a:gd name="connsiteY2" fmla="*/ 3403600 h 3403600"/>
              <a:gd name="connsiteX3" fmla="*/ 0 w 3835400"/>
              <a:gd name="connsiteY3" fmla="*/ 3403600 h 3403600"/>
              <a:gd name="connsiteX4" fmla="*/ 0 w 3835400"/>
              <a:gd name="connsiteY4" fmla="*/ 8001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5400" h="3403600">
                <a:moveTo>
                  <a:pt x="1701800" y="0"/>
                </a:moveTo>
                <a:lnTo>
                  <a:pt x="3835400" y="0"/>
                </a:lnTo>
                <a:lnTo>
                  <a:pt x="3835400" y="3403600"/>
                </a:lnTo>
                <a:lnTo>
                  <a:pt x="0" y="3403600"/>
                </a:lnTo>
                <a:lnTo>
                  <a:pt x="0" y="80010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226285" y="1185454"/>
            <a:ext cx="948126" cy="948124"/>
            <a:chOff x="-1443426" y="1375569"/>
            <a:chExt cx="948126" cy="948124"/>
          </a:xfrm>
          <a:solidFill>
            <a:schemeClr val="accent5"/>
          </a:solidFill>
        </p:grpSpPr>
        <p:sp>
          <p:nvSpPr>
            <p:cNvPr id="41" name="Freeform 255"/>
            <p:cNvSpPr>
              <a:spLocks/>
            </p:cNvSpPr>
            <p:nvPr/>
          </p:nvSpPr>
          <p:spPr bwMode="auto">
            <a:xfrm>
              <a:off x="-1167992" y="1651003"/>
              <a:ext cx="397258" cy="397256"/>
            </a:xfrm>
            <a:custGeom>
              <a:avLst/>
              <a:gdLst>
                <a:gd name="T0" fmla="*/ 0 w 147"/>
                <a:gd name="T1" fmla="*/ 21 h 147"/>
                <a:gd name="T2" fmla="*/ 53 w 147"/>
                <a:gd name="T3" fmla="*/ 73 h 147"/>
                <a:gd name="T4" fmla="*/ 0 w 147"/>
                <a:gd name="T5" fmla="*/ 126 h 147"/>
                <a:gd name="T6" fmla="*/ 21 w 147"/>
                <a:gd name="T7" fmla="*/ 147 h 147"/>
                <a:gd name="T8" fmla="*/ 74 w 147"/>
                <a:gd name="T9" fmla="*/ 94 h 147"/>
                <a:gd name="T10" fmla="*/ 126 w 147"/>
                <a:gd name="T11" fmla="*/ 147 h 147"/>
                <a:gd name="T12" fmla="*/ 147 w 147"/>
                <a:gd name="T13" fmla="*/ 126 h 147"/>
                <a:gd name="T14" fmla="*/ 95 w 147"/>
                <a:gd name="T15" fmla="*/ 73 h 147"/>
                <a:gd name="T16" fmla="*/ 147 w 147"/>
                <a:gd name="T17" fmla="*/ 21 h 147"/>
                <a:gd name="T18" fmla="*/ 126 w 147"/>
                <a:gd name="T19" fmla="*/ 0 h 147"/>
                <a:gd name="T20" fmla="*/ 74 w 147"/>
                <a:gd name="T21" fmla="*/ 52 h 147"/>
                <a:gd name="T22" fmla="*/ 21 w 147"/>
                <a:gd name="T23" fmla="*/ 0 h 147"/>
                <a:gd name="T24" fmla="*/ 0 w 147"/>
                <a:gd name="T25" fmla="*/ 2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0" y="21"/>
                  </a:moveTo>
                  <a:lnTo>
                    <a:pt x="53" y="73"/>
                  </a:lnTo>
                  <a:lnTo>
                    <a:pt x="0" y="126"/>
                  </a:lnTo>
                  <a:lnTo>
                    <a:pt x="21" y="147"/>
                  </a:lnTo>
                  <a:lnTo>
                    <a:pt x="74" y="94"/>
                  </a:lnTo>
                  <a:lnTo>
                    <a:pt x="126" y="147"/>
                  </a:lnTo>
                  <a:lnTo>
                    <a:pt x="147" y="126"/>
                  </a:lnTo>
                  <a:lnTo>
                    <a:pt x="95" y="73"/>
                  </a:lnTo>
                  <a:lnTo>
                    <a:pt x="147" y="21"/>
                  </a:lnTo>
                  <a:lnTo>
                    <a:pt x="126" y="0"/>
                  </a:lnTo>
                  <a:lnTo>
                    <a:pt x="74" y="52"/>
                  </a:lnTo>
                  <a:lnTo>
                    <a:pt x="21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-1443426" y="1375569"/>
              <a:ext cx="948126" cy="948124"/>
            </a:xfrm>
            <a:custGeom>
              <a:avLst/>
              <a:gdLst>
                <a:gd name="connsiteX0" fmla="*/ 474063 w 948126"/>
                <a:gd name="connsiteY0" fmla="*/ 126592 h 948124"/>
                <a:gd name="connsiteX1" fmla="*/ 126593 w 948126"/>
                <a:gd name="connsiteY1" fmla="*/ 474061 h 948124"/>
                <a:gd name="connsiteX2" fmla="*/ 474063 w 948126"/>
                <a:gd name="connsiteY2" fmla="*/ 821530 h 948124"/>
                <a:gd name="connsiteX3" fmla="*/ 821533 w 948126"/>
                <a:gd name="connsiteY3" fmla="*/ 474061 h 948124"/>
                <a:gd name="connsiteX4" fmla="*/ 474063 w 948126"/>
                <a:gd name="connsiteY4" fmla="*/ 126592 h 948124"/>
                <a:gd name="connsiteX5" fmla="*/ 474063 w 948126"/>
                <a:gd name="connsiteY5" fmla="*/ 0 h 948124"/>
                <a:gd name="connsiteX6" fmla="*/ 948126 w 948126"/>
                <a:gd name="connsiteY6" fmla="*/ 474062 h 948124"/>
                <a:gd name="connsiteX7" fmla="*/ 474063 w 948126"/>
                <a:gd name="connsiteY7" fmla="*/ 948124 h 948124"/>
                <a:gd name="connsiteX8" fmla="*/ 0 w 948126"/>
                <a:gd name="connsiteY8" fmla="*/ 474062 h 948124"/>
                <a:gd name="connsiteX9" fmla="*/ 474063 w 948126"/>
                <a:gd name="connsiteY9" fmla="*/ 0 h 94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8126" h="948124">
                  <a:moveTo>
                    <a:pt x="474063" y="126592"/>
                  </a:moveTo>
                  <a:cubicBezTo>
                    <a:pt x="282161" y="126592"/>
                    <a:pt x="126593" y="282159"/>
                    <a:pt x="126593" y="474061"/>
                  </a:cubicBezTo>
                  <a:cubicBezTo>
                    <a:pt x="126593" y="665963"/>
                    <a:pt x="282161" y="821530"/>
                    <a:pt x="474063" y="821530"/>
                  </a:cubicBezTo>
                  <a:cubicBezTo>
                    <a:pt x="665965" y="821530"/>
                    <a:pt x="821533" y="665963"/>
                    <a:pt x="821533" y="474061"/>
                  </a:cubicBezTo>
                  <a:cubicBezTo>
                    <a:pt x="821533" y="282159"/>
                    <a:pt x="665965" y="126592"/>
                    <a:pt x="474063" y="126592"/>
                  </a:cubicBezTo>
                  <a:close/>
                  <a:moveTo>
                    <a:pt x="474063" y="0"/>
                  </a:moveTo>
                  <a:cubicBezTo>
                    <a:pt x="735881" y="0"/>
                    <a:pt x="948126" y="212245"/>
                    <a:pt x="948126" y="474062"/>
                  </a:cubicBezTo>
                  <a:cubicBezTo>
                    <a:pt x="948126" y="735879"/>
                    <a:pt x="735881" y="948124"/>
                    <a:pt x="474063" y="948124"/>
                  </a:cubicBezTo>
                  <a:cubicBezTo>
                    <a:pt x="212245" y="948124"/>
                    <a:pt x="0" y="735879"/>
                    <a:pt x="0" y="474062"/>
                  </a:cubicBezTo>
                  <a:cubicBezTo>
                    <a:pt x="0" y="212245"/>
                    <a:pt x="212245" y="0"/>
                    <a:pt x="4740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+mn-lt"/>
                <a:sym typeface="+mn-lt"/>
              </a:endParaRPr>
            </a:p>
          </p:txBody>
        </p:sp>
      </p:grpSp>
      <p:sp>
        <p:nvSpPr>
          <p:cNvPr id="19" name="TextBox 18"/>
          <p:cNvSpPr txBox="1">
            <a:spLocks/>
          </p:cNvSpPr>
          <p:nvPr/>
        </p:nvSpPr>
        <p:spPr>
          <a:xfrm>
            <a:off x="3008244" y="5524503"/>
            <a:ext cx="7436412" cy="71546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152400" tIns="152400" rIns="152400" bIns="1524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The successful outcome of the accelerator will be a commercial tool that can be sold to OEMs and distributors as a platform for digitalization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80" name="think-cell Slide" r:id="rId9" imgW="353" imgH="353" progId="TCLayout.ActiveDocument.1">
                  <p:embed/>
                </p:oleObj>
              </mc:Choice>
              <mc:Fallback>
                <p:oleObj name="think-cell Slide" r:id="rId9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CH" sz="1400" dirty="0">
              <a:sym typeface="+mn-lt"/>
            </a:endParaRPr>
          </a:p>
        </p:txBody>
      </p:sp>
      <p:sp>
        <p:nvSpPr>
          <p:cNvPr id="80" name="Rectangle 79"/>
          <p:cNvSpPr>
            <a:spLocks/>
          </p:cNvSpPr>
          <p:nvPr/>
        </p:nvSpPr>
        <p:spPr bwMode="auto">
          <a:xfrm>
            <a:off x="279400" y="1473870"/>
            <a:ext cx="11630439" cy="44221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7075"/>
            <a:ext cx="11772392" cy="80021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Potential setup: how we could jointly create value with OEMs and distributors for them and their customers</a:t>
            </a:r>
            <a:endParaRPr lang="en-US" dirty="0"/>
          </a:p>
        </p:txBody>
      </p:sp>
      <p:graphicFrame>
        <p:nvGraphicFramePr>
          <p:cNvPr id="34" name="Object 33"/>
          <p:cNvGraphicFramePr>
            <a:graphicFrameLocks/>
          </p:cNvGraphicFramePr>
          <p:nvPr>
            <p:custDataLst>
              <p:tags r:id="rId4"/>
            </p:custDataLst>
            <p:extLst/>
          </p:nvPr>
        </p:nvGraphicFramePr>
        <p:xfrm>
          <a:off x="2463800" y="2984500"/>
          <a:ext cx="137781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81" name="Chart" r:id="rId11" imgW="1377814" imgH="914400" progId="MSGraph.Chart.8">
                  <p:embed followColorScheme="full"/>
                </p:oleObj>
              </mc:Choice>
              <mc:Fallback>
                <p:oleObj name="Chart" r:id="rId11" imgW="1377814" imgH="914400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63800" y="2984500"/>
                        <a:ext cx="1377814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/>
          </p:cNvGraphicFramePr>
          <p:nvPr>
            <p:custDataLst>
              <p:tags r:id="rId5"/>
            </p:custDataLst>
            <p:extLst/>
          </p:nvPr>
        </p:nvGraphicFramePr>
        <p:xfrm>
          <a:off x="6159500" y="2984500"/>
          <a:ext cx="137781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82" name="Chart" r:id="rId13" imgW="1377814" imgH="914400" progId="MSGraph.Chart.8">
                  <p:embed followColorScheme="full"/>
                </p:oleObj>
              </mc:Choice>
              <mc:Fallback>
                <p:oleObj name="Chart" r:id="rId13" imgW="1377814" imgH="914400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59500" y="2984500"/>
                        <a:ext cx="1377814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>
            <a:spLocks/>
          </p:cNvSpPr>
          <p:nvPr/>
        </p:nvSpPr>
        <p:spPr>
          <a:xfrm>
            <a:off x="1976368" y="5767559"/>
            <a:ext cx="8236503" cy="53948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152400" tIns="152400" rIns="152400" bIns="1524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This is just </a:t>
            </a:r>
            <a:r>
              <a:rPr lang="en-US" sz="1400" b="1" dirty="0" smtClean="0">
                <a:solidFill>
                  <a:schemeClr val="bg1"/>
                </a:solidFill>
              </a:rPr>
              <a:t>one potential setup </a:t>
            </a:r>
            <a:r>
              <a:rPr lang="en-US" sz="1400" dirty="0" smtClean="0">
                <a:solidFill>
                  <a:schemeClr val="bg1"/>
                </a:solidFill>
              </a:rPr>
              <a:t>-  </a:t>
            </a:r>
            <a:r>
              <a:rPr lang="en-US" sz="1400" b="1" dirty="0" smtClean="0">
                <a:solidFill>
                  <a:schemeClr val="bg1"/>
                </a:solidFill>
              </a:rPr>
              <a:t>multiple solution and ownership combinations </a:t>
            </a:r>
            <a:r>
              <a:rPr lang="en-US" sz="1400" dirty="0" smtClean="0">
                <a:solidFill>
                  <a:schemeClr val="bg1"/>
                </a:solidFill>
              </a:rPr>
              <a:t>are likely across </a:t>
            </a:r>
            <a:r>
              <a:rPr lang="en-US" sz="1400" dirty="0">
                <a:solidFill>
                  <a:schemeClr val="bg1"/>
                </a:solidFill>
              </a:rPr>
              <a:t>service delivery layers (data </a:t>
            </a:r>
            <a:r>
              <a:rPr lang="en-US" sz="1400" dirty="0" smtClean="0">
                <a:solidFill>
                  <a:schemeClr val="bg1"/>
                </a:solidFill>
              </a:rPr>
              <a:t>acquisition/ transfer/storage/analytics/visualization)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25701" y="2778125"/>
            <a:ext cx="1472868" cy="1698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44000" tIns="144000" rIns="144000" bIns="144000" rtlCol="0" anchor="ctr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0"/>
              </a:spcBef>
              <a:buClr>
                <a:schemeClr val="tx2"/>
              </a:buClr>
              <a:buSzPct val="100000"/>
              <a:defRPr sz="12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ABB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4207778" y="2778125"/>
            <a:ext cx="1472868" cy="1698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44000" tIns="144000" rIns="144000" bIns="144000" rtlCol="0" anchor="t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0"/>
              </a:spcBef>
              <a:buClr>
                <a:schemeClr val="tx2"/>
              </a:buClr>
              <a:buSzPct val="100000"/>
              <a:defRPr sz="12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OEM/</a:t>
            </a:r>
            <a:r>
              <a:rPr lang="en-US" sz="1400" dirty="0" err="1" smtClean="0">
                <a:solidFill>
                  <a:schemeClr val="bg1"/>
                </a:solidFill>
              </a:rPr>
              <a:t>distri-butor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991523" y="2778125"/>
            <a:ext cx="1472868" cy="1698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44000" tIns="144000" rIns="144000" bIns="144000" rtlCol="0" anchor="ctr" anchorCtr="0">
            <a:noAutofit/>
          </a:bodyPr>
          <a:lstStyle>
            <a:defPPr>
              <a:defRPr lang="en-US"/>
            </a:defPPr>
            <a:lvl1pPr marL="0" lvl="0" indent="0" defTabSz="1193681" eaLnBrk="1" latinLnBrk="0" hangingPunct="1">
              <a:spcBef>
                <a:spcPts val="0"/>
              </a:spcBef>
              <a:buClr>
                <a:schemeClr val="tx2"/>
              </a:buClr>
              <a:buSzPct val="100000"/>
              <a:defRPr sz="1200" b="1" baseline="0">
                <a:solidFill>
                  <a:schemeClr val="tx2"/>
                </a:solidFill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End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customer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3642468" y="3398838"/>
            <a:ext cx="515725" cy="0"/>
          </a:xfrm>
          <a:prstGeom prst="line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7202756" y="4275138"/>
            <a:ext cx="781654" cy="0"/>
          </a:xfrm>
          <a:prstGeom prst="line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cxnSpLocks/>
          </p:cNvCxnSpPr>
          <p:nvPr/>
        </p:nvCxnSpPr>
        <p:spPr>
          <a:xfrm flipV="1">
            <a:off x="5756963" y="4275138"/>
            <a:ext cx="78165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392692" y="3375026"/>
            <a:ext cx="591718" cy="0"/>
          </a:xfrm>
          <a:prstGeom prst="line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ular Callout 5"/>
          <p:cNvSpPr/>
          <p:nvPr/>
        </p:nvSpPr>
        <p:spPr>
          <a:xfrm>
            <a:off x="1009222" y="1544338"/>
            <a:ext cx="4233343" cy="1042053"/>
          </a:xfrm>
          <a:prstGeom prst="wedgeRectCallout">
            <a:avLst>
              <a:gd name="adj1" fmla="val -8727"/>
              <a:gd name="adj2" fmla="val 82907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/>
                </a:solidFill>
              </a:rPr>
              <a:t>ABB provides </a:t>
            </a:r>
            <a:r>
              <a:rPr lang="en-US" sz="1400" b="1" dirty="0" smtClean="0">
                <a:solidFill>
                  <a:schemeClr val="tx2"/>
                </a:solidFill>
              </a:rPr>
              <a:t>digital services </a:t>
            </a:r>
            <a:r>
              <a:rPr lang="en-US" sz="1400" dirty="0" smtClean="0">
                <a:solidFill>
                  <a:schemeClr val="tx1"/>
                </a:solidFill>
              </a:rPr>
              <a:t>(raw data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smtClean="0">
                <a:solidFill>
                  <a:schemeClr val="tx1"/>
                </a:solidFill>
              </a:rPr>
              <a:t>insights), as well as product information, asset tracking and software services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5811992" y="1524746"/>
            <a:ext cx="3583458" cy="1042053"/>
          </a:xfrm>
          <a:prstGeom prst="wedgeRectCallou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OEM/distributor can </a:t>
            </a:r>
            <a:r>
              <a:rPr lang="en-US" sz="1400" b="1" dirty="0" smtClean="0">
                <a:solidFill>
                  <a:schemeClr val="tx2"/>
                </a:solidFill>
              </a:rPr>
              <a:t>integrate new services into current offering</a:t>
            </a:r>
            <a:r>
              <a:rPr lang="en-US" sz="1400" dirty="0" smtClean="0">
                <a:solidFill>
                  <a:schemeClr val="tx1"/>
                </a:solidFill>
              </a:rPr>
              <a:t>/enable </a:t>
            </a:r>
            <a:r>
              <a:rPr lang="en-US" sz="1400" dirty="0">
                <a:solidFill>
                  <a:schemeClr val="tx1"/>
                </a:solidFill>
              </a:rPr>
              <a:t>additional service </a:t>
            </a:r>
            <a:r>
              <a:rPr lang="en-US" sz="1400" dirty="0" smtClean="0">
                <a:solidFill>
                  <a:schemeClr val="tx1"/>
                </a:solidFill>
              </a:rPr>
              <a:t>business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Arc 38"/>
          <p:cNvSpPr/>
          <p:nvPr/>
        </p:nvSpPr>
        <p:spPr>
          <a:xfrm>
            <a:off x="5680965" y="4058296"/>
            <a:ext cx="2303446" cy="783471"/>
          </a:xfrm>
          <a:prstGeom prst="arc">
            <a:avLst>
              <a:gd name="adj1" fmla="val 21580243"/>
              <a:gd name="adj2" fmla="val 10724870"/>
            </a:avLst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" name="Isosceles Triangle 2"/>
          <p:cNvSpPr>
            <a:spLocks/>
          </p:cNvSpPr>
          <p:nvPr/>
        </p:nvSpPr>
        <p:spPr>
          <a:xfrm rot="5400000">
            <a:off x="8894611" y="3519204"/>
            <a:ext cx="1698783" cy="216625"/>
          </a:xfrm>
          <a:prstGeom prst="triangl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9" name="Freeform 94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gray">
          <a:xfrm rot="16200000">
            <a:off x="6662143" y="4185397"/>
            <a:ext cx="417089" cy="352191"/>
          </a:xfrm>
          <a:custGeom>
            <a:avLst/>
            <a:gdLst>
              <a:gd name="T0" fmla="*/ 177 w 231"/>
              <a:gd name="T1" fmla="*/ 1 h 219"/>
              <a:gd name="T2" fmla="*/ 145 w 231"/>
              <a:gd name="T3" fmla="*/ 14 h 219"/>
              <a:gd name="T4" fmla="*/ 130 w 231"/>
              <a:gd name="T5" fmla="*/ 50 h 219"/>
              <a:gd name="T6" fmla="*/ 130 w 231"/>
              <a:gd name="T7" fmla="*/ 67 h 219"/>
              <a:gd name="T8" fmla="*/ 78 w 231"/>
              <a:gd name="T9" fmla="*/ 118 h 219"/>
              <a:gd name="T10" fmla="*/ 62 w 231"/>
              <a:gd name="T11" fmla="*/ 118 h 219"/>
              <a:gd name="T12" fmla="*/ 25 w 231"/>
              <a:gd name="T13" fmla="*/ 133 h 219"/>
              <a:gd name="T14" fmla="*/ 13 w 231"/>
              <a:gd name="T15" fmla="*/ 179 h 219"/>
              <a:gd name="T16" fmla="*/ 20 w 231"/>
              <a:gd name="T17" fmla="*/ 183 h 219"/>
              <a:gd name="T18" fmla="*/ 46 w 231"/>
              <a:gd name="T19" fmla="*/ 158 h 219"/>
              <a:gd name="T20" fmla="*/ 56 w 231"/>
              <a:gd name="T21" fmla="*/ 158 h 219"/>
              <a:gd name="T22" fmla="*/ 71 w 231"/>
              <a:gd name="T23" fmla="*/ 173 h 219"/>
              <a:gd name="T24" fmla="*/ 71 w 231"/>
              <a:gd name="T25" fmla="*/ 183 h 219"/>
              <a:gd name="T26" fmla="*/ 45 w 231"/>
              <a:gd name="T27" fmla="*/ 208 h 219"/>
              <a:gd name="T28" fmla="*/ 50 w 231"/>
              <a:gd name="T29" fmla="*/ 215 h 219"/>
              <a:gd name="T30" fmla="*/ 95 w 231"/>
              <a:gd name="T31" fmla="*/ 203 h 219"/>
              <a:gd name="T32" fmla="*/ 110 w 231"/>
              <a:gd name="T33" fmla="*/ 167 h 219"/>
              <a:gd name="T34" fmla="*/ 111 w 231"/>
              <a:gd name="T35" fmla="*/ 149 h 219"/>
              <a:gd name="T36" fmla="*/ 161 w 231"/>
              <a:gd name="T37" fmla="*/ 100 h 219"/>
              <a:gd name="T38" fmla="*/ 161 w 231"/>
              <a:gd name="T39" fmla="*/ 99 h 219"/>
              <a:gd name="T40" fmla="*/ 178 w 231"/>
              <a:gd name="T41" fmla="*/ 99 h 219"/>
              <a:gd name="T42" fmla="*/ 215 w 231"/>
              <a:gd name="T43" fmla="*/ 84 h 219"/>
              <a:gd name="T44" fmla="*/ 227 w 231"/>
              <a:gd name="T45" fmla="*/ 38 h 219"/>
              <a:gd name="T46" fmla="*/ 220 w 231"/>
              <a:gd name="T47" fmla="*/ 34 h 219"/>
              <a:gd name="T48" fmla="*/ 194 w 231"/>
              <a:gd name="T49" fmla="*/ 59 h 219"/>
              <a:gd name="T50" fmla="*/ 185 w 231"/>
              <a:gd name="T51" fmla="*/ 59 h 219"/>
              <a:gd name="T52" fmla="*/ 169 w 231"/>
              <a:gd name="T53" fmla="*/ 44 h 219"/>
              <a:gd name="T54" fmla="*/ 169 w 231"/>
              <a:gd name="T55" fmla="*/ 34 h 219"/>
              <a:gd name="T56" fmla="*/ 195 w 231"/>
              <a:gd name="T57" fmla="*/ 9 h 219"/>
              <a:gd name="T58" fmla="*/ 190 w 231"/>
              <a:gd name="T59" fmla="*/ 2 h 219"/>
              <a:gd name="T60" fmla="*/ 177 w 231"/>
              <a:gd name="T61" fmla="*/ 1 h 219"/>
              <a:gd name="T62" fmla="*/ 46 w 231"/>
              <a:gd name="T63" fmla="*/ 1 h 219"/>
              <a:gd name="T64" fmla="*/ 20 w 231"/>
              <a:gd name="T65" fmla="*/ 56 h 219"/>
              <a:gd name="T66" fmla="*/ 67 w 231"/>
              <a:gd name="T67" fmla="*/ 103 h 219"/>
              <a:gd name="T68" fmla="*/ 78 w 231"/>
              <a:gd name="T69" fmla="*/ 102 h 219"/>
              <a:gd name="T70" fmla="*/ 113 w 231"/>
              <a:gd name="T71" fmla="*/ 66 h 219"/>
              <a:gd name="T72" fmla="*/ 114 w 231"/>
              <a:gd name="T73" fmla="*/ 55 h 219"/>
              <a:gd name="T74" fmla="*/ 67 w 231"/>
              <a:gd name="T75" fmla="*/ 8 h 219"/>
              <a:gd name="T76" fmla="*/ 51 w 231"/>
              <a:gd name="T77" fmla="*/ 1 h 219"/>
              <a:gd name="T78" fmla="*/ 46 w 231"/>
              <a:gd name="T79" fmla="*/ 1 h 219"/>
              <a:gd name="T80" fmla="*/ 152 w 231"/>
              <a:gd name="T81" fmla="*/ 122 h 219"/>
              <a:gd name="T82" fmla="*/ 149 w 231"/>
              <a:gd name="T83" fmla="*/ 123 h 219"/>
              <a:gd name="T84" fmla="*/ 135 w 231"/>
              <a:gd name="T85" fmla="*/ 138 h 219"/>
              <a:gd name="T86" fmla="*/ 135 w 231"/>
              <a:gd name="T87" fmla="*/ 144 h 219"/>
              <a:gd name="T88" fmla="*/ 171 w 231"/>
              <a:gd name="T89" fmla="*/ 180 h 219"/>
              <a:gd name="T90" fmla="*/ 174 w 231"/>
              <a:gd name="T91" fmla="*/ 195 h 219"/>
              <a:gd name="T92" fmla="*/ 176 w 231"/>
              <a:gd name="T93" fmla="*/ 197 h 219"/>
              <a:gd name="T94" fmla="*/ 207 w 231"/>
              <a:gd name="T95" fmla="*/ 216 h 219"/>
              <a:gd name="T96" fmla="*/ 212 w 231"/>
              <a:gd name="T97" fmla="*/ 215 h 219"/>
              <a:gd name="T98" fmla="*/ 227 w 231"/>
              <a:gd name="T99" fmla="*/ 200 h 219"/>
              <a:gd name="T100" fmla="*/ 227 w 231"/>
              <a:gd name="T101" fmla="*/ 195 h 219"/>
              <a:gd name="T102" fmla="*/ 209 w 231"/>
              <a:gd name="T103" fmla="*/ 164 h 219"/>
              <a:gd name="T104" fmla="*/ 207 w 231"/>
              <a:gd name="T105" fmla="*/ 163 h 219"/>
              <a:gd name="T106" fmla="*/ 192 w 231"/>
              <a:gd name="T107" fmla="*/ 160 h 219"/>
              <a:gd name="T108" fmla="*/ 155 w 231"/>
              <a:gd name="T109" fmla="*/ 123 h 219"/>
              <a:gd name="T110" fmla="*/ 152 w 231"/>
              <a:gd name="T111" fmla="*/ 122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1" h="219">
                <a:moveTo>
                  <a:pt x="177" y="1"/>
                </a:moveTo>
                <a:cubicBezTo>
                  <a:pt x="168" y="1"/>
                  <a:pt x="155" y="4"/>
                  <a:pt x="145" y="14"/>
                </a:cubicBezTo>
                <a:cubicBezTo>
                  <a:pt x="135" y="24"/>
                  <a:pt x="130" y="37"/>
                  <a:pt x="130" y="50"/>
                </a:cubicBezTo>
                <a:cubicBezTo>
                  <a:pt x="130" y="57"/>
                  <a:pt x="132" y="63"/>
                  <a:pt x="130" y="67"/>
                </a:cubicBezTo>
                <a:cubicBezTo>
                  <a:pt x="78" y="118"/>
                  <a:pt x="78" y="118"/>
                  <a:pt x="78" y="118"/>
                </a:cubicBezTo>
                <a:cubicBezTo>
                  <a:pt x="75" y="120"/>
                  <a:pt x="68" y="118"/>
                  <a:pt x="62" y="118"/>
                </a:cubicBezTo>
                <a:cubicBezTo>
                  <a:pt x="49" y="118"/>
                  <a:pt x="35" y="123"/>
                  <a:pt x="25" y="133"/>
                </a:cubicBezTo>
                <a:cubicBezTo>
                  <a:pt x="9" y="150"/>
                  <a:pt x="11" y="172"/>
                  <a:pt x="13" y="179"/>
                </a:cubicBezTo>
                <a:cubicBezTo>
                  <a:pt x="14" y="182"/>
                  <a:pt x="18" y="186"/>
                  <a:pt x="20" y="183"/>
                </a:cubicBezTo>
                <a:cubicBezTo>
                  <a:pt x="46" y="158"/>
                  <a:pt x="46" y="158"/>
                  <a:pt x="46" y="158"/>
                </a:cubicBezTo>
                <a:cubicBezTo>
                  <a:pt x="49" y="155"/>
                  <a:pt x="53" y="155"/>
                  <a:pt x="56" y="158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74" y="176"/>
                  <a:pt x="74" y="180"/>
                  <a:pt x="71" y="183"/>
                </a:cubicBezTo>
                <a:cubicBezTo>
                  <a:pt x="45" y="208"/>
                  <a:pt x="45" y="208"/>
                  <a:pt x="45" y="208"/>
                </a:cubicBezTo>
                <a:cubicBezTo>
                  <a:pt x="43" y="211"/>
                  <a:pt x="47" y="214"/>
                  <a:pt x="50" y="215"/>
                </a:cubicBezTo>
                <a:cubicBezTo>
                  <a:pt x="56" y="217"/>
                  <a:pt x="79" y="219"/>
                  <a:pt x="95" y="203"/>
                </a:cubicBezTo>
                <a:cubicBezTo>
                  <a:pt x="105" y="193"/>
                  <a:pt x="110" y="180"/>
                  <a:pt x="110" y="167"/>
                </a:cubicBezTo>
                <a:cubicBezTo>
                  <a:pt x="110" y="159"/>
                  <a:pt x="108" y="152"/>
                  <a:pt x="111" y="149"/>
                </a:cubicBezTo>
                <a:cubicBezTo>
                  <a:pt x="161" y="100"/>
                  <a:pt x="161" y="100"/>
                  <a:pt x="161" y="100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4" y="97"/>
                  <a:pt x="171" y="98"/>
                  <a:pt x="178" y="99"/>
                </a:cubicBezTo>
                <a:cubicBezTo>
                  <a:pt x="191" y="99"/>
                  <a:pt x="205" y="93"/>
                  <a:pt x="215" y="84"/>
                </a:cubicBezTo>
                <a:cubicBezTo>
                  <a:pt x="231" y="67"/>
                  <a:pt x="228" y="45"/>
                  <a:pt x="227" y="38"/>
                </a:cubicBezTo>
                <a:cubicBezTo>
                  <a:pt x="226" y="35"/>
                  <a:pt x="222" y="31"/>
                  <a:pt x="220" y="34"/>
                </a:cubicBezTo>
                <a:cubicBezTo>
                  <a:pt x="194" y="59"/>
                  <a:pt x="194" y="59"/>
                  <a:pt x="194" y="59"/>
                </a:cubicBezTo>
                <a:cubicBezTo>
                  <a:pt x="191" y="62"/>
                  <a:pt x="187" y="62"/>
                  <a:pt x="185" y="59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6" y="41"/>
                  <a:pt x="166" y="37"/>
                  <a:pt x="169" y="34"/>
                </a:cubicBezTo>
                <a:cubicBezTo>
                  <a:pt x="195" y="9"/>
                  <a:pt x="195" y="9"/>
                  <a:pt x="195" y="9"/>
                </a:cubicBezTo>
                <a:cubicBezTo>
                  <a:pt x="198" y="6"/>
                  <a:pt x="194" y="3"/>
                  <a:pt x="190" y="2"/>
                </a:cubicBezTo>
                <a:cubicBezTo>
                  <a:pt x="188" y="1"/>
                  <a:pt x="183" y="0"/>
                  <a:pt x="177" y="1"/>
                </a:cubicBezTo>
                <a:close/>
                <a:moveTo>
                  <a:pt x="46" y="1"/>
                </a:moveTo>
                <a:cubicBezTo>
                  <a:pt x="22" y="4"/>
                  <a:pt x="0" y="36"/>
                  <a:pt x="20" y="56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70" y="105"/>
                  <a:pt x="74" y="105"/>
                  <a:pt x="78" y="102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6" y="63"/>
                  <a:pt x="117" y="58"/>
                  <a:pt x="114" y="55"/>
                </a:cubicBezTo>
                <a:cubicBezTo>
                  <a:pt x="67" y="8"/>
                  <a:pt x="67" y="8"/>
                  <a:pt x="67" y="8"/>
                </a:cubicBezTo>
                <a:cubicBezTo>
                  <a:pt x="62" y="3"/>
                  <a:pt x="57" y="1"/>
                  <a:pt x="51" y="1"/>
                </a:cubicBezTo>
                <a:cubicBezTo>
                  <a:pt x="49" y="1"/>
                  <a:pt x="48" y="1"/>
                  <a:pt x="46" y="1"/>
                </a:cubicBezTo>
                <a:close/>
                <a:moveTo>
                  <a:pt x="152" y="122"/>
                </a:moveTo>
                <a:cubicBezTo>
                  <a:pt x="151" y="122"/>
                  <a:pt x="150" y="122"/>
                  <a:pt x="149" y="123"/>
                </a:cubicBezTo>
                <a:cubicBezTo>
                  <a:pt x="135" y="138"/>
                  <a:pt x="135" y="138"/>
                  <a:pt x="135" y="138"/>
                </a:cubicBezTo>
                <a:cubicBezTo>
                  <a:pt x="133" y="139"/>
                  <a:pt x="133" y="142"/>
                  <a:pt x="135" y="144"/>
                </a:cubicBezTo>
                <a:cubicBezTo>
                  <a:pt x="171" y="180"/>
                  <a:pt x="171" y="180"/>
                  <a:pt x="171" y="180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5" y="196"/>
                  <a:pt x="175" y="197"/>
                  <a:pt x="176" y="197"/>
                </a:cubicBezTo>
                <a:cubicBezTo>
                  <a:pt x="207" y="216"/>
                  <a:pt x="207" y="216"/>
                  <a:pt x="207" y="216"/>
                </a:cubicBezTo>
                <a:cubicBezTo>
                  <a:pt x="208" y="217"/>
                  <a:pt x="210" y="216"/>
                  <a:pt x="212" y="215"/>
                </a:cubicBezTo>
                <a:cubicBezTo>
                  <a:pt x="217" y="210"/>
                  <a:pt x="222" y="205"/>
                  <a:pt x="227" y="200"/>
                </a:cubicBezTo>
                <a:cubicBezTo>
                  <a:pt x="228" y="199"/>
                  <a:pt x="228" y="196"/>
                  <a:pt x="227" y="195"/>
                </a:cubicBezTo>
                <a:cubicBezTo>
                  <a:pt x="209" y="164"/>
                  <a:pt x="209" y="164"/>
                  <a:pt x="209" y="164"/>
                </a:cubicBezTo>
                <a:cubicBezTo>
                  <a:pt x="208" y="164"/>
                  <a:pt x="208" y="163"/>
                  <a:pt x="207" y="163"/>
                </a:cubicBezTo>
                <a:cubicBezTo>
                  <a:pt x="192" y="160"/>
                  <a:pt x="192" y="160"/>
                  <a:pt x="192" y="160"/>
                </a:cubicBezTo>
                <a:cubicBezTo>
                  <a:pt x="155" y="123"/>
                  <a:pt x="155" y="123"/>
                  <a:pt x="155" y="123"/>
                </a:cubicBezTo>
                <a:cubicBezTo>
                  <a:pt x="155" y="122"/>
                  <a:pt x="153" y="122"/>
                  <a:pt x="152" y="1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 dirty="0">
              <a:latin typeface="+mn-lt"/>
              <a:sym typeface="+mn-lt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5648289" y="4942788"/>
            <a:ext cx="4653394" cy="735416"/>
          </a:xfrm>
          <a:prstGeom prst="wedgeRectCallout">
            <a:avLst>
              <a:gd name="adj1" fmla="val -19896"/>
              <a:gd name="adj2" fmla="val -66875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OEM/distributor receives </a:t>
            </a:r>
            <a:r>
              <a:rPr lang="en-US" sz="1400" b="1" dirty="0">
                <a:solidFill>
                  <a:schemeClr val="tx2"/>
                </a:solidFill>
              </a:rPr>
              <a:t>additional service </a:t>
            </a:r>
            <a:r>
              <a:rPr lang="en-US" sz="1400" b="1" dirty="0" smtClean="0">
                <a:solidFill>
                  <a:schemeClr val="tx2"/>
                </a:solidFill>
              </a:rPr>
              <a:t>revenue and increases pull-through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 smtClean="0">
                <a:solidFill>
                  <a:schemeClr val="tx2"/>
                </a:solidFill>
              </a:rPr>
              <a:t>gains better understanding </a:t>
            </a:r>
            <a:r>
              <a:rPr lang="en-US" sz="1400" dirty="0">
                <a:solidFill>
                  <a:schemeClr val="tx1"/>
                </a:solidFill>
              </a:rPr>
              <a:t>of customer’s use </a:t>
            </a:r>
            <a:r>
              <a:rPr lang="en-US" sz="1400" dirty="0" smtClean="0">
                <a:solidFill>
                  <a:schemeClr val="tx1"/>
                </a:solidFill>
              </a:rPr>
              <a:t>of </a:t>
            </a:r>
            <a:r>
              <a:rPr lang="en-US" sz="1400" dirty="0">
                <a:solidFill>
                  <a:schemeClr val="tx1"/>
                </a:solidFill>
              </a:rPr>
              <a:t>equipment</a:t>
            </a:r>
          </a:p>
        </p:txBody>
      </p:sp>
      <p:sp>
        <p:nvSpPr>
          <p:cNvPr id="44" name="Freeform 172"/>
          <p:cNvSpPr>
            <a:spLocks noEditPoints="1"/>
          </p:cNvSpPr>
          <p:nvPr/>
        </p:nvSpPr>
        <p:spPr bwMode="gray">
          <a:xfrm>
            <a:off x="1293103" y="3789839"/>
            <a:ext cx="536525" cy="594570"/>
          </a:xfrm>
          <a:custGeom>
            <a:avLst/>
            <a:gdLst>
              <a:gd name="T0" fmla="*/ 341 w 359"/>
              <a:gd name="T1" fmla="*/ 144 h 356"/>
              <a:gd name="T2" fmla="*/ 314 w 359"/>
              <a:gd name="T3" fmla="*/ 162 h 356"/>
              <a:gd name="T4" fmla="*/ 294 w 359"/>
              <a:gd name="T5" fmla="*/ 9 h 356"/>
              <a:gd name="T6" fmla="*/ 285 w 359"/>
              <a:gd name="T7" fmla="*/ 0 h 356"/>
              <a:gd name="T8" fmla="*/ 245 w 359"/>
              <a:gd name="T9" fmla="*/ 0 h 356"/>
              <a:gd name="T10" fmla="*/ 234 w 359"/>
              <a:gd name="T11" fmla="*/ 9 h 356"/>
              <a:gd name="T12" fmla="*/ 212 w 359"/>
              <a:gd name="T13" fmla="*/ 173 h 356"/>
              <a:gd name="T14" fmla="*/ 190 w 359"/>
              <a:gd name="T15" fmla="*/ 189 h 356"/>
              <a:gd name="T16" fmla="*/ 190 w 359"/>
              <a:gd name="T17" fmla="*/ 153 h 356"/>
              <a:gd name="T18" fmla="*/ 174 w 359"/>
              <a:gd name="T19" fmla="*/ 144 h 356"/>
              <a:gd name="T20" fmla="*/ 109 w 359"/>
              <a:gd name="T21" fmla="*/ 189 h 356"/>
              <a:gd name="T22" fmla="*/ 109 w 359"/>
              <a:gd name="T23" fmla="*/ 153 h 356"/>
              <a:gd name="T24" fmla="*/ 94 w 359"/>
              <a:gd name="T25" fmla="*/ 144 h 356"/>
              <a:gd name="T26" fmla="*/ 5 w 359"/>
              <a:gd name="T27" fmla="*/ 200 h 356"/>
              <a:gd name="T28" fmla="*/ 0 w 359"/>
              <a:gd name="T29" fmla="*/ 209 h 356"/>
              <a:gd name="T30" fmla="*/ 0 w 359"/>
              <a:gd name="T31" fmla="*/ 347 h 356"/>
              <a:gd name="T32" fmla="*/ 12 w 359"/>
              <a:gd name="T33" fmla="*/ 356 h 356"/>
              <a:gd name="T34" fmla="*/ 347 w 359"/>
              <a:gd name="T35" fmla="*/ 356 h 356"/>
              <a:gd name="T36" fmla="*/ 359 w 359"/>
              <a:gd name="T37" fmla="*/ 347 h 356"/>
              <a:gd name="T38" fmla="*/ 359 w 359"/>
              <a:gd name="T39" fmla="*/ 153 h 356"/>
              <a:gd name="T40" fmla="*/ 341 w 359"/>
              <a:gd name="T41" fmla="*/ 144 h 356"/>
              <a:gd name="T42" fmla="*/ 254 w 359"/>
              <a:gd name="T43" fmla="*/ 20 h 356"/>
              <a:gd name="T44" fmla="*/ 274 w 359"/>
              <a:gd name="T45" fmla="*/ 20 h 356"/>
              <a:gd name="T46" fmla="*/ 294 w 359"/>
              <a:gd name="T47" fmla="*/ 175 h 356"/>
              <a:gd name="T48" fmla="*/ 270 w 359"/>
              <a:gd name="T49" fmla="*/ 191 h 356"/>
              <a:gd name="T50" fmla="*/ 270 w 359"/>
              <a:gd name="T51" fmla="*/ 153 h 356"/>
              <a:gd name="T52" fmla="*/ 254 w 359"/>
              <a:gd name="T53" fmla="*/ 144 h 356"/>
              <a:gd name="T54" fmla="*/ 236 w 359"/>
              <a:gd name="T55" fmla="*/ 158 h 356"/>
              <a:gd name="T56" fmla="*/ 254 w 359"/>
              <a:gd name="T57" fmla="*/ 20 h 356"/>
              <a:gd name="T58" fmla="*/ 336 w 359"/>
              <a:gd name="T59" fmla="*/ 336 h 356"/>
              <a:gd name="T60" fmla="*/ 23 w 359"/>
              <a:gd name="T61" fmla="*/ 336 h 356"/>
              <a:gd name="T62" fmla="*/ 23 w 359"/>
              <a:gd name="T63" fmla="*/ 215 h 356"/>
              <a:gd name="T64" fmla="*/ 89 w 359"/>
              <a:gd name="T65" fmla="*/ 173 h 356"/>
              <a:gd name="T66" fmla="*/ 89 w 359"/>
              <a:gd name="T67" fmla="*/ 209 h 356"/>
              <a:gd name="T68" fmla="*/ 105 w 359"/>
              <a:gd name="T69" fmla="*/ 218 h 356"/>
              <a:gd name="T70" fmla="*/ 170 w 359"/>
              <a:gd name="T71" fmla="*/ 173 h 356"/>
              <a:gd name="T72" fmla="*/ 170 w 359"/>
              <a:gd name="T73" fmla="*/ 209 h 356"/>
              <a:gd name="T74" fmla="*/ 185 w 359"/>
              <a:gd name="T75" fmla="*/ 218 h 356"/>
              <a:gd name="T76" fmla="*/ 250 w 359"/>
              <a:gd name="T77" fmla="*/ 173 h 356"/>
              <a:gd name="T78" fmla="*/ 250 w 359"/>
              <a:gd name="T79" fmla="*/ 209 h 356"/>
              <a:gd name="T80" fmla="*/ 265 w 359"/>
              <a:gd name="T81" fmla="*/ 218 h 356"/>
              <a:gd name="T82" fmla="*/ 336 w 359"/>
              <a:gd name="T83" fmla="*/ 173 h 356"/>
              <a:gd name="T84" fmla="*/ 336 w 359"/>
              <a:gd name="T85" fmla="*/ 3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9" h="356">
                <a:moveTo>
                  <a:pt x="341" y="144"/>
                </a:moveTo>
                <a:lnTo>
                  <a:pt x="314" y="162"/>
                </a:lnTo>
                <a:lnTo>
                  <a:pt x="294" y="9"/>
                </a:lnTo>
                <a:lnTo>
                  <a:pt x="285" y="0"/>
                </a:lnTo>
                <a:lnTo>
                  <a:pt x="245" y="0"/>
                </a:lnTo>
                <a:lnTo>
                  <a:pt x="234" y="9"/>
                </a:lnTo>
                <a:lnTo>
                  <a:pt x="212" y="173"/>
                </a:lnTo>
                <a:lnTo>
                  <a:pt x="190" y="189"/>
                </a:lnTo>
                <a:lnTo>
                  <a:pt x="190" y="153"/>
                </a:lnTo>
                <a:lnTo>
                  <a:pt x="174" y="144"/>
                </a:lnTo>
                <a:lnTo>
                  <a:pt x="109" y="189"/>
                </a:lnTo>
                <a:lnTo>
                  <a:pt x="109" y="153"/>
                </a:lnTo>
                <a:lnTo>
                  <a:pt x="94" y="144"/>
                </a:lnTo>
                <a:lnTo>
                  <a:pt x="5" y="200"/>
                </a:lnTo>
                <a:lnTo>
                  <a:pt x="0" y="209"/>
                </a:lnTo>
                <a:lnTo>
                  <a:pt x="0" y="347"/>
                </a:lnTo>
                <a:lnTo>
                  <a:pt x="12" y="356"/>
                </a:lnTo>
                <a:lnTo>
                  <a:pt x="347" y="356"/>
                </a:lnTo>
                <a:lnTo>
                  <a:pt x="359" y="347"/>
                </a:lnTo>
                <a:lnTo>
                  <a:pt x="359" y="153"/>
                </a:lnTo>
                <a:lnTo>
                  <a:pt x="341" y="144"/>
                </a:lnTo>
                <a:close/>
                <a:moveTo>
                  <a:pt x="254" y="20"/>
                </a:moveTo>
                <a:lnTo>
                  <a:pt x="274" y="20"/>
                </a:lnTo>
                <a:lnTo>
                  <a:pt x="294" y="175"/>
                </a:lnTo>
                <a:lnTo>
                  <a:pt x="270" y="191"/>
                </a:lnTo>
                <a:lnTo>
                  <a:pt x="270" y="153"/>
                </a:lnTo>
                <a:lnTo>
                  <a:pt x="254" y="144"/>
                </a:lnTo>
                <a:lnTo>
                  <a:pt x="236" y="158"/>
                </a:lnTo>
                <a:lnTo>
                  <a:pt x="254" y="20"/>
                </a:lnTo>
                <a:close/>
                <a:moveTo>
                  <a:pt x="336" y="336"/>
                </a:moveTo>
                <a:lnTo>
                  <a:pt x="23" y="336"/>
                </a:lnTo>
                <a:lnTo>
                  <a:pt x="23" y="215"/>
                </a:lnTo>
                <a:lnTo>
                  <a:pt x="89" y="173"/>
                </a:lnTo>
                <a:lnTo>
                  <a:pt x="89" y="209"/>
                </a:lnTo>
                <a:lnTo>
                  <a:pt x="105" y="218"/>
                </a:lnTo>
                <a:lnTo>
                  <a:pt x="170" y="173"/>
                </a:lnTo>
                <a:lnTo>
                  <a:pt x="170" y="209"/>
                </a:lnTo>
                <a:lnTo>
                  <a:pt x="185" y="218"/>
                </a:lnTo>
                <a:lnTo>
                  <a:pt x="250" y="173"/>
                </a:lnTo>
                <a:lnTo>
                  <a:pt x="250" y="209"/>
                </a:lnTo>
                <a:lnTo>
                  <a:pt x="265" y="218"/>
                </a:lnTo>
                <a:lnTo>
                  <a:pt x="336" y="173"/>
                </a:lnTo>
                <a:lnTo>
                  <a:pt x="336" y="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+mn-lt"/>
              <a:sym typeface="ABBvoiceOffice" panose="020D0603020503020204" pitchFamily="34" charset="0"/>
            </a:endParaRPr>
          </a:p>
        </p:txBody>
      </p:sp>
      <p:grpSp>
        <p:nvGrpSpPr>
          <p:cNvPr id="45" name="Gruppieren 104"/>
          <p:cNvGrpSpPr/>
          <p:nvPr/>
        </p:nvGrpSpPr>
        <p:grpSpPr>
          <a:xfrm>
            <a:off x="5145431" y="3783087"/>
            <a:ext cx="466282" cy="601251"/>
            <a:chOff x="9052245" y="4262203"/>
            <a:chExt cx="443885" cy="50948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6" name="Freeform 201"/>
            <p:cNvSpPr>
              <a:spLocks noEditPoints="1"/>
            </p:cNvSpPr>
            <p:nvPr/>
          </p:nvSpPr>
          <p:spPr bwMode="gray">
            <a:xfrm>
              <a:off x="9052245" y="4262203"/>
              <a:ext cx="443885" cy="509483"/>
            </a:xfrm>
            <a:custGeom>
              <a:avLst/>
              <a:gdLst>
                <a:gd name="T0" fmla="*/ 301 w 312"/>
                <a:gd name="T1" fmla="*/ 0 h 360"/>
                <a:gd name="T2" fmla="*/ 180 w 312"/>
                <a:gd name="T3" fmla="*/ 0 h 360"/>
                <a:gd name="T4" fmla="*/ 169 w 312"/>
                <a:gd name="T5" fmla="*/ 11 h 360"/>
                <a:gd name="T6" fmla="*/ 169 w 312"/>
                <a:gd name="T7" fmla="*/ 113 h 360"/>
                <a:gd name="T8" fmla="*/ 11 w 312"/>
                <a:gd name="T9" fmla="*/ 113 h 360"/>
                <a:gd name="T10" fmla="*/ 0 w 312"/>
                <a:gd name="T11" fmla="*/ 124 h 360"/>
                <a:gd name="T12" fmla="*/ 0 w 312"/>
                <a:gd name="T13" fmla="*/ 347 h 360"/>
                <a:gd name="T14" fmla="*/ 11 w 312"/>
                <a:gd name="T15" fmla="*/ 360 h 360"/>
                <a:gd name="T16" fmla="*/ 180 w 312"/>
                <a:gd name="T17" fmla="*/ 360 h 360"/>
                <a:gd name="T18" fmla="*/ 180 w 312"/>
                <a:gd name="T19" fmla="*/ 360 h 360"/>
                <a:gd name="T20" fmla="*/ 301 w 312"/>
                <a:gd name="T21" fmla="*/ 360 h 360"/>
                <a:gd name="T22" fmla="*/ 312 w 312"/>
                <a:gd name="T23" fmla="*/ 347 h 360"/>
                <a:gd name="T24" fmla="*/ 312 w 312"/>
                <a:gd name="T25" fmla="*/ 11 h 360"/>
                <a:gd name="T26" fmla="*/ 301 w 312"/>
                <a:gd name="T27" fmla="*/ 0 h 360"/>
                <a:gd name="T28" fmla="*/ 23 w 312"/>
                <a:gd name="T29" fmla="*/ 136 h 360"/>
                <a:gd name="T30" fmla="*/ 169 w 312"/>
                <a:gd name="T31" fmla="*/ 136 h 360"/>
                <a:gd name="T32" fmla="*/ 169 w 312"/>
                <a:gd name="T33" fmla="*/ 336 h 360"/>
                <a:gd name="T34" fmla="*/ 23 w 312"/>
                <a:gd name="T35" fmla="*/ 336 h 360"/>
                <a:gd name="T36" fmla="*/ 23 w 312"/>
                <a:gd name="T37" fmla="*/ 136 h 360"/>
                <a:gd name="T38" fmla="*/ 225 w 312"/>
                <a:gd name="T39" fmla="*/ 336 h 360"/>
                <a:gd name="T40" fmla="*/ 225 w 312"/>
                <a:gd name="T41" fmla="*/ 280 h 360"/>
                <a:gd name="T42" fmla="*/ 258 w 312"/>
                <a:gd name="T43" fmla="*/ 280 h 360"/>
                <a:gd name="T44" fmla="*/ 258 w 312"/>
                <a:gd name="T45" fmla="*/ 336 h 360"/>
                <a:gd name="T46" fmla="*/ 225 w 312"/>
                <a:gd name="T47" fmla="*/ 336 h 360"/>
                <a:gd name="T48" fmla="*/ 289 w 312"/>
                <a:gd name="T49" fmla="*/ 336 h 360"/>
                <a:gd name="T50" fmla="*/ 281 w 312"/>
                <a:gd name="T51" fmla="*/ 336 h 360"/>
                <a:gd name="T52" fmla="*/ 281 w 312"/>
                <a:gd name="T53" fmla="*/ 267 h 360"/>
                <a:gd name="T54" fmla="*/ 269 w 312"/>
                <a:gd name="T55" fmla="*/ 256 h 360"/>
                <a:gd name="T56" fmla="*/ 212 w 312"/>
                <a:gd name="T57" fmla="*/ 256 h 360"/>
                <a:gd name="T58" fmla="*/ 200 w 312"/>
                <a:gd name="T59" fmla="*/ 267 h 360"/>
                <a:gd name="T60" fmla="*/ 200 w 312"/>
                <a:gd name="T61" fmla="*/ 336 h 360"/>
                <a:gd name="T62" fmla="*/ 192 w 312"/>
                <a:gd name="T63" fmla="*/ 336 h 360"/>
                <a:gd name="T64" fmla="*/ 192 w 312"/>
                <a:gd name="T65" fmla="*/ 124 h 360"/>
                <a:gd name="T66" fmla="*/ 192 w 312"/>
                <a:gd name="T67" fmla="*/ 22 h 360"/>
                <a:gd name="T68" fmla="*/ 289 w 312"/>
                <a:gd name="T69" fmla="*/ 22 h 360"/>
                <a:gd name="T70" fmla="*/ 289 w 312"/>
                <a:gd name="T71" fmla="*/ 33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60">
                  <a:moveTo>
                    <a:pt x="301" y="0"/>
                  </a:moveTo>
                  <a:lnTo>
                    <a:pt x="180" y="0"/>
                  </a:lnTo>
                  <a:lnTo>
                    <a:pt x="169" y="11"/>
                  </a:lnTo>
                  <a:lnTo>
                    <a:pt x="169" y="113"/>
                  </a:lnTo>
                  <a:lnTo>
                    <a:pt x="11" y="113"/>
                  </a:lnTo>
                  <a:lnTo>
                    <a:pt x="0" y="124"/>
                  </a:lnTo>
                  <a:lnTo>
                    <a:pt x="0" y="347"/>
                  </a:lnTo>
                  <a:lnTo>
                    <a:pt x="11" y="360"/>
                  </a:lnTo>
                  <a:lnTo>
                    <a:pt x="180" y="360"/>
                  </a:lnTo>
                  <a:lnTo>
                    <a:pt x="180" y="360"/>
                  </a:lnTo>
                  <a:lnTo>
                    <a:pt x="301" y="360"/>
                  </a:lnTo>
                  <a:lnTo>
                    <a:pt x="312" y="347"/>
                  </a:lnTo>
                  <a:lnTo>
                    <a:pt x="312" y="11"/>
                  </a:lnTo>
                  <a:lnTo>
                    <a:pt x="301" y="0"/>
                  </a:lnTo>
                  <a:close/>
                  <a:moveTo>
                    <a:pt x="23" y="136"/>
                  </a:moveTo>
                  <a:lnTo>
                    <a:pt x="169" y="136"/>
                  </a:lnTo>
                  <a:lnTo>
                    <a:pt x="169" y="336"/>
                  </a:lnTo>
                  <a:lnTo>
                    <a:pt x="23" y="336"/>
                  </a:lnTo>
                  <a:lnTo>
                    <a:pt x="23" y="136"/>
                  </a:lnTo>
                  <a:close/>
                  <a:moveTo>
                    <a:pt x="225" y="336"/>
                  </a:moveTo>
                  <a:lnTo>
                    <a:pt x="225" y="280"/>
                  </a:lnTo>
                  <a:lnTo>
                    <a:pt x="258" y="280"/>
                  </a:lnTo>
                  <a:lnTo>
                    <a:pt x="258" y="336"/>
                  </a:lnTo>
                  <a:lnTo>
                    <a:pt x="225" y="336"/>
                  </a:lnTo>
                  <a:close/>
                  <a:moveTo>
                    <a:pt x="289" y="336"/>
                  </a:moveTo>
                  <a:lnTo>
                    <a:pt x="281" y="336"/>
                  </a:lnTo>
                  <a:lnTo>
                    <a:pt x="281" y="267"/>
                  </a:lnTo>
                  <a:lnTo>
                    <a:pt x="269" y="256"/>
                  </a:lnTo>
                  <a:lnTo>
                    <a:pt x="212" y="256"/>
                  </a:lnTo>
                  <a:lnTo>
                    <a:pt x="200" y="267"/>
                  </a:lnTo>
                  <a:lnTo>
                    <a:pt x="200" y="336"/>
                  </a:lnTo>
                  <a:lnTo>
                    <a:pt x="192" y="336"/>
                  </a:lnTo>
                  <a:lnTo>
                    <a:pt x="192" y="124"/>
                  </a:lnTo>
                  <a:lnTo>
                    <a:pt x="192" y="22"/>
                  </a:lnTo>
                  <a:lnTo>
                    <a:pt x="289" y="22"/>
                  </a:lnTo>
                  <a:lnTo>
                    <a:pt x="289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0" name="Rectangle 202"/>
            <p:cNvSpPr>
              <a:spLocks noChangeArrowheads="1"/>
            </p:cNvSpPr>
            <p:nvPr/>
          </p:nvSpPr>
          <p:spPr bwMode="gray">
            <a:xfrm>
              <a:off x="9343901" y="4308903"/>
              <a:ext cx="101013" cy="311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1" name="Rectangle 203"/>
            <p:cNvSpPr>
              <a:spLocks noChangeArrowheads="1"/>
            </p:cNvSpPr>
            <p:nvPr/>
          </p:nvSpPr>
          <p:spPr bwMode="gray">
            <a:xfrm>
              <a:off x="9343901" y="4352772"/>
              <a:ext cx="101013" cy="32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3" name="Rectangle 204"/>
            <p:cNvSpPr>
              <a:spLocks noChangeArrowheads="1"/>
            </p:cNvSpPr>
            <p:nvPr/>
          </p:nvSpPr>
          <p:spPr bwMode="gray">
            <a:xfrm>
              <a:off x="9343901" y="4396641"/>
              <a:ext cx="101013" cy="353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4" name="Rectangle 205"/>
            <p:cNvSpPr>
              <a:spLocks noChangeArrowheads="1"/>
            </p:cNvSpPr>
            <p:nvPr/>
          </p:nvSpPr>
          <p:spPr bwMode="gray">
            <a:xfrm>
              <a:off x="9343901" y="4444758"/>
              <a:ext cx="101013" cy="311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5" name="Rectangle 206"/>
            <p:cNvSpPr>
              <a:spLocks noChangeArrowheads="1"/>
            </p:cNvSpPr>
            <p:nvPr/>
          </p:nvSpPr>
          <p:spPr bwMode="gray">
            <a:xfrm>
              <a:off x="9343901" y="4488629"/>
              <a:ext cx="101013" cy="311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6" name="Rectangle 207"/>
            <p:cNvSpPr>
              <a:spLocks noChangeArrowheads="1"/>
            </p:cNvSpPr>
            <p:nvPr/>
          </p:nvSpPr>
          <p:spPr bwMode="gray">
            <a:xfrm>
              <a:off x="9343901" y="4535332"/>
              <a:ext cx="101013" cy="32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7" name="Rectangle 208"/>
            <p:cNvSpPr>
              <a:spLocks noChangeArrowheads="1"/>
            </p:cNvSpPr>
            <p:nvPr/>
          </p:nvSpPr>
          <p:spPr bwMode="gray">
            <a:xfrm>
              <a:off x="9343910" y="4580620"/>
              <a:ext cx="101013" cy="311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8" name="Rectangle 209"/>
            <p:cNvSpPr>
              <a:spLocks noChangeArrowheads="1"/>
            </p:cNvSpPr>
            <p:nvPr/>
          </p:nvSpPr>
          <p:spPr bwMode="gray">
            <a:xfrm>
              <a:off x="9100625" y="4473062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59" name="Rectangle 210"/>
            <p:cNvSpPr>
              <a:spLocks noChangeArrowheads="1"/>
            </p:cNvSpPr>
            <p:nvPr/>
          </p:nvSpPr>
          <p:spPr bwMode="gray">
            <a:xfrm>
              <a:off x="9144730" y="4473062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0" name="Rectangle 211"/>
            <p:cNvSpPr>
              <a:spLocks noChangeArrowheads="1"/>
            </p:cNvSpPr>
            <p:nvPr/>
          </p:nvSpPr>
          <p:spPr bwMode="gray">
            <a:xfrm>
              <a:off x="9191679" y="4473062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1" name="Rectangle 212"/>
            <p:cNvSpPr>
              <a:spLocks noChangeArrowheads="1"/>
            </p:cNvSpPr>
            <p:nvPr/>
          </p:nvSpPr>
          <p:spPr bwMode="gray">
            <a:xfrm>
              <a:off x="9235783" y="4473060"/>
              <a:ext cx="32723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2" name="Rectangle 213"/>
            <p:cNvSpPr>
              <a:spLocks noChangeArrowheads="1"/>
            </p:cNvSpPr>
            <p:nvPr/>
          </p:nvSpPr>
          <p:spPr bwMode="gray">
            <a:xfrm>
              <a:off x="9100625" y="4516932"/>
              <a:ext cx="31300" cy="2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3" name="Rectangle 214"/>
            <p:cNvSpPr>
              <a:spLocks noChangeArrowheads="1"/>
            </p:cNvSpPr>
            <p:nvPr/>
          </p:nvSpPr>
          <p:spPr bwMode="gray">
            <a:xfrm>
              <a:off x="9144730" y="4516932"/>
              <a:ext cx="31300" cy="2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5" name="Rectangle 215"/>
            <p:cNvSpPr>
              <a:spLocks noChangeArrowheads="1"/>
            </p:cNvSpPr>
            <p:nvPr/>
          </p:nvSpPr>
          <p:spPr bwMode="gray">
            <a:xfrm>
              <a:off x="9191679" y="4516932"/>
              <a:ext cx="31300" cy="2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7" name="Rectangle 216"/>
            <p:cNvSpPr>
              <a:spLocks noChangeArrowheads="1"/>
            </p:cNvSpPr>
            <p:nvPr/>
          </p:nvSpPr>
          <p:spPr bwMode="gray">
            <a:xfrm>
              <a:off x="9235783" y="4516930"/>
              <a:ext cx="32723" cy="2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69" name="Rectangle 217"/>
            <p:cNvSpPr>
              <a:spLocks noChangeArrowheads="1"/>
            </p:cNvSpPr>
            <p:nvPr/>
          </p:nvSpPr>
          <p:spPr bwMode="gray">
            <a:xfrm>
              <a:off x="9100625" y="4563633"/>
              <a:ext cx="31300" cy="19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73" name="Rectangle 218"/>
            <p:cNvSpPr>
              <a:spLocks noChangeArrowheads="1"/>
            </p:cNvSpPr>
            <p:nvPr/>
          </p:nvSpPr>
          <p:spPr bwMode="gray">
            <a:xfrm>
              <a:off x="9144730" y="4563633"/>
              <a:ext cx="31300" cy="19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75" name="Rectangle 219"/>
            <p:cNvSpPr>
              <a:spLocks noChangeArrowheads="1"/>
            </p:cNvSpPr>
            <p:nvPr/>
          </p:nvSpPr>
          <p:spPr bwMode="gray">
            <a:xfrm>
              <a:off x="9191679" y="4563626"/>
              <a:ext cx="31300" cy="19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77" name="Rectangle 220"/>
            <p:cNvSpPr>
              <a:spLocks noChangeArrowheads="1"/>
            </p:cNvSpPr>
            <p:nvPr/>
          </p:nvSpPr>
          <p:spPr bwMode="gray">
            <a:xfrm>
              <a:off x="9235783" y="4563634"/>
              <a:ext cx="32723" cy="198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78" name="Rectangle 221"/>
            <p:cNvSpPr>
              <a:spLocks noChangeArrowheads="1"/>
            </p:cNvSpPr>
            <p:nvPr/>
          </p:nvSpPr>
          <p:spPr bwMode="gray">
            <a:xfrm>
              <a:off x="9100625" y="4608921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79" name="Rectangle 222"/>
            <p:cNvSpPr>
              <a:spLocks noChangeArrowheads="1"/>
            </p:cNvSpPr>
            <p:nvPr/>
          </p:nvSpPr>
          <p:spPr bwMode="gray">
            <a:xfrm>
              <a:off x="9144730" y="4608921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3" name="Rectangle 223"/>
            <p:cNvSpPr>
              <a:spLocks noChangeArrowheads="1"/>
            </p:cNvSpPr>
            <p:nvPr/>
          </p:nvSpPr>
          <p:spPr bwMode="gray">
            <a:xfrm>
              <a:off x="9191679" y="4608913"/>
              <a:ext cx="31300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4" name="Rectangle 224"/>
            <p:cNvSpPr>
              <a:spLocks noChangeArrowheads="1"/>
            </p:cNvSpPr>
            <p:nvPr/>
          </p:nvSpPr>
          <p:spPr bwMode="gray">
            <a:xfrm>
              <a:off x="9235783" y="4608924"/>
              <a:ext cx="32723" cy="2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5" name="Rectangle 225"/>
            <p:cNvSpPr>
              <a:spLocks noChangeArrowheads="1"/>
            </p:cNvSpPr>
            <p:nvPr/>
          </p:nvSpPr>
          <p:spPr bwMode="gray">
            <a:xfrm>
              <a:off x="9100622" y="4652794"/>
              <a:ext cx="31300" cy="240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6" name="Rectangle 226"/>
            <p:cNvSpPr>
              <a:spLocks noChangeArrowheads="1"/>
            </p:cNvSpPr>
            <p:nvPr/>
          </p:nvSpPr>
          <p:spPr bwMode="gray">
            <a:xfrm>
              <a:off x="9144727" y="4652794"/>
              <a:ext cx="31300" cy="240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7" name="Rectangle 227"/>
            <p:cNvSpPr>
              <a:spLocks noChangeArrowheads="1"/>
            </p:cNvSpPr>
            <p:nvPr/>
          </p:nvSpPr>
          <p:spPr bwMode="gray">
            <a:xfrm>
              <a:off x="9191676" y="4652793"/>
              <a:ext cx="31300" cy="240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8" name="Rectangle 228"/>
            <p:cNvSpPr>
              <a:spLocks noChangeArrowheads="1"/>
            </p:cNvSpPr>
            <p:nvPr/>
          </p:nvSpPr>
          <p:spPr bwMode="gray">
            <a:xfrm>
              <a:off x="9235781" y="4652805"/>
              <a:ext cx="32723" cy="240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89" name="Rectangle 229"/>
            <p:cNvSpPr>
              <a:spLocks noChangeArrowheads="1"/>
            </p:cNvSpPr>
            <p:nvPr/>
          </p:nvSpPr>
          <p:spPr bwMode="gray">
            <a:xfrm>
              <a:off x="9100623" y="4696670"/>
              <a:ext cx="31300" cy="25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90" name="Rectangle 230"/>
            <p:cNvSpPr>
              <a:spLocks noChangeArrowheads="1"/>
            </p:cNvSpPr>
            <p:nvPr/>
          </p:nvSpPr>
          <p:spPr bwMode="gray">
            <a:xfrm>
              <a:off x="9144761" y="4696700"/>
              <a:ext cx="31300" cy="25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91" name="Rectangle 231"/>
            <p:cNvSpPr>
              <a:spLocks noChangeArrowheads="1"/>
            </p:cNvSpPr>
            <p:nvPr/>
          </p:nvSpPr>
          <p:spPr bwMode="gray">
            <a:xfrm>
              <a:off x="9191688" y="4696722"/>
              <a:ext cx="31300" cy="25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  <p:sp>
          <p:nvSpPr>
            <p:cNvPr id="92" name="Rectangle 232"/>
            <p:cNvSpPr>
              <a:spLocks noChangeArrowheads="1"/>
            </p:cNvSpPr>
            <p:nvPr/>
          </p:nvSpPr>
          <p:spPr bwMode="gray">
            <a:xfrm>
              <a:off x="9235871" y="4696768"/>
              <a:ext cx="32723" cy="25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+mn-lt"/>
                <a:sym typeface="ABBvoiceOffice" panose="020D0603020503020204" pitchFamily="34" charset="0"/>
              </a:endParaRPr>
            </a:p>
          </p:txBody>
        </p:sp>
      </p:grpSp>
      <p:sp>
        <p:nvSpPr>
          <p:cNvPr id="93" name="Freeform 246"/>
          <p:cNvSpPr>
            <a:spLocks noEditPoints="1"/>
          </p:cNvSpPr>
          <p:nvPr/>
        </p:nvSpPr>
        <p:spPr bwMode="gray">
          <a:xfrm>
            <a:off x="9014354" y="3786462"/>
            <a:ext cx="381096" cy="597910"/>
          </a:xfrm>
          <a:custGeom>
            <a:avLst/>
            <a:gdLst>
              <a:gd name="T0" fmla="*/ 102 w 115"/>
              <a:gd name="T1" fmla="*/ 0 h 161"/>
              <a:gd name="T2" fmla="*/ 28 w 115"/>
              <a:gd name="T3" fmla="*/ 15 h 161"/>
              <a:gd name="T4" fmla="*/ 0 w 115"/>
              <a:gd name="T5" fmla="*/ 33 h 161"/>
              <a:gd name="T6" fmla="*/ 40 w 115"/>
              <a:gd name="T7" fmla="*/ 85 h 161"/>
              <a:gd name="T8" fmla="*/ 19 w 115"/>
              <a:gd name="T9" fmla="*/ 140 h 161"/>
              <a:gd name="T10" fmla="*/ 14 w 115"/>
              <a:gd name="T11" fmla="*/ 156 h 161"/>
              <a:gd name="T12" fmla="*/ 102 w 115"/>
              <a:gd name="T13" fmla="*/ 161 h 161"/>
              <a:gd name="T14" fmla="*/ 107 w 115"/>
              <a:gd name="T15" fmla="*/ 145 h 161"/>
              <a:gd name="T16" fmla="*/ 91 w 115"/>
              <a:gd name="T17" fmla="*/ 140 h 161"/>
              <a:gd name="T18" fmla="*/ 80 w 115"/>
              <a:gd name="T19" fmla="*/ 83 h 161"/>
              <a:gd name="T20" fmla="*/ 39 w 115"/>
              <a:gd name="T21" fmla="*/ 41 h 161"/>
              <a:gd name="T22" fmla="*/ 92 w 115"/>
              <a:gd name="T23" fmla="*/ 25 h 161"/>
              <a:gd name="T24" fmla="*/ 97 w 115"/>
              <a:gd name="T25" fmla="*/ 37 h 161"/>
              <a:gd name="T26" fmla="*/ 107 w 115"/>
              <a:gd name="T27" fmla="*/ 27 h 161"/>
              <a:gd name="T28" fmla="*/ 102 w 115"/>
              <a:gd name="T29" fmla="*/ 10 h 161"/>
              <a:gd name="T30" fmla="*/ 102 w 115"/>
              <a:gd name="T31" fmla="*/ 19 h 161"/>
              <a:gd name="T32" fmla="*/ 102 w 115"/>
              <a:gd name="T33" fmla="*/ 10 h 161"/>
              <a:gd name="T34" fmla="*/ 28 w 115"/>
              <a:gd name="T35" fmla="*/ 51 h 161"/>
              <a:gd name="T36" fmla="*/ 52 w 115"/>
              <a:gd name="T37" fmla="*/ 65 h 161"/>
              <a:gd name="T38" fmla="*/ 38 w 115"/>
              <a:gd name="T39" fmla="*/ 23 h 161"/>
              <a:gd name="T40" fmla="*/ 40 w 115"/>
              <a:gd name="T41" fmla="*/ 27 h 161"/>
              <a:gd name="T42" fmla="*/ 10 w 115"/>
              <a:gd name="T43" fmla="*/ 33 h 161"/>
              <a:gd name="T44" fmla="*/ 31 w 115"/>
              <a:gd name="T45" fmla="*/ 33 h 161"/>
              <a:gd name="T46" fmla="*/ 10 w 115"/>
              <a:gd name="T47" fmla="*/ 33 h 161"/>
              <a:gd name="T48" fmla="*/ 23 w 115"/>
              <a:gd name="T49" fmla="*/ 151 h 161"/>
              <a:gd name="T50" fmla="*/ 97 w 115"/>
              <a:gd name="T51" fmla="*/ 149 h 161"/>
              <a:gd name="T52" fmla="*/ 39 w 115"/>
              <a:gd name="T53" fmla="*/ 140 h 161"/>
              <a:gd name="T54" fmla="*/ 60 w 115"/>
              <a:gd name="T55" fmla="*/ 104 h 161"/>
              <a:gd name="T56" fmla="*/ 81 w 115"/>
              <a:gd name="T57" fmla="*/ 140 h 161"/>
              <a:gd name="T58" fmla="*/ 71 w 115"/>
              <a:gd name="T59" fmla="*/ 84 h 161"/>
              <a:gd name="T60" fmla="*/ 50 w 115"/>
              <a:gd name="T61" fmla="*/ 84 h 161"/>
              <a:gd name="T62" fmla="*/ 71 w 115"/>
              <a:gd name="T63" fmla="*/ 8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" h="161">
                <a:moveTo>
                  <a:pt x="115" y="14"/>
                </a:moveTo>
                <a:cubicBezTo>
                  <a:pt x="115" y="7"/>
                  <a:pt x="109" y="0"/>
                  <a:pt x="102" y="0"/>
                </a:cubicBezTo>
                <a:cubicBezTo>
                  <a:pt x="97" y="0"/>
                  <a:pt x="94" y="2"/>
                  <a:pt x="91" y="6"/>
                </a:cubicBezTo>
                <a:cubicBezTo>
                  <a:pt x="28" y="15"/>
                  <a:pt x="28" y="15"/>
                  <a:pt x="28" y="15"/>
                </a:cubicBezTo>
                <a:cubicBezTo>
                  <a:pt x="25" y="14"/>
                  <a:pt x="23" y="13"/>
                  <a:pt x="20" y="13"/>
                </a:cubicBezTo>
                <a:cubicBezTo>
                  <a:pt x="9" y="13"/>
                  <a:pt x="0" y="22"/>
                  <a:pt x="0" y="33"/>
                </a:cubicBezTo>
                <a:cubicBezTo>
                  <a:pt x="0" y="43"/>
                  <a:pt x="8" y="51"/>
                  <a:pt x="18" y="53"/>
                </a:cubicBezTo>
                <a:cubicBezTo>
                  <a:pt x="40" y="85"/>
                  <a:pt x="40" y="85"/>
                  <a:pt x="40" y="85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4" y="145"/>
                  <a:pt x="14" y="145"/>
                  <a:pt x="14" y="145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9" y="161"/>
                  <a:pt x="19" y="161"/>
                  <a:pt x="19" y="161"/>
                </a:cubicBezTo>
                <a:cubicBezTo>
                  <a:pt x="102" y="161"/>
                  <a:pt x="102" y="161"/>
                  <a:pt x="102" y="161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80" y="83"/>
                  <a:pt x="80" y="83"/>
                  <a:pt x="80" y="83"/>
                </a:cubicBezTo>
                <a:cubicBezTo>
                  <a:pt x="80" y="83"/>
                  <a:pt x="80" y="83"/>
                  <a:pt x="80" y="83"/>
                </a:cubicBezTo>
                <a:cubicBezTo>
                  <a:pt x="80" y="74"/>
                  <a:pt x="73" y="66"/>
                  <a:pt x="65" y="64"/>
                </a:cubicBezTo>
                <a:cubicBezTo>
                  <a:pt x="39" y="41"/>
                  <a:pt x="39" y="41"/>
                  <a:pt x="39" y="41"/>
                </a:cubicBezTo>
                <a:cubicBezTo>
                  <a:pt x="40" y="40"/>
                  <a:pt x="40" y="38"/>
                  <a:pt x="40" y="37"/>
                </a:cubicBezTo>
                <a:cubicBezTo>
                  <a:pt x="92" y="25"/>
                  <a:pt x="92" y="25"/>
                  <a:pt x="92" y="25"/>
                </a:cubicBezTo>
                <a:cubicBezTo>
                  <a:pt x="94" y="26"/>
                  <a:pt x="95" y="27"/>
                  <a:pt x="97" y="28"/>
                </a:cubicBezTo>
                <a:cubicBezTo>
                  <a:pt x="97" y="37"/>
                  <a:pt x="97" y="37"/>
                  <a:pt x="9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12" y="25"/>
                  <a:pt x="115" y="20"/>
                  <a:pt x="115" y="14"/>
                </a:cubicBezTo>
                <a:close/>
                <a:moveTo>
                  <a:pt x="102" y="10"/>
                </a:moveTo>
                <a:cubicBezTo>
                  <a:pt x="104" y="10"/>
                  <a:pt x="106" y="12"/>
                  <a:pt x="106" y="14"/>
                </a:cubicBezTo>
                <a:cubicBezTo>
                  <a:pt x="106" y="17"/>
                  <a:pt x="104" y="19"/>
                  <a:pt x="102" y="19"/>
                </a:cubicBezTo>
                <a:cubicBezTo>
                  <a:pt x="100" y="19"/>
                  <a:pt x="98" y="17"/>
                  <a:pt x="98" y="14"/>
                </a:cubicBezTo>
                <a:cubicBezTo>
                  <a:pt x="98" y="12"/>
                  <a:pt x="100" y="10"/>
                  <a:pt x="102" y="10"/>
                </a:cubicBezTo>
                <a:close/>
                <a:moveTo>
                  <a:pt x="43" y="73"/>
                </a:moveTo>
                <a:cubicBezTo>
                  <a:pt x="28" y="51"/>
                  <a:pt x="28" y="51"/>
                  <a:pt x="28" y="51"/>
                </a:cubicBezTo>
                <a:cubicBezTo>
                  <a:pt x="30" y="51"/>
                  <a:pt x="32" y="50"/>
                  <a:pt x="33" y="49"/>
                </a:cubicBezTo>
                <a:cubicBezTo>
                  <a:pt x="52" y="65"/>
                  <a:pt x="52" y="65"/>
                  <a:pt x="52" y="65"/>
                </a:cubicBezTo>
                <a:cubicBezTo>
                  <a:pt x="48" y="67"/>
                  <a:pt x="45" y="70"/>
                  <a:pt x="43" y="73"/>
                </a:cubicBezTo>
                <a:close/>
                <a:moveTo>
                  <a:pt x="38" y="23"/>
                </a:moveTo>
                <a:cubicBezTo>
                  <a:pt x="86" y="16"/>
                  <a:pt x="86" y="16"/>
                  <a:pt x="86" y="16"/>
                </a:cubicBezTo>
                <a:cubicBezTo>
                  <a:pt x="40" y="27"/>
                  <a:pt x="40" y="27"/>
                  <a:pt x="40" y="27"/>
                </a:cubicBezTo>
                <a:cubicBezTo>
                  <a:pt x="39" y="26"/>
                  <a:pt x="38" y="24"/>
                  <a:pt x="38" y="23"/>
                </a:cubicBezTo>
                <a:close/>
                <a:moveTo>
                  <a:pt x="10" y="33"/>
                </a:moveTo>
                <a:cubicBezTo>
                  <a:pt x="10" y="27"/>
                  <a:pt x="15" y="23"/>
                  <a:pt x="20" y="23"/>
                </a:cubicBezTo>
                <a:cubicBezTo>
                  <a:pt x="26" y="23"/>
                  <a:pt x="31" y="27"/>
                  <a:pt x="31" y="33"/>
                </a:cubicBezTo>
                <a:cubicBezTo>
                  <a:pt x="31" y="39"/>
                  <a:pt x="26" y="43"/>
                  <a:pt x="20" y="43"/>
                </a:cubicBezTo>
                <a:cubicBezTo>
                  <a:pt x="15" y="43"/>
                  <a:pt x="10" y="39"/>
                  <a:pt x="10" y="33"/>
                </a:cubicBezTo>
                <a:close/>
                <a:moveTo>
                  <a:pt x="97" y="151"/>
                </a:moveTo>
                <a:cubicBezTo>
                  <a:pt x="23" y="151"/>
                  <a:pt x="23" y="151"/>
                  <a:pt x="23" y="151"/>
                </a:cubicBezTo>
                <a:cubicBezTo>
                  <a:pt x="23" y="149"/>
                  <a:pt x="23" y="149"/>
                  <a:pt x="23" y="149"/>
                </a:cubicBezTo>
                <a:cubicBezTo>
                  <a:pt x="97" y="149"/>
                  <a:pt x="97" y="149"/>
                  <a:pt x="97" y="149"/>
                </a:cubicBezTo>
                <a:lnTo>
                  <a:pt x="97" y="151"/>
                </a:lnTo>
                <a:close/>
                <a:moveTo>
                  <a:pt x="39" y="140"/>
                </a:moveTo>
                <a:cubicBezTo>
                  <a:pt x="47" y="99"/>
                  <a:pt x="47" y="99"/>
                  <a:pt x="47" y="99"/>
                </a:cubicBezTo>
                <a:cubicBezTo>
                  <a:pt x="50" y="102"/>
                  <a:pt x="55" y="104"/>
                  <a:pt x="60" y="104"/>
                </a:cubicBezTo>
                <a:cubicBezTo>
                  <a:pt x="65" y="104"/>
                  <a:pt x="70" y="102"/>
                  <a:pt x="73" y="99"/>
                </a:cubicBezTo>
                <a:cubicBezTo>
                  <a:pt x="81" y="140"/>
                  <a:pt x="81" y="140"/>
                  <a:pt x="81" y="140"/>
                </a:cubicBezTo>
                <a:lnTo>
                  <a:pt x="39" y="140"/>
                </a:lnTo>
                <a:close/>
                <a:moveTo>
                  <a:pt x="71" y="84"/>
                </a:moveTo>
                <a:cubicBezTo>
                  <a:pt x="71" y="90"/>
                  <a:pt x="66" y="94"/>
                  <a:pt x="60" y="94"/>
                </a:cubicBezTo>
                <a:cubicBezTo>
                  <a:pt x="54" y="94"/>
                  <a:pt x="50" y="90"/>
                  <a:pt x="50" y="84"/>
                </a:cubicBezTo>
                <a:cubicBezTo>
                  <a:pt x="50" y="78"/>
                  <a:pt x="54" y="73"/>
                  <a:pt x="60" y="73"/>
                </a:cubicBezTo>
                <a:cubicBezTo>
                  <a:pt x="66" y="73"/>
                  <a:pt x="71" y="78"/>
                  <a:pt x="71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+mn-lt"/>
              <a:sym typeface="ABBvoiceOffice" panose="020D0603020503020204" pitchFamily="34" charset="0"/>
            </a:endParaRPr>
          </a:p>
        </p:txBody>
      </p:sp>
      <p:sp>
        <p:nvSpPr>
          <p:cNvPr id="81" name="Rectangular Callout 80"/>
          <p:cNvSpPr/>
          <p:nvPr/>
        </p:nvSpPr>
        <p:spPr>
          <a:xfrm>
            <a:off x="1830618" y="4942788"/>
            <a:ext cx="3385655" cy="735416"/>
          </a:xfrm>
          <a:prstGeom prst="wedgeRectCallout">
            <a:avLst>
              <a:gd name="adj1" fmla="val 37461"/>
              <a:gd name="adj2" fmla="val -995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OEM/distributor is able to </a:t>
            </a:r>
            <a:r>
              <a:rPr lang="en-US" sz="1400" b="1" dirty="0">
                <a:solidFill>
                  <a:schemeClr val="tx2"/>
                </a:solidFill>
              </a:rPr>
              <a:t>reduce </a:t>
            </a:r>
            <a:r>
              <a:rPr lang="en-US" sz="1400" b="1" dirty="0" smtClean="0">
                <a:solidFill>
                  <a:schemeClr val="tx2"/>
                </a:solidFill>
              </a:rPr>
              <a:t>operating </a:t>
            </a:r>
            <a:r>
              <a:rPr lang="en-US" sz="1400" b="1" dirty="0">
                <a:solidFill>
                  <a:schemeClr val="tx2"/>
                </a:solidFill>
              </a:rPr>
              <a:t>expenses </a:t>
            </a:r>
            <a:r>
              <a:rPr lang="en-US" sz="1400" dirty="0" smtClean="0">
                <a:solidFill>
                  <a:schemeClr val="tx1"/>
                </a:solidFill>
              </a:rPr>
              <a:t>(e.g., repair &amp; maintenance, warranty cost)</a:t>
            </a:r>
            <a:endParaRPr lang="en-US" sz="1400" b="1" dirty="0">
              <a:solidFill>
                <a:schemeClr val="tx2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5779525" y="3375026"/>
            <a:ext cx="371533" cy="0"/>
          </a:xfrm>
          <a:prstGeom prst="line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1961059" y="3375026"/>
            <a:ext cx="502741" cy="0"/>
          </a:xfrm>
          <a:prstGeom prst="line">
            <a:avLst/>
          </a:prstGeom>
          <a:ln w="1905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/>
          </p:cNvSpPr>
          <p:nvPr/>
        </p:nvSpPr>
        <p:spPr>
          <a:xfrm>
            <a:off x="10023614" y="2497533"/>
            <a:ext cx="1773703" cy="225996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wrap="square" lIns="152400" tIns="152400" rIns="152400" bIns="152400" rtlCol="0" anchor="ctr">
            <a:noAutofit/>
          </a:bodyPr>
          <a:lstStyle>
            <a:lvl1pPr marL="0" lvl="0" indent="0" defTabSz="1193681" eaLnBrk="1" latinLnBrk="0" hangingPunct="1">
              <a:spcBef>
                <a:spcPts val="800"/>
              </a:spcBef>
              <a:buClr>
                <a:schemeClr val="tx2"/>
              </a:buClr>
              <a:buSzPct val="100000"/>
              <a:defRPr lang="x-none" sz="1600" baseline="0">
                <a:latin typeface="+mn-lt"/>
              </a:defRPr>
            </a:lvl1pPr>
            <a:lvl2pPr marL="228600" lvl="1" indent="-22860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–"/>
              <a:defRPr lang="x-none" sz="1600" baseline="0">
                <a:latin typeface="+mn-lt"/>
              </a:defRPr>
            </a:lvl2pPr>
            <a:lvl3pPr marL="400050" lvl="2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3pPr>
            <a:lvl4pPr marL="571500" lvl="3" indent="-171450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4pPr>
            <a:lvl5pPr marL="749300" lvl="4" indent="-168275" defTabSz="1193681" eaLnBrk="1" latinLnBrk="0" hangingPunct="1"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latin typeface="+mn-lt"/>
              </a:defRPr>
            </a:lvl5pPr>
            <a:lvl6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644" indent="-173549" defTabSz="1193681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Customer receives service </a:t>
            </a:r>
            <a:r>
              <a:rPr lang="en-US" sz="1400" b="1" dirty="0" smtClean="0"/>
              <a:t> </a:t>
            </a:r>
            <a:r>
              <a:rPr lang="en-US" sz="1400" dirty="0" smtClean="0"/>
              <a:t>based on data/</a:t>
            </a:r>
            <a:r>
              <a:rPr lang="en-US" sz="1400" b="1" dirty="0" smtClean="0">
                <a:solidFill>
                  <a:schemeClr val="tx2"/>
                </a:solidFill>
              </a:rPr>
              <a:t>insights from ABB (customer interaction stays fully with OEM/</a:t>
            </a:r>
            <a:r>
              <a:rPr lang="en-US" sz="1400" b="1" dirty="0" err="1" smtClean="0">
                <a:solidFill>
                  <a:schemeClr val="tx2"/>
                </a:solidFill>
              </a:rPr>
              <a:t>disributor</a:t>
            </a:r>
            <a:r>
              <a:rPr lang="en-US" sz="1400" b="1" dirty="0" smtClean="0">
                <a:solidFill>
                  <a:schemeClr val="tx2"/>
                </a:solidFill>
              </a:rPr>
              <a:t>)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2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PVERSION" val="5"/>
  <p:tag name="TPFULLVERSION" val="5.3.2.24"/>
  <p:tag name="PPTVERSION" val="14"/>
  <p:tag name="TPOS" val="2"/>
  <p:tag name="APLORISREVISION" val="9"/>
  <p:tag name="ACCENT" val="4"/>
  <p:tag name="LINE" val="2"/>
  <p:tag name="MTFACCENT" val="Accent3"/>
  <p:tag name="MTLINE" val="MTLine1"/>
  <p:tag name="NEWNAMES" val="True"/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9&quot;&gt;&lt;elem m_fUsage=&quot;2.12949000000000010502E+00&quot;&gt;&lt;m_msothmcolidx val=&quot;0&quot;/&gt;&lt;m_rgb r=&quot;BF&quot; g=&quot;BF&quot; b=&quot;BF&quot;/&gt;&lt;m_nBrightness val=&quot;0&quot;/&gt;&lt;/elem&gt;&lt;elem m_fUsage=&quot;1.10031723548100024423E+00&quot;&gt;&lt;m_msothmcolidx val=&quot;0&quot;/&gt;&lt;m_rgb r=&quot;66&quot; g=&quot;66&quot; b=&quot;66&quot;/&gt;&lt;m_nBrightness val=&quot;0&quot;/&gt;&lt;/elem&gt;&lt;elem m_fUsage=&quot;1.00000000000000000000E+00&quot;&gt;&lt;m_msothmcolidx val=&quot;0&quot;/&gt;&lt;m_rgb r=&quot;90&quot; g=&quot;90&quot; b=&quot;90&quot;/&gt;&lt;m_nBrightness val=&quot;0&quot;/&gt;&lt;/elem&gt;&lt;elem m_fUsage=&quot;9.00000000000000022204E-01&quot;&gt;&lt;m_msothmcolidx val=&quot;0&quot;/&gt;&lt;m_rgb r=&quot;18&quot; g=&quot;26&quot; b=&quot;A7&quot;/&gt;&lt;m_nBrightness val=&quot;0&quot;/&gt;&lt;/elem&gt;&lt;elem m_fUsage=&quot;6.56100000000000127542E-01&quot;&gt;&lt;m_msothmcolidx val=&quot;0&quot;/&gt;&lt;m_rgb r=&quot;FF&quot; g=&quot;8A&quot; b=&quot;8A&quot;/&gt;&lt;m_nBrightness val=&quot;0&quot;/&gt;&lt;/elem&gt;&lt;elem m_fUsage=&quot;5.31441000000000163261E-01&quot;&gt;&lt;m_msothmcolidx val=&quot;0&quot;/&gt;&lt;m_rgb r=&quot;D2&quot; g=&quot;BB&quot; b=&quot;13&quot;/&gt;&lt;m_nBrightness val=&quot;0&quot;/&gt;&lt;/elem&gt;&lt;elem m_fUsage=&quot;4.78296900000000135833E-01&quot;&gt;&lt;m_msothmcolidx val=&quot;0&quot;/&gt;&lt;m_rgb r=&quot;F2&quot; g=&quot;7F&quot; b=&quot;00&quot;/&gt;&lt;m_nBrightness val=&quot;0&quot;/&gt;&lt;/elem&gt;&lt;elem m_fUsage=&quot;3.48678440100000153201E-01&quot;&gt;&lt;m_msothmcolidx val=&quot;0&quot;/&gt;&lt;m_rgb r=&quot;CD&quot; g=&quot;20&quot; b=&quot;2C&quot;/&gt;&lt;m_nBrightness val=&quot;0&quot;/&gt;&lt;/elem&gt;&lt;elem m_fUsage=&quot;3.13810596090000171188E-01&quot;&gt;&lt;m_msothmcolidx val=&quot;0&quot;/&gt;&lt;m_rgb r=&quot;A3&quot; g=&quot;B3&quot; b=&quot;0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MTBTACCENT" val="Text2"/>
  <p:tag name="ISNEWSLIDENUMBER" val="False"/>
  <p:tag name="THINKCELLUNDODONOTDELETE" val="0"/>
  <p:tag name="PREVIOUSNAME" val="C:\Users\Thibaut Mueller\Box Sync\BBV190 - Digital Accelerators\04 OEM &amp; Channel Delivery Platform\05 Meeting specific decks\20171020 OEM and Channel - kickoff\20171020 - OEM Channel Delivery - Kickoff 16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JfI2mzSB.Q89R6OwaOX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hdCEl9Qeeed3tdkENuj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isHHIWTemhNJhh.GxPC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paCHQNRg6kXqdXHqvHW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xHfq.TS9athctAVWSLr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TIMjhfStSEaKnzsOYxz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qVI9gGRDiCAx98dRe0D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1fwv5zRkiKi2juoxrxd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9zOQShQpuanYgAoG4Ty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tSXvou9SpmUbvW0upjy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Ej8l0NTKaqj0ZZ1JbKP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rt0_VlSYyBpPSBah26Y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Sb9FP3TUqU32xzJ2phq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uu7qeYTROFxpAuEFXMf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BB9iyeQLaVada6pSuC_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LkfGteSfCjQwlPCFlfD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aOXuDARrGRu4B5DIDk0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qgQIzqTgy4LkGXRmr9D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1sWw5bSeuOYcmEhsBMQ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mfTtWnTbyMuKefrynz3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54gIjETgO3KPRpK2fTv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PJpaObQE6wJLCKM0yhn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FmfdnF8Q3q_HFDlvNNpr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VzplunQ3G75yPArveZ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KUKgEVQvaionE0tO5C.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GZIMDeSYyEIBUznCg_P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1g.aDiwTSegMmQ_75Hti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MRgBFDROqxIxovKBPtC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7r2_igQFi2ph3Y1mVLG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UxFf2ITdCVD7OP6f_5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9w5s.GS2qpR8f02gsnp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lz3k8VRdW1zCQgpySnl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miOU9zmSYK89T3NcNKA5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dAOZ8yQsa7umaipVmVu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qK9uAwRPOn0KFBUQdU1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EExjHweQO2KKGQf6y86M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K.A8Z1Rd6DhsuC0_Q.0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rL5KbdSIiXrNmIpe0yL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YGUxMzQke6NMMJiN8cC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8ulLLsQEOt8lfuLx.1w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qu_LSxmHRjgKJt8xB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xuiuuftSQilfq_CWd5RT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gJhiGSSKuOkvS6DdDFm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8gOwc4USc2QTDrblpx79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D.qYLeQP6V9EQOVeMvM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Mov69RSOiVUoPjG.V6z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GlqdWARY.OGqwgr_fCA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oeF7EQSv.uLxn.sahAm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xGXVM_SWumW6Q7pZDnG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21XW35Q6uTrEsD8moxH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_x_WycRiWlnd4Dqs5RD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3B_466RNeyorlX2I7Yd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HJJgR4Tm66mh7d_yKqN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wAZkJQQvu98VJnsuBjO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pS9HMfQqutviR1CrMhD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0BE8x8RQSObFBhLKk5l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RyBU04QlaVosIREIt7Z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G9Hk2KQOGdZDKKUxP1J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fyAVonSUSZV5V.PJdgm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Xf.S8.RIWFdO35VjLF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A0bIixQC2QRgcSYVR3o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R4ZgKHRh2Bu1MN52yZx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Knb.JqRCam5OJWLT7Oo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qGV2fh.R9KOXYXQ.Zmfv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qYuwGMRwufwfHmTH1Ca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6hDmCBWTPGEEDCZQ0Q8D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RsoH_dRDa6lF_K1e9Xg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3A3mrTRyq1v_7gHORiy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kL.LglTT.D_B4O4hqIa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8z5n0bT2utOyTdn_Tm6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filledtextbox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filledtextbox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filledtextbox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numov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numov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rackercircl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rackercircl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rackercircl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filledtextbox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filledtextbo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MN6q37SBe8DHrw.fvGI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DTKbY6RmqE3nIRDWiPr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vsMagKSZ63qJxbkV9Z_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NdTphkLUGlRXW1LwtHs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df.5Da1RoS9sfWAsnBfz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m3x1zUQzSqQVuFURx9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TwC.VTQHi7FdJeZFwnx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VSSwjEQEOJVyOR98_i1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K8ZjYXSgGrJZpePj6Zr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7IdrCjsS1iMYiHa4TZKq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2m.ZRnStCMIWIZXOKwh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9tVTeOATG6wEcbHxLGug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bJgpU0S_WpuijPYDlWZ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yV9c2GS.q3pAXavRbo6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0lLydiQZiY1QtQsa7zA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MBY79GRuiy0ZegANh82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AJs8jzT92jqhrJvY.FD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du9hgMfS3qVrrSpWlbfw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BX_CC1SUCco38Mb00JV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7CyEwmSi6jPpLYa28A1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_pRINbzSP2a86tHTmNj7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fgeGxRTe2xvz61QoAPG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YGLBeRS8WmzGWTHq8g_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zIuq2hR46XonoCq8TZN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fcjOmlRX2u2eARXaUI1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I2Z2O7QoWZ8qyOJim51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2Hk0l5SQiZbEBMZKTVT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VRX2brRtuWxjPkP.L7r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5KHy18TD2838hIDfZS7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nY1mjDT7y6M_.5V.CNz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.OWlteT_C4633zCjL8T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1.RgWMRZyzgPY5DHWPV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fq3HAVR4ijBt_gd84.z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Ix.xIOQeK7acjFIneka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9Xta4TQJmLY_UhGctsA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dP_zHrTJSwQQYCMYa1Ow"/>
</p:tagLst>
</file>

<file path=ppt/theme/theme1.xml><?xml version="1.0" encoding="utf-8"?>
<a:theme xmlns:a="http://schemas.openxmlformats.org/drawingml/2006/main" name="ABB Template_V2">
  <a:themeElements>
    <a:clrScheme name="Current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3C3C3C"/>
      </a:accent1>
      <a:accent2>
        <a:srgbClr val="505050"/>
      </a:accent2>
      <a:accent3>
        <a:srgbClr val="808080"/>
      </a:accent3>
      <a:accent4>
        <a:srgbClr val="A0A0A0"/>
      </a:accent4>
      <a:accent5>
        <a:srgbClr val="808080"/>
      </a:accent5>
      <a:accent6>
        <a:srgbClr val="808080"/>
      </a:accent6>
      <a:hlink>
        <a:srgbClr val="808080"/>
      </a:hlink>
      <a:folHlink>
        <a:srgbClr val="A0A0A0"/>
      </a:folHlink>
    </a:clrScheme>
    <a:fontScheme name="Custom 69">
      <a:majorFont>
        <a:latin typeface="ABBvoiceOffice"/>
        <a:ea typeface=""/>
        <a:cs typeface=""/>
      </a:majorFont>
      <a:minorFont>
        <a:latin typeface="ABBvoice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6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D90000"/>
        </a:dk2>
        <a:lt2>
          <a:srgbClr val="FF000F"/>
        </a:lt2>
        <a:accent1>
          <a:srgbClr val="3C3C3C"/>
        </a:accent1>
        <a:accent2>
          <a:srgbClr val="505050"/>
        </a:accent2>
        <a:accent3>
          <a:srgbClr val="808080"/>
        </a:accent3>
        <a:accent4>
          <a:srgbClr val="A0A0A0"/>
        </a:accent4>
        <a:accent5>
          <a:srgbClr val="808080"/>
        </a:accent5>
        <a:accent6>
          <a:srgbClr val="808080"/>
        </a:accent6>
        <a:hlink>
          <a:srgbClr val="808080"/>
        </a:hlink>
        <a:folHlink>
          <a:srgbClr val="A0A0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BB Template_V2.potx" id="{1355408D-95BE-4DDA-816E-236339E26E16}" vid="{DC9FC355-FF57-40F7-ACB3-D2473240107B}"/>
    </a:ext>
  </a:extLst>
</a:theme>
</file>

<file path=ppt/theme/theme2.xml><?xml version="1.0" encoding="utf-8"?>
<a:theme xmlns:a="http://schemas.openxmlformats.org/drawingml/2006/main" name="1_ABB Template_V2">
  <a:themeElements>
    <a:clrScheme name="Current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3C3C3C"/>
      </a:accent1>
      <a:accent2>
        <a:srgbClr val="505050"/>
      </a:accent2>
      <a:accent3>
        <a:srgbClr val="808080"/>
      </a:accent3>
      <a:accent4>
        <a:srgbClr val="A0A0A0"/>
      </a:accent4>
      <a:accent5>
        <a:srgbClr val="808080"/>
      </a:accent5>
      <a:accent6>
        <a:srgbClr val="808080"/>
      </a:accent6>
      <a:hlink>
        <a:srgbClr val="808080"/>
      </a:hlink>
      <a:folHlink>
        <a:srgbClr val="A0A0A0"/>
      </a:folHlink>
    </a:clrScheme>
    <a:fontScheme name="Custom 69">
      <a:majorFont>
        <a:latin typeface="ABBvoiceOffice"/>
        <a:ea typeface=""/>
        <a:cs typeface=""/>
      </a:majorFont>
      <a:minorFont>
        <a:latin typeface="ABBvoice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6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D90000"/>
        </a:dk2>
        <a:lt2>
          <a:srgbClr val="FF000F"/>
        </a:lt2>
        <a:accent1>
          <a:srgbClr val="3C3C3C"/>
        </a:accent1>
        <a:accent2>
          <a:srgbClr val="505050"/>
        </a:accent2>
        <a:accent3>
          <a:srgbClr val="808080"/>
        </a:accent3>
        <a:accent4>
          <a:srgbClr val="A0A0A0"/>
        </a:accent4>
        <a:accent5>
          <a:srgbClr val="808080"/>
        </a:accent5>
        <a:accent6>
          <a:srgbClr val="808080"/>
        </a:accent6>
        <a:hlink>
          <a:srgbClr val="808080"/>
        </a:hlink>
        <a:folHlink>
          <a:srgbClr val="A0A0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BB Template_V2.potx" id="{1355408D-95BE-4DDA-816E-236339E26E16}" vid="{DC9FC355-FF57-40F7-ACB3-D2473240107B}"/>
    </a:ext>
  </a:extLst>
</a:theme>
</file>

<file path=ppt/theme/theme3.xml><?xml version="1.0" encoding="utf-8"?>
<a:theme xmlns:a="http://schemas.openxmlformats.org/drawingml/2006/main" name="ABB Master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3C3C3C"/>
      </a:accent1>
      <a:accent2>
        <a:srgbClr val="505050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lIns="72000" tIns="72000" rIns="72000" bIns="72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1204_Master_Toolkit_16by9.pptx" id="{60854380-A683-4D5D-9011-800AF21A1BDF}" vid="{45BAB95B-3AD7-497E-B77D-5B493D24767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ABB Template_V1</Template>
  <TotalTime>0</TotalTime>
  <Words>6356</Words>
  <Application>Microsoft Office PowerPoint</Application>
  <PresentationFormat>Custom</PresentationFormat>
  <Paragraphs>1033</Paragraphs>
  <Slides>39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ＭＳ Ｐゴシック</vt:lpstr>
      <vt:lpstr>ABBvoiceOffice</vt:lpstr>
      <vt:lpstr>Arial</vt:lpstr>
      <vt:lpstr>Calibri</vt:lpstr>
      <vt:lpstr>Symbol</vt:lpstr>
      <vt:lpstr>Wingdings</vt:lpstr>
      <vt:lpstr>ABB Template_V2</vt:lpstr>
      <vt:lpstr>1_ABB Template_V2</vt:lpstr>
      <vt:lpstr>ABB Master</vt:lpstr>
      <vt:lpstr>think-cell Slide</vt:lpstr>
      <vt:lpstr>Chart</vt:lpstr>
      <vt:lpstr>OEM Channel &amp; Delivery</vt:lpstr>
      <vt:lpstr>Agenda for today</vt:lpstr>
      <vt:lpstr>Today‘s agenda</vt:lpstr>
      <vt:lpstr>Accelerators have clear scope along technology stack and build  on each other</vt:lpstr>
      <vt:lpstr>$120mUSD revenue and $60mUSD margin targeted by 2020</vt:lpstr>
      <vt:lpstr>Today‘s agenda</vt:lpstr>
      <vt:lpstr>Overall project objective and high-level planning</vt:lpstr>
      <vt:lpstr>Focus of accelerator is on OEM/distributor offering</vt:lpstr>
      <vt:lpstr>Potential setup: how we could jointly create value with OEMs and distributors for them and their customers</vt:lpstr>
      <vt:lpstr>OEM/Channel delivery – overview of workstreams</vt:lpstr>
      <vt:lpstr>Governance and working team – phase I</vt:lpstr>
      <vt:lpstr>Today‘s agenda</vt:lpstr>
      <vt:lpstr>The attractiveness for ABB of digitally enabled services depends on the depth of value creation and the scalability of the solution</vt:lpstr>
      <vt:lpstr>These four customer segments have distinct profiles with regards to their service ability and digital capabilities</vt:lpstr>
      <vt:lpstr>Approach for workshops and interviews with OEMs and distributors</vt:lpstr>
      <vt:lpstr>Proposed setup and agenda topics for interview</vt:lpstr>
      <vt:lpstr>Target outcomes from interviews</vt:lpstr>
      <vt:lpstr>Proposed setup and agenda topics for workshop</vt:lpstr>
      <vt:lpstr>Workshop targets concrete co-design of the most prominent solutions</vt:lpstr>
      <vt:lpstr>We will use high-level value chain for OEMs and distributors to discuss potential digital solutions </vt:lpstr>
      <vt:lpstr>Plan to test outcomes from interviews/workshops with selected end customers</vt:lpstr>
      <vt:lpstr>Today‘s agenda</vt:lpstr>
      <vt:lpstr>OEM/Distributor use-cases are built on a set of applications, which need to be enabled by platforms, connectivity and others</vt:lpstr>
      <vt:lpstr>Potential interview outcome: identified potential digital use-cases along OEM value chain </vt:lpstr>
      <vt:lpstr>Use-case landscape and requirements (1/2)</vt:lpstr>
      <vt:lpstr>Use-case landscape and requirements (2/2)</vt:lpstr>
      <vt:lpstr>Use-cases are enabled by six types of applications/“building blocks”, with current ABB offering in all of them</vt:lpstr>
      <vt:lpstr>Potential MVPs will enable offering of applications and use-cases to OEMs/distributors</vt:lpstr>
      <vt:lpstr>Use-cases can be realized with different data flow models based on OEM/Dist preferences, directly affecting possible monetization options</vt:lpstr>
      <vt:lpstr>There are three distinct types of competitors in industrial IoT applications for OEMs and distributors</vt:lpstr>
      <vt:lpstr>Today‘s agenda</vt:lpstr>
      <vt:lpstr>Overview of current OEM/ Distributors interview/WS status</vt:lpstr>
      <vt:lpstr>Outcomes from interactions with OEMs/distributors</vt:lpstr>
      <vt:lpstr>Konzept</vt:lpstr>
      <vt:lpstr>Today‘s agenda</vt:lpstr>
      <vt:lpstr>Open questions and feedback</vt:lpstr>
      <vt:lpstr>BACKUP</vt:lpstr>
      <vt:lpstr>Modus Operandi – An agile work approach</vt:lpstr>
      <vt:lpstr>Key working team members – roles and responsibilities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2017-06-27T18:55:09Z</dcterms:created>
  <dcterms:modified xsi:type="dcterms:W3CDTF">2017-10-19T21:21:29Z</dcterms:modified>
  <cp:category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8467388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D7.1.5</vt:lpwstr>
  </property>
</Properties>
</file>